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7" r:id="rId2"/>
    <p:sldId id="258" r:id="rId3"/>
    <p:sldId id="259" r:id="rId4"/>
    <p:sldId id="301" r:id="rId5"/>
    <p:sldId id="264" r:id="rId6"/>
    <p:sldId id="300" r:id="rId7"/>
    <p:sldId id="260" r:id="rId8"/>
    <p:sldId id="261" r:id="rId9"/>
    <p:sldId id="282" r:id="rId10"/>
    <p:sldId id="262" r:id="rId11"/>
    <p:sldId id="266" r:id="rId12"/>
    <p:sldId id="273" r:id="rId13"/>
    <p:sldId id="287" r:id="rId14"/>
    <p:sldId id="268" r:id="rId15"/>
    <p:sldId id="298" r:id="rId16"/>
    <p:sldId id="270" r:id="rId17"/>
    <p:sldId id="299" r:id="rId18"/>
    <p:sldId id="275" r:id="rId19"/>
    <p:sldId id="276" r:id="rId20"/>
    <p:sldId id="289" r:id="rId21"/>
    <p:sldId id="277" r:id="rId22"/>
    <p:sldId id="265" r:id="rId23"/>
    <p:sldId id="290" r:id="rId24"/>
    <p:sldId id="285"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568" autoAdjust="0"/>
  </p:normalViewPr>
  <p:slideViewPr>
    <p:cSldViewPr snapToGrid="0" showGuides="1">
      <p:cViewPr>
        <p:scale>
          <a:sx n="90" d="100"/>
          <a:sy n="90" d="100"/>
        </p:scale>
        <p:origin x="-876"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Polar Programs </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83738FA-FE7F-4E2D-809D-8A9619AA26EF}" type="datetimeFigureOut">
              <a:rPr lang="en-US" smtClean="0"/>
              <a:t>11/02/2012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1D4154E-245A-42FF-8CB3-7A78E51002C2}" type="slidenum">
              <a:rPr lang="en-US" smtClean="0"/>
              <a:t>‹#›</a:t>
            </a:fld>
            <a:endParaRPr lang="en-US"/>
          </a:p>
        </p:txBody>
      </p:sp>
    </p:spTree>
    <p:extLst>
      <p:ext uri="{BB962C8B-B14F-4D97-AF65-F5344CB8AC3E}">
        <p14:creationId xmlns:p14="http://schemas.microsoft.com/office/powerpoint/2010/main" val="229536887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Polar Programs </a:t>
            </a: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7B7F6F0-38A4-457C-8176-FB703B7E4CB3}" type="datetimeFigureOut">
              <a:rPr lang="en-US" smtClean="0"/>
              <a:pPr/>
              <a:t>11/02/2012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CEE5ACC-FE68-47EF-87A6-D13121BC20EC}" type="slidenum">
              <a:rPr lang="en-US" smtClean="0"/>
              <a:pPr/>
              <a:t>‹#›</a:t>
            </a:fld>
            <a:endParaRPr lang="en-US"/>
          </a:p>
        </p:txBody>
      </p:sp>
    </p:spTree>
    <p:extLst>
      <p:ext uri="{BB962C8B-B14F-4D97-AF65-F5344CB8AC3E}">
        <p14:creationId xmlns:p14="http://schemas.microsoft.com/office/powerpoint/2010/main" val="150122415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smtClean="0"/>
          </a:p>
        </p:txBody>
      </p:sp>
      <p:sp>
        <p:nvSpPr>
          <p:cNvPr id="4" name="Slide Number Placeholder 3"/>
          <p:cNvSpPr>
            <a:spLocks noGrp="1"/>
          </p:cNvSpPr>
          <p:nvPr>
            <p:ph type="sldNum" sz="quarter" idx="10"/>
          </p:nvPr>
        </p:nvSpPr>
        <p:spPr/>
        <p:txBody>
          <a:bodyPr/>
          <a:lstStyle/>
          <a:p>
            <a:fld id="{8A467CF6-AF66-A14B-999B-58C99DC8DF6A}" type="slidenum">
              <a:rPr lang="en-US" smtClean="0"/>
              <a:pPr/>
              <a:t>1</a:t>
            </a:fld>
            <a:endParaRPr lang="en-US" dirty="0"/>
          </a:p>
        </p:txBody>
      </p:sp>
      <p:sp>
        <p:nvSpPr>
          <p:cNvPr id="5" name="Header Placeholder 4"/>
          <p:cNvSpPr>
            <a:spLocks noGrp="1"/>
          </p:cNvSpPr>
          <p:nvPr>
            <p:ph type="hdr" sz="quarter" idx="11"/>
          </p:nvPr>
        </p:nvSpPr>
        <p:spPr/>
        <p:txBody>
          <a:bodyPr/>
          <a:lstStyle/>
          <a:p>
            <a:r>
              <a:rPr lang="en-US" smtClean="0"/>
              <a:t>Polar Programs </a:t>
            </a:r>
            <a:endParaRPr lang="en-US"/>
          </a:p>
        </p:txBody>
      </p:sp>
    </p:spTree>
    <p:extLst>
      <p:ext uri="{BB962C8B-B14F-4D97-AF65-F5344CB8AC3E}">
        <p14:creationId xmlns:p14="http://schemas.microsoft.com/office/powerpoint/2010/main" val="807161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3138" y="619125"/>
            <a:ext cx="4648200" cy="348615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A467CF6-AF66-A14B-999B-58C99DC8DF6A}" type="slidenum">
              <a:rPr lang="en-US" smtClean="0"/>
              <a:pPr/>
              <a:t>12</a:t>
            </a:fld>
            <a:endParaRPr lang="en-US"/>
          </a:p>
        </p:txBody>
      </p:sp>
      <p:sp>
        <p:nvSpPr>
          <p:cNvPr id="5" name="Header Placeholder 4"/>
          <p:cNvSpPr>
            <a:spLocks noGrp="1"/>
          </p:cNvSpPr>
          <p:nvPr>
            <p:ph type="hdr" sz="quarter" idx="11"/>
          </p:nvPr>
        </p:nvSpPr>
        <p:spPr/>
        <p:txBody>
          <a:bodyPr/>
          <a:lstStyle/>
          <a:p>
            <a:r>
              <a:rPr lang="en-US" smtClean="0"/>
              <a:t>Polar Programs </a:t>
            </a:r>
            <a:endParaRPr lang="en-US"/>
          </a:p>
        </p:txBody>
      </p:sp>
    </p:spTree>
    <p:extLst>
      <p:ext uri="{BB962C8B-B14F-4D97-AF65-F5344CB8AC3E}">
        <p14:creationId xmlns:p14="http://schemas.microsoft.com/office/powerpoint/2010/main" val="1298799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EE5ACC-FE68-47EF-87A6-D13121BC20EC}" type="slidenum">
              <a:rPr lang="en-US" smtClean="0"/>
              <a:pPr/>
              <a:t>13</a:t>
            </a:fld>
            <a:endParaRPr lang="en-US"/>
          </a:p>
        </p:txBody>
      </p:sp>
      <p:sp>
        <p:nvSpPr>
          <p:cNvPr id="5" name="Header Placeholder 4"/>
          <p:cNvSpPr>
            <a:spLocks noGrp="1"/>
          </p:cNvSpPr>
          <p:nvPr>
            <p:ph type="hdr" sz="quarter" idx="11"/>
          </p:nvPr>
        </p:nvSpPr>
        <p:spPr/>
        <p:txBody>
          <a:bodyPr/>
          <a:lstStyle/>
          <a:p>
            <a:r>
              <a:rPr lang="en-US" smtClean="0"/>
              <a:t>Polar Programs </a:t>
            </a:r>
            <a:endParaRPr lang="en-US"/>
          </a:p>
        </p:txBody>
      </p:sp>
    </p:spTree>
    <p:extLst>
      <p:ext uri="{BB962C8B-B14F-4D97-AF65-F5344CB8AC3E}">
        <p14:creationId xmlns:p14="http://schemas.microsoft.com/office/powerpoint/2010/main" val="4181401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467CF6-AF66-A14B-999B-58C99DC8DF6A}" type="slidenum">
              <a:rPr lang="en-US" smtClean="0"/>
              <a:pPr/>
              <a:t>14</a:t>
            </a:fld>
            <a:endParaRPr lang="en-US"/>
          </a:p>
        </p:txBody>
      </p:sp>
      <p:sp>
        <p:nvSpPr>
          <p:cNvPr id="5" name="Header Placeholder 4"/>
          <p:cNvSpPr>
            <a:spLocks noGrp="1"/>
          </p:cNvSpPr>
          <p:nvPr>
            <p:ph type="hdr" sz="quarter" idx="11"/>
          </p:nvPr>
        </p:nvSpPr>
        <p:spPr/>
        <p:txBody>
          <a:bodyPr/>
          <a:lstStyle/>
          <a:p>
            <a:r>
              <a:rPr lang="en-US" smtClean="0"/>
              <a:t>Polar Programs </a:t>
            </a:r>
            <a:endParaRPr lang="en-US"/>
          </a:p>
        </p:txBody>
      </p:sp>
    </p:spTree>
    <p:extLst>
      <p:ext uri="{BB962C8B-B14F-4D97-AF65-F5344CB8AC3E}">
        <p14:creationId xmlns:p14="http://schemas.microsoft.com/office/powerpoint/2010/main" val="2642720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CEE5ACC-FE68-47EF-87A6-D13121BC20EC}" type="slidenum">
              <a:rPr lang="en-US" smtClean="0"/>
              <a:pPr/>
              <a:t>15</a:t>
            </a:fld>
            <a:endParaRPr lang="en-US"/>
          </a:p>
        </p:txBody>
      </p:sp>
      <p:sp>
        <p:nvSpPr>
          <p:cNvPr id="5" name="Header Placeholder 4"/>
          <p:cNvSpPr>
            <a:spLocks noGrp="1"/>
          </p:cNvSpPr>
          <p:nvPr>
            <p:ph type="hdr" sz="quarter" idx="11"/>
          </p:nvPr>
        </p:nvSpPr>
        <p:spPr/>
        <p:txBody>
          <a:bodyPr/>
          <a:lstStyle/>
          <a:p>
            <a:r>
              <a:rPr lang="en-US" smtClean="0"/>
              <a:t>Polar Programs </a:t>
            </a:r>
            <a:endParaRPr lang="en-US"/>
          </a:p>
        </p:txBody>
      </p:sp>
    </p:spTree>
    <p:extLst>
      <p:ext uri="{BB962C8B-B14F-4D97-AF65-F5344CB8AC3E}">
        <p14:creationId xmlns:p14="http://schemas.microsoft.com/office/powerpoint/2010/main" val="1269519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A467CF6-AF66-A14B-999B-58C99DC8DF6A}" type="slidenum">
              <a:rPr lang="en-US" smtClean="0"/>
              <a:pPr/>
              <a:t>16</a:t>
            </a:fld>
            <a:endParaRPr lang="en-US"/>
          </a:p>
        </p:txBody>
      </p:sp>
      <p:sp>
        <p:nvSpPr>
          <p:cNvPr id="5" name="Header Placeholder 4"/>
          <p:cNvSpPr>
            <a:spLocks noGrp="1"/>
          </p:cNvSpPr>
          <p:nvPr>
            <p:ph type="hdr" sz="quarter" idx="11"/>
          </p:nvPr>
        </p:nvSpPr>
        <p:spPr/>
        <p:txBody>
          <a:bodyPr/>
          <a:lstStyle/>
          <a:p>
            <a:r>
              <a:rPr lang="en-US" smtClean="0"/>
              <a:t>Polar Programs </a:t>
            </a:r>
            <a:endParaRPr lang="en-US"/>
          </a:p>
        </p:txBody>
      </p:sp>
    </p:spTree>
    <p:extLst>
      <p:ext uri="{BB962C8B-B14F-4D97-AF65-F5344CB8AC3E}">
        <p14:creationId xmlns:p14="http://schemas.microsoft.com/office/powerpoint/2010/main" val="2620933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BCEE5ACC-FE68-47EF-87A6-D13121BC20EC}" type="slidenum">
              <a:rPr lang="en-US" smtClean="0"/>
              <a:pPr/>
              <a:t>17</a:t>
            </a:fld>
            <a:endParaRPr lang="en-US"/>
          </a:p>
        </p:txBody>
      </p:sp>
      <p:sp>
        <p:nvSpPr>
          <p:cNvPr id="5" name="Header Placeholder 4"/>
          <p:cNvSpPr>
            <a:spLocks noGrp="1"/>
          </p:cNvSpPr>
          <p:nvPr>
            <p:ph type="hdr" sz="quarter" idx="11"/>
          </p:nvPr>
        </p:nvSpPr>
        <p:spPr/>
        <p:txBody>
          <a:bodyPr/>
          <a:lstStyle/>
          <a:p>
            <a:r>
              <a:rPr lang="en-US" smtClean="0"/>
              <a:t>Polar Programs </a:t>
            </a:r>
            <a:endParaRPr lang="en-US"/>
          </a:p>
        </p:txBody>
      </p:sp>
    </p:spTree>
    <p:extLst>
      <p:ext uri="{BB962C8B-B14F-4D97-AF65-F5344CB8AC3E}">
        <p14:creationId xmlns:p14="http://schemas.microsoft.com/office/powerpoint/2010/main" val="636963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smtClean="0">
              <a:ea typeface="MS PGothic"/>
            </a:endParaRPr>
          </a:p>
        </p:txBody>
      </p:sp>
      <p:sp>
        <p:nvSpPr>
          <p:cNvPr id="4" name="Slide Number Placeholder 3"/>
          <p:cNvSpPr>
            <a:spLocks noGrp="1"/>
          </p:cNvSpPr>
          <p:nvPr>
            <p:ph type="sldNum" sz="quarter" idx="10"/>
          </p:nvPr>
        </p:nvSpPr>
        <p:spPr/>
        <p:txBody>
          <a:bodyPr/>
          <a:lstStyle/>
          <a:p>
            <a:fld id="{8A467CF6-AF66-A14B-999B-58C99DC8DF6A}" type="slidenum">
              <a:rPr lang="en-US" smtClean="0"/>
              <a:pPr/>
              <a:t>18</a:t>
            </a:fld>
            <a:endParaRPr lang="en-US"/>
          </a:p>
        </p:txBody>
      </p:sp>
      <p:sp>
        <p:nvSpPr>
          <p:cNvPr id="5" name="Header Placeholder 4"/>
          <p:cNvSpPr>
            <a:spLocks noGrp="1"/>
          </p:cNvSpPr>
          <p:nvPr>
            <p:ph type="hdr" sz="quarter" idx="11"/>
          </p:nvPr>
        </p:nvSpPr>
        <p:spPr/>
        <p:txBody>
          <a:bodyPr/>
          <a:lstStyle/>
          <a:p>
            <a:r>
              <a:rPr lang="en-US" smtClean="0"/>
              <a:t>Polar Programs </a:t>
            </a:r>
            <a:endParaRPr lang="en-US"/>
          </a:p>
        </p:txBody>
      </p:sp>
    </p:spTree>
    <p:extLst>
      <p:ext uri="{BB962C8B-B14F-4D97-AF65-F5344CB8AC3E}">
        <p14:creationId xmlns:p14="http://schemas.microsoft.com/office/powerpoint/2010/main" val="66474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182981"/>
            <a:ext cx="5608320" cy="4646986"/>
          </a:xfrm>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B42503C1-A993-41B0-9987-16D9F6B594FA}" type="slidenum">
              <a:rPr lang="en-US" smtClean="0"/>
              <a:pPr/>
              <a:t>19</a:t>
            </a:fld>
            <a:endParaRPr lang="en-US"/>
          </a:p>
        </p:txBody>
      </p:sp>
      <p:sp>
        <p:nvSpPr>
          <p:cNvPr id="5" name="Header Placeholder 4"/>
          <p:cNvSpPr>
            <a:spLocks noGrp="1"/>
          </p:cNvSpPr>
          <p:nvPr>
            <p:ph type="hdr" sz="quarter" idx="11"/>
          </p:nvPr>
        </p:nvSpPr>
        <p:spPr/>
        <p:txBody>
          <a:bodyPr/>
          <a:lstStyle/>
          <a:p>
            <a:r>
              <a:rPr lang="en-US" smtClean="0"/>
              <a:t>Polar Programs </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EE5ACC-FE68-47EF-87A6-D13121BC20EC}" type="slidenum">
              <a:rPr lang="en-US" smtClean="0"/>
              <a:pPr/>
              <a:t>20</a:t>
            </a:fld>
            <a:endParaRPr lang="en-US"/>
          </a:p>
        </p:txBody>
      </p:sp>
      <p:sp>
        <p:nvSpPr>
          <p:cNvPr id="5" name="Header Placeholder 4"/>
          <p:cNvSpPr>
            <a:spLocks noGrp="1"/>
          </p:cNvSpPr>
          <p:nvPr>
            <p:ph type="hdr" sz="quarter" idx="11"/>
          </p:nvPr>
        </p:nvSpPr>
        <p:spPr/>
        <p:txBody>
          <a:bodyPr/>
          <a:lstStyle/>
          <a:p>
            <a:r>
              <a:rPr lang="en-US" smtClean="0"/>
              <a:t>Polar Programs </a:t>
            </a:r>
            <a:endParaRPr lang="en-US"/>
          </a:p>
        </p:txBody>
      </p:sp>
    </p:spTree>
    <p:extLst>
      <p:ext uri="{BB962C8B-B14F-4D97-AF65-F5344CB8AC3E}">
        <p14:creationId xmlns:p14="http://schemas.microsoft.com/office/powerpoint/2010/main" val="1712331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467CF6-AF66-A14B-999B-58C99DC8DF6A}" type="slidenum">
              <a:rPr lang="en-US" smtClean="0"/>
              <a:pPr/>
              <a:t>21</a:t>
            </a:fld>
            <a:endParaRPr lang="en-US"/>
          </a:p>
        </p:txBody>
      </p:sp>
      <p:sp>
        <p:nvSpPr>
          <p:cNvPr id="5" name="Header Placeholder 4"/>
          <p:cNvSpPr>
            <a:spLocks noGrp="1"/>
          </p:cNvSpPr>
          <p:nvPr>
            <p:ph type="hdr" sz="quarter" idx="11"/>
          </p:nvPr>
        </p:nvSpPr>
        <p:spPr/>
        <p:txBody>
          <a:bodyPr/>
          <a:lstStyle/>
          <a:p>
            <a:r>
              <a:rPr lang="en-US" smtClean="0"/>
              <a:t>Polar Programs </a:t>
            </a:r>
            <a:endParaRPr lang="en-US"/>
          </a:p>
        </p:txBody>
      </p:sp>
    </p:spTree>
    <p:extLst>
      <p:ext uri="{BB962C8B-B14F-4D97-AF65-F5344CB8AC3E}">
        <p14:creationId xmlns:p14="http://schemas.microsoft.com/office/powerpoint/2010/main" val="1771836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A467CF6-AF66-A14B-999B-58C99DC8DF6A}" type="slidenum">
              <a:rPr lang="en-US" smtClean="0"/>
              <a:pPr/>
              <a:t>2</a:t>
            </a:fld>
            <a:endParaRPr lang="en-US"/>
          </a:p>
        </p:txBody>
      </p:sp>
      <p:sp>
        <p:nvSpPr>
          <p:cNvPr id="5" name="Header Placeholder 4"/>
          <p:cNvSpPr>
            <a:spLocks noGrp="1"/>
          </p:cNvSpPr>
          <p:nvPr>
            <p:ph type="hdr" sz="quarter" idx="11"/>
          </p:nvPr>
        </p:nvSpPr>
        <p:spPr/>
        <p:txBody>
          <a:bodyPr/>
          <a:lstStyle/>
          <a:p>
            <a:r>
              <a:rPr lang="en-US" smtClean="0"/>
              <a:t>Polar Programs </a:t>
            </a:r>
            <a:endParaRPr lang="en-US"/>
          </a:p>
        </p:txBody>
      </p:sp>
    </p:spTree>
    <p:extLst>
      <p:ext uri="{BB962C8B-B14F-4D97-AF65-F5344CB8AC3E}">
        <p14:creationId xmlns:p14="http://schemas.microsoft.com/office/powerpoint/2010/main" val="1724454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467CF6-AF66-A14B-999B-58C99DC8DF6A}" type="slidenum">
              <a:rPr lang="en-US" smtClean="0"/>
              <a:pPr/>
              <a:t>22</a:t>
            </a:fld>
            <a:endParaRPr lang="en-US"/>
          </a:p>
        </p:txBody>
      </p:sp>
      <p:sp>
        <p:nvSpPr>
          <p:cNvPr id="5" name="Header Placeholder 4"/>
          <p:cNvSpPr>
            <a:spLocks noGrp="1"/>
          </p:cNvSpPr>
          <p:nvPr>
            <p:ph type="hdr" sz="quarter" idx="11"/>
          </p:nvPr>
        </p:nvSpPr>
        <p:spPr/>
        <p:txBody>
          <a:bodyPr/>
          <a:lstStyle/>
          <a:p>
            <a:r>
              <a:rPr lang="en-US" smtClean="0"/>
              <a:t>Polar Programs </a:t>
            </a:r>
            <a:endParaRPr lang="en-US"/>
          </a:p>
        </p:txBody>
      </p:sp>
    </p:spTree>
    <p:extLst>
      <p:ext uri="{BB962C8B-B14F-4D97-AF65-F5344CB8AC3E}">
        <p14:creationId xmlns:p14="http://schemas.microsoft.com/office/powerpoint/2010/main" val="2556052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endParaRPr lang="en-US" dirty="0" smtClean="0"/>
          </a:p>
        </p:txBody>
      </p:sp>
      <p:sp>
        <p:nvSpPr>
          <p:cNvPr id="4" name="Slide Number Placeholder 3"/>
          <p:cNvSpPr>
            <a:spLocks noGrp="1"/>
          </p:cNvSpPr>
          <p:nvPr>
            <p:ph type="sldNum" sz="quarter" idx="10"/>
          </p:nvPr>
        </p:nvSpPr>
        <p:spPr/>
        <p:txBody>
          <a:bodyPr/>
          <a:lstStyle/>
          <a:p>
            <a:fld id="{BCEE5ACC-FE68-47EF-87A6-D13121BC20EC}" type="slidenum">
              <a:rPr lang="en-US" smtClean="0"/>
              <a:pPr/>
              <a:t>3</a:t>
            </a:fld>
            <a:endParaRPr lang="en-US"/>
          </a:p>
        </p:txBody>
      </p:sp>
      <p:sp>
        <p:nvSpPr>
          <p:cNvPr id="5" name="Header Placeholder 4"/>
          <p:cNvSpPr>
            <a:spLocks noGrp="1"/>
          </p:cNvSpPr>
          <p:nvPr>
            <p:ph type="hdr" sz="quarter" idx="11"/>
          </p:nvPr>
        </p:nvSpPr>
        <p:spPr/>
        <p:txBody>
          <a:bodyPr/>
          <a:lstStyle/>
          <a:p>
            <a:r>
              <a:rPr lang="en-US" smtClean="0"/>
              <a:t>Polar Programs </a:t>
            </a:r>
            <a:endParaRPr lang="en-US"/>
          </a:p>
        </p:txBody>
      </p:sp>
    </p:spTree>
    <p:extLst>
      <p:ext uri="{BB962C8B-B14F-4D97-AF65-F5344CB8AC3E}">
        <p14:creationId xmlns:p14="http://schemas.microsoft.com/office/powerpoint/2010/main" val="156327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a:p>
        </p:txBody>
      </p:sp>
      <p:sp>
        <p:nvSpPr>
          <p:cNvPr id="4" name="Slide Number Placeholder 3"/>
          <p:cNvSpPr>
            <a:spLocks noGrp="1"/>
          </p:cNvSpPr>
          <p:nvPr>
            <p:ph type="sldNum" sz="quarter" idx="10"/>
          </p:nvPr>
        </p:nvSpPr>
        <p:spPr/>
        <p:txBody>
          <a:bodyPr/>
          <a:lstStyle/>
          <a:p>
            <a:fld id="{BCEE5ACC-FE68-47EF-87A6-D13121BC20EC}" type="slidenum">
              <a:rPr lang="en-US" smtClean="0"/>
              <a:pPr/>
              <a:t>5</a:t>
            </a:fld>
            <a:endParaRPr lang="en-US"/>
          </a:p>
        </p:txBody>
      </p:sp>
      <p:sp>
        <p:nvSpPr>
          <p:cNvPr id="5" name="Header Placeholder 4"/>
          <p:cNvSpPr>
            <a:spLocks noGrp="1"/>
          </p:cNvSpPr>
          <p:nvPr>
            <p:ph type="hdr" sz="quarter" idx="11"/>
          </p:nvPr>
        </p:nvSpPr>
        <p:spPr/>
        <p:txBody>
          <a:bodyPr/>
          <a:lstStyle/>
          <a:p>
            <a:r>
              <a:rPr lang="en-US" smtClean="0"/>
              <a:t>Polar Programs </a:t>
            </a:r>
            <a:endParaRPr lang="en-US"/>
          </a:p>
        </p:txBody>
      </p:sp>
    </p:spTree>
    <p:extLst>
      <p:ext uri="{BB962C8B-B14F-4D97-AF65-F5344CB8AC3E}">
        <p14:creationId xmlns:p14="http://schemas.microsoft.com/office/powerpoint/2010/main" val="1592325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467CF6-AF66-A14B-999B-58C99DC8DF6A}" type="slidenum">
              <a:rPr lang="en-US" smtClean="0"/>
              <a:pPr/>
              <a:t>7</a:t>
            </a:fld>
            <a:endParaRPr lang="en-US" dirty="0"/>
          </a:p>
        </p:txBody>
      </p:sp>
      <p:sp>
        <p:nvSpPr>
          <p:cNvPr id="5" name="Header Placeholder 4"/>
          <p:cNvSpPr>
            <a:spLocks noGrp="1"/>
          </p:cNvSpPr>
          <p:nvPr>
            <p:ph type="hdr" sz="quarter" idx="11"/>
          </p:nvPr>
        </p:nvSpPr>
        <p:spPr/>
        <p:txBody>
          <a:bodyPr/>
          <a:lstStyle/>
          <a:p>
            <a:r>
              <a:rPr lang="en-US" smtClean="0"/>
              <a:t>Polar Programs </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CEE5ACC-FE68-47EF-87A6-D13121BC20EC}" type="slidenum">
              <a:rPr lang="en-US" smtClean="0"/>
              <a:pPr/>
              <a:t>8</a:t>
            </a:fld>
            <a:endParaRPr lang="en-US"/>
          </a:p>
        </p:txBody>
      </p:sp>
      <p:sp>
        <p:nvSpPr>
          <p:cNvPr id="5" name="Header Placeholder 4"/>
          <p:cNvSpPr>
            <a:spLocks noGrp="1"/>
          </p:cNvSpPr>
          <p:nvPr>
            <p:ph type="hdr" sz="quarter" idx="11"/>
          </p:nvPr>
        </p:nvSpPr>
        <p:spPr/>
        <p:txBody>
          <a:bodyPr/>
          <a:lstStyle/>
          <a:p>
            <a:r>
              <a:rPr lang="en-US" smtClean="0"/>
              <a:t>Polar Programs </a:t>
            </a:r>
            <a:endParaRPr lang="en-US"/>
          </a:p>
        </p:txBody>
      </p:sp>
    </p:spTree>
    <p:extLst>
      <p:ext uri="{BB962C8B-B14F-4D97-AF65-F5344CB8AC3E}">
        <p14:creationId xmlns:p14="http://schemas.microsoft.com/office/powerpoint/2010/main" val="2490008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8A467CF6-AF66-A14B-999B-58C99DC8DF6A}" type="slidenum">
              <a:rPr lang="en-US" smtClean="0"/>
              <a:pPr/>
              <a:t>9</a:t>
            </a:fld>
            <a:endParaRPr lang="en-US"/>
          </a:p>
        </p:txBody>
      </p:sp>
      <p:sp>
        <p:nvSpPr>
          <p:cNvPr id="5" name="Header Placeholder 4"/>
          <p:cNvSpPr>
            <a:spLocks noGrp="1"/>
          </p:cNvSpPr>
          <p:nvPr>
            <p:ph type="hdr" sz="quarter" idx="11"/>
          </p:nvPr>
        </p:nvSpPr>
        <p:spPr/>
        <p:txBody>
          <a:bodyPr/>
          <a:lstStyle/>
          <a:p>
            <a:r>
              <a:rPr lang="en-US" smtClean="0"/>
              <a:t>Polar Programs </a:t>
            </a:r>
            <a:endParaRPr lang="en-US"/>
          </a:p>
        </p:txBody>
      </p:sp>
    </p:spTree>
    <p:extLst>
      <p:ext uri="{BB962C8B-B14F-4D97-AF65-F5344CB8AC3E}">
        <p14:creationId xmlns:p14="http://schemas.microsoft.com/office/powerpoint/2010/main" val="3198042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467CF6-AF66-A14B-999B-58C99DC8DF6A}" type="slidenum">
              <a:rPr lang="en-US" smtClean="0"/>
              <a:pPr/>
              <a:t>10</a:t>
            </a:fld>
            <a:endParaRPr lang="en-US"/>
          </a:p>
        </p:txBody>
      </p:sp>
      <p:sp>
        <p:nvSpPr>
          <p:cNvPr id="5" name="Header Placeholder 4"/>
          <p:cNvSpPr>
            <a:spLocks noGrp="1"/>
          </p:cNvSpPr>
          <p:nvPr>
            <p:ph type="hdr" sz="quarter" idx="11"/>
          </p:nvPr>
        </p:nvSpPr>
        <p:spPr/>
        <p:txBody>
          <a:bodyPr/>
          <a:lstStyle/>
          <a:p>
            <a:r>
              <a:rPr lang="en-US" smtClean="0"/>
              <a:t>Polar Programs </a:t>
            </a:r>
            <a:endParaRPr lang="en-US"/>
          </a:p>
        </p:txBody>
      </p:sp>
    </p:spTree>
    <p:extLst>
      <p:ext uri="{BB962C8B-B14F-4D97-AF65-F5344CB8AC3E}">
        <p14:creationId xmlns:p14="http://schemas.microsoft.com/office/powerpoint/2010/main" val="1244185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467CF6-AF66-A14B-999B-58C99DC8DF6A}" type="slidenum">
              <a:rPr lang="en-US" smtClean="0"/>
              <a:pPr/>
              <a:t>11</a:t>
            </a:fld>
            <a:endParaRPr lang="en-US"/>
          </a:p>
        </p:txBody>
      </p:sp>
      <p:sp>
        <p:nvSpPr>
          <p:cNvPr id="5" name="Header Placeholder 4"/>
          <p:cNvSpPr>
            <a:spLocks noGrp="1"/>
          </p:cNvSpPr>
          <p:nvPr>
            <p:ph type="hdr" sz="quarter" idx="11"/>
          </p:nvPr>
        </p:nvSpPr>
        <p:spPr/>
        <p:txBody>
          <a:bodyPr/>
          <a:lstStyle/>
          <a:p>
            <a:r>
              <a:rPr lang="en-US" smtClean="0"/>
              <a:t>Polar Programs </a:t>
            </a:r>
            <a:endParaRPr lang="en-US"/>
          </a:p>
        </p:txBody>
      </p:sp>
    </p:spTree>
    <p:extLst>
      <p:ext uri="{BB962C8B-B14F-4D97-AF65-F5344CB8AC3E}">
        <p14:creationId xmlns:p14="http://schemas.microsoft.com/office/powerpoint/2010/main" val="429576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E28E116F-41FF-4020-BCE6-69CB2C0EE0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76A89638-6B82-41CD-A8C1-6830552F84FD}" type="datetimeFigureOut">
              <a:rPr lang="en-US" smtClean="0"/>
              <a:pPr/>
              <a:t>11/02/2012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8E116F-41FF-4020-BCE6-69CB2C0EE0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76A89638-6B82-41CD-A8C1-6830552F84FD}" type="datetimeFigureOut">
              <a:rPr lang="en-US" smtClean="0"/>
              <a:pPr/>
              <a:t>11/02/2012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8E116F-41FF-4020-BCE6-69CB2C0EE03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srcRect/>
          <a:stretch>
            <a:fillRect/>
          </a:stretch>
        </p:blipFill>
        <p:spPr bwMode="auto">
          <a:xfrm>
            <a:off x="0" y="0"/>
            <a:ext cx="9163050" cy="687705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E28E116F-41FF-4020-BCE6-69CB2C0EE0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76A89638-6B82-41CD-A8C1-6830552F84FD}" type="datetimeFigureOut">
              <a:rPr lang="en-US" smtClean="0"/>
              <a:pPr/>
              <a:t>11/02/2012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8E116F-41FF-4020-BCE6-69CB2C0EE0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76A89638-6B82-41CD-A8C1-6830552F84FD}" type="datetimeFigureOut">
              <a:rPr lang="en-US" smtClean="0"/>
              <a:pPr/>
              <a:t>11/02/2012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8E116F-41FF-4020-BCE6-69CB2C0EE03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76A89638-6B82-41CD-A8C1-6830552F84FD}" type="datetimeFigureOut">
              <a:rPr lang="en-US" smtClean="0"/>
              <a:pPr/>
              <a:t>11/02/2012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28E116F-41FF-4020-BCE6-69CB2C0EE0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76A89638-6B82-41CD-A8C1-6830552F84FD}" type="datetimeFigureOut">
              <a:rPr lang="en-US" smtClean="0"/>
              <a:pPr/>
              <a:t>11/02/2012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28E116F-41FF-4020-BCE6-69CB2C0EE0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76A89638-6B82-41CD-A8C1-6830552F84FD}" type="datetimeFigureOut">
              <a:rPr lang="en-US" smtClean="0"/>
              <a:pPr/>
              <a:t>11/02/2012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28E116F-41FF-4020-BCE6-69CB2C0EE0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76A89638-6B82-41CD-A8C1-6830552F84FD}" type="datetimeFigureOut">
              <a:rPr lang="en-US" smtClean="0"/>
              <a:pPr/>
              <a:t>11/02/2012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28E116F-41FF-4020-BCE6-69CB2C0EE0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76A89638-6B82-41CD-A8C1-6830552F84FD}" type="datetimeFigureOut">
              <a:rPr lang="en-US" smtClean="0"/>
              <a:pPr/>
              <a:t>11/02/2012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28E116F-41FF-4020-BCE6-69CB2C0EE0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76A89638-6B82-41CD-A8C1-6830552F84FD}" type="datetimeFigureOut">
              <a:rPr lang="en-US" smtClean="0"/>
              <a:pPr/>
              <a:t>11/02/2012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28E116F-41FF-4020-BCE6-69CB2C0EE0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2" descr="Suresh_7d_2ndary.jpg"/>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E28E116F-41FF-4020-BCE6-69CB2C0EE0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4400" kern="1200">
          <a:solidFill>
            <a:srgbClr val="215968"/>
          </a:solidFill>
          <a:effectLst>
            <a:outerShdw blurRad="38100" dist="38100" dir="2700000" algn="tl">
              <a:srgbClr val="000000">
                <a:alpha val="43137"/>
              </a:srgbClr>
            </a:outerShdw>
          </a:effectLst>
          <a:latin typeface="Arial" pitchFamily="34" charset="0"/>
          <a:ea typeface="+mj-ea"/>
          <a:cs typeface="Arial" pitchFamily="34" charset="0"/>
        </a:defRPr>
      </a:lvl1pPr>
      <a:lvl2pPr algn="l" rtl="0" eaLnBrk="1" fontAlgn="base" hangingPunct="1">
        <a:spcBef>
          <a:spcPct val="0"/>
        </a:spcBef>
        <a:spcAft>
          <a:spcPct val="0"/>
        </a:spcAft>
        <a:defRPr sz="4400">
          <a:solidFill>
            <a:srgbClr val="215968"/>
          </a:solidFill>
          <a:latin typeface="Arial" charset="0"/>
          <a:cs typeface="Arial" charset="0"/>
        </a:defRPr>
      </a:lvl2pPr>
      <a:lvl3pPr algn="l" rtl="0" eaLnBrk="1" fontAlgn="base" hangingPunct="1">
        <a:spcBef>
          <a:spcPct val="0"/>
        </a:spcBef>
        <a:spcAft>
          <a:spcPct val="0"/>
        </a:spcAft>
        <a:defRPr sz="4400">
          <a:solidFill>
            <a:srgbClr val="215968"/>
          </a:solidFill>
          <a:latin typeface="Arial" charset="0"/>
          <a:cs typeface="Arial" charset="0"/>
        </a:defRPr>
      </a:lvl3pPr>
      <a:lvl4pPr algn="l" rtl="0" eaLnBrk="1" fontAlgn="base" hangingPunct="1">
        <a:spcBef>
          <a:spcPct val="0"/>
        </a:spcBef>
        <a:spcAft>
          <a:spcPct val="0"/>
        </a:spcAft>
        <a:defRPr sz="4400">
          <a:solidFill>
            <a:srgbClr val="215968"/>
          </a:solidFill>
          <a:latin typeface="Arial" charset="0"/>
          <a:cs typeface="Arial" charset="0"/>
        </a:defRPr>
      </a:lvl4pPr>
      <a:lvl5pPr algn="l" rtl="0" eaLnBrk="1" fontAlgn="base" hangingPunct="1">
        <a:spcBef>
          <a:spcPct val="0"/>
        </a:spcBef>
        <a:spcAft>
          <a:spcPct val="0"/>
        </a:spcAft>
        <a:defRPr sz="4400">
          <a:solidFill>
            <a:srgbClr val="215968"/>
          </a:solidFill>
          <a:latin typeface="Arial" charset="0"/>
          <a:cs typeface="Arial" charset="0"/>
        </a:defRPr>
      </a:lvl5pPr>
      <a:lvl6pPr marL="457200" algn="l" rtl="0" eaLnBrk="1" fontAlgn="base" hangingPunct="1">
        <a:spcBef>
          <a:spcPct val="0"/>
        </a:spcBef>
        <a:spcAft>
          <a:spcPct val="0"/>
        </a:spcAft>
        <a:defRPr sz="4400">
          <a:solidFill>
            <a:srgbClr val="215968"/>
          </a:solidFill>
          <a:latin typeface="Arial" charset="0"/>
          <a:cs typeface="Arial" charset="0"/>
        </a:defRPr>
      </a:lvl6pPr>
      <a:lvl7pPr marL="914400" algn="l" rtl="0" eaLnBrk="1" fontAlgn="base" hangingPunct="1">
        <a:spcBef>
          <a:spcPct val="0"/>
        </a:spcBef>
        <a:spcAft>
          <a:spcPct val="0"/>
        </a:spcAft>
        <a:defRPr sz="4400">
          <a:solidFill>
            <a:srgbClr val="215968"/>
          </a:solidFill>
          <a:latin typeface="Arial" charset="0"/>
          <a:cs typeface="Arial" charset="0"/>
        </a:defRPr>
      </a:lvl7pPr>
      <a:lvl8pPr marL="1371600" algn="l" rtl="0" eaLnBrk="1" fontAlgn="base" hangingPunct="1">
        <a:spcBef>
          <a:spcPct val="0"/>
        </a:spcBef>
        <a:spcAft>
          <a:spcPct val="0"/>
        </a:spcAft>
        <a:defRPr sz="4400">
          <a:solidFill>
            <a:srgbClr val="215968"/>
          </a:solidFill>
          <a:latin typeface="Arial" charset="0"/>
          <a:cs typeface="Arial" charset="0"/>
        </a:defRPr>
      </a:lvl8pPr>
      <a:lvl9pPr marL="1828800" algn="l" rtl="0" eaLnBrk="1" fontAlgn="base" hangingPunct="1">
        <a:spcBef>
          <a:spcPct val="0"/>
        </a:spcBef>
        <a:spcAft>
          <a:spcPct val="0"/>
        </a:spcAft>
        <a:defRPr sz="4400">
          <a:solidFill>
            <a:srgbClr val="215968"/>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1.emf"/><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1.gif"/><Relationship Id="rId5" Type="http://schemas.openxmlformats.org/officeDocument/2006/relationships/hyperlink" Target="http://www.sciencemag.org/content/331/6020/1058/F3.large.jpg" TargetMode="Externa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47.emf"/><Relationship Id="rId4" Type="http://schemas.openxmlformats.org/officeDocument/2006/relationships/package" Target="../embeddings/Microsoft_Excel_Worksheet1.xlsx"/></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0"/>
            <a:ext cx="7772400" cy="1470025"/>
          </a:xfrm>
        </p:spPr>
        <p:txBody>
          <a:bodyPr/>
          <a:lstStyle/>
          <a:p>
            <a:r>
              <a:rPr lang="en-US" dirty="0" smtClean="0">
                <a:effectLst>
                  <a:outerShdw blurRad="38100" dist="38100" dir="2700000" algn="tl">
                    <a:srgbClr val="000000">
                      <a:alpha val="43137"/>
                    </a:srgbClr>
                  </a:outerShdw>
                </a:effectLst>
              </a:rPr>
              <a:t>Polar Programs: An Overview</a:t>
            </a:r>
            <a:endParaRPr lang="en-US"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1371600" y="4448628"/>
            <a:ext cx="6400800" cy="1752600"/>
          </a:xfrm>
        </p:spPr>
        <p:txBody>
          <a:bodyPr/>
          <a:lstStyle/>
          <a:p>
            <a:r>
              <a:rPr lang="en-US" dirty="0" smtClean="0">
                <a:solidFill>
                  <a:schemeClr val="accent1">
                    <a:lumMod val="75000"/>
                  </a:schemeClr>
                </a:solidFill>
              </a:rPr>
              <a:t>Dr. Kelly </a:t>
            </a:r>
            <a:r>
              <a:rPr lang="en-US" dirty="0" err="1" smtClean="0">
                <a:solidFill>
                  <a:schemeClr val="accent1">
                    <a:lumMod val="75000"/>
                  </a:schemeClr>
                </a:solidFill>
              </a:rPr>
              <a:t>Kenison</a:t>
            </a:r>
            <a:r>
              <a:rPr lang="en-US" dirty="0" smtClean="0">
                <a:solidFill>
                  <a:schemeClr val="accent1">
                    <a:lumMod val="75000"/>
                  </a:schemeClr>
                </a:solidFill>
              </a:rPr>
              <a:t> Falkner</a:t>
            </a:r>
          </a:p>
          <a:p>
            <a:r>
              <a:rPr lang="en-US" dirty="0" smtClean="0">
                <a:solidFill>
                  <a:schemeClr val="accent1">
                    <a:lumMod val="75000"/>
                  </a:schemeClr>
                </a:solidFill>
              </a:rPr>
              <a:t>Director, Polar Programs</a:t>
            </a:r>
          </a:p>
          <a:p>
            <a:r>
              <a:rPr lang="en-US" dirty="0" smtClean="0">
                <a:solidFill>
                  <a:schemeClr val="accent1">
                    <a:lumMod val="75000"/>
                  </a:schemeClr>
                </a:solidFill>
              </a:rPr>
              <a:t>October 16, 2012</a:t>
            </a:r>
            <a:endParaRPr lang="en-US" dirty="0">
              <a:solidFill>
                <a:schemeClr val="accent1">
                  <a:lumMod val="75000"/>
                </a:schemeClr>
              </a:solidFill>
            </a:endParaRPr>
          </a:p>
        </p:txBody>
      </p:sp>
      <p:pic>
        <p:nvPicPr>
          <p:cNvPr id="3" name="Picture 2" title="Kelly Falkner at the geographic South Po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1371600"/>
            <a:ext cx="3967007" cy="2971800"/>
          </a:xfrm>
          <a:prstGeom prst="rect">
            <a:avLst/>
          </a:prstGeom>
          <a:ln>
            <a:noFill/>
          </a:ln>
          <a:effectLst>
            <a:outerShdw blurRad="292100" dist="139700" dir="7980000" algn="tl" rotWithShape="0">
              <a:srgbClr val="333333">
                <a:alpha val="65000"/>
              </a:srgbClr>
            </a:outerShdw>
          </a:effectLst>
        </p:spPr>
      </p:pic>
      <p:pic>
        <p:nvPicPr>
          <p:cNvPr id="2" name="Picture 1" title="Kelly Falkner at a sea ice camp near the geographic North Po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1371600"/>
            <a:ext cx="3728407" cy="2979241"/>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Tm="42725"/>
    </mc:Choice>
    <mc:Fallback xmlns="">
      <p:transition spd="slow" advTm="4272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15" y="117154"/>
            <a:ext cx="8627632" cy="1143000"/>
          </a:xfrm>
        </p:spPr>
        <p:txBody>
          <a:bodyPr>
            <a:noAutofit/>
          </a:bodyPr>
          <a:lstStyle/>
          <a:p>
            <a:r>
              <a:rPr lang="en-US" sz="3800" dirty="0" smtClean="0">
                <a:effectLst>
                  <a:outerShdw blurRad="38100" dist="38100" dir="2700000" algn="tl">
                    <a:srgbClr val="000000">
                      <a:alpha val="43137"/>
                    </a:srgbClr>
                  </a:outerShdw>
                </a:effectLst>
              </a:rPr>
              <a:t>Polar Environment, Health and Safety</a:t>
            </a:r>
            <a:endParaRPr lang="en-US" sz="3800" dirty="0">
              <a:effectLst>
                <a:outerShdw blurRad="38100" dist="38100" dir="2700000" algn="tl">
                  <a:srgbClr val="000000">
                    <a:alpha val="43137"/>
                  </a:srgbClr>
                </a:outerShdw>
              </a:effectLst>
            </a:endParaRPr>
          </a:p>
        </p:txBody>
      </p:sp>
      <p:pic>
        <p:nvPicPr>
          <p:cNvPr id="6" name="Picture 5" descr="NSF/USAP by Dominick Dirksen" title="Fire Truck at McMurdo Station, Antarctica"/>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04040" y="1260154"/>
            <a:ext cx="3757446" cy="2577650"/>
          </a:xfrm>
          <a:prstGeom prst="rect">
            <a:avLst/>
          </a:prstGeom>
          <a:ln>
            <a:noFill/>
          </a:ln>
          <a:effectLst>
            <a:outerShdw blurRad="292100" dist="139700" dir="2700000" algn="tl" rotWithShape="0">
              <a:srgbClr val="333333">
                <a:alpha val="65000"/>
              </a:srgbClr>
            </a:outerShdw>
          </a:effectLst>
        </p:spPr>
      </p:pic>
      <p:pic>
        <p:nvPicPr>
          <p:cNvPr id="4" name="Content Placeholder 3" title="Diver preparing to dive beneath the ice in Antarctica"/>
          <p:cNvPicPr>
            <a:picLocks noGrp="1" noChangeAspect="1"/>
          </p:cNvPicPr>
          <p:nvPr>
            <p:ph idx="4294967295"/>
          </p:nvPr>
        </p:nvPicPr>
        <p:blipFill>
          <a:blip r:embed="rId4" cstate="email">
            <a:extLst>
              <a:ext uri="{28A0092B-C50C-407E-A947-70E740481C1C}">
                <a14:useLocalDpi xmlns:a14="http://schemas.microsoft.com/office/drawing/2010/main"/>
              </a:ext>
            </a:extLst>
          </a:blip>
          <a:srcRect b="-3839"/>
          <a:stretch>
            <a:fillRect/>
          </a:stretch>
        </p:blipFill>
        <p:spPr>
          <a:xfrm>
            <a:off x="5395913" y="3876675"/>
            <a:ext cx="3748087" cy="2684463"/>
          </a:xfrm>
          <a:prstGeom prst="rect">
            <a:avLst/>
          </a:prstGeom>
          <a:ln>
            <a:noFill/>
          </a:ln>
          <a:effectLst>
            <a:outerShdw blurRad="292100" dist="139700" dir="2700000" algn="tl" rotWithShape="0">
              <a:srgbClr val="333333">
                <a:alpha val="65000"/>
              </a:srgbClr>
            </a:outerShdw>
          </a:effectLst>
        </p:spPr>
      </p:pic>
      <p:pic>
        <p:nvPicPr>
          <p:cNvPr id="5" name="Picture 4" descr="NSF/USAP photo by  Brien Barnett" title="Waste Water Treatment Plant at McMurdo Station, Antarctica."/>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04040" y="3843322"/>
            <a:ext cx="3757446" cy="2689755"/>
          </a:xfrm>
          <a:prstGeom prst="rect">
            <a:avLst/>
          </a:prstGeom>
          <a:ln>
            <a:noFill/>
          </a:ln>
          <a:effectLst>
            <a:outerShdw blurRad="292100" dist="139700" dir="2700000" algn="tl" rotWithShape="0">
              <a:srgbClr val="333333">
                <a:alpha val="65000"/>
              </a:srgbClr>
            </a:outerShdw>
          </a:effectLst>
        </p:spPr>
      </p:pic>
      <p:pic>
        <p:nvPicPr>
          <p:cNvPr id="9" name="Picture 8" descr=" " title="Antarctic medical facility"/>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4580410" y="1260154"/>
            <a:ext cx="3749040" cy="2577650"/>
          </a:xfrm>
          <a:prstGeom prst="rect">
            <a:avLst/>
          </a:prstGeom>
          <a:ln>
            <a:noFill/>
          </a:ln>
          <a:effectLst>
            <a:outerShdw blurRad="292100" dist="139700" dir="2700000" algn="tl" rotWithShape="0">
              <a:srgbClr val="333333">
                <a:alpha val="65000"/>
              </a:srgbClr>
            </a:outerShdw>
          </a:effectLst>
        </p:spPr>
      </p:pic>
      <p:pic>
        <p:nvPicPr>
          <p:cNvPr id="13" name="Picture 12" title="Participants at a USAP cold weather survival training program"/>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52800" y="2326954"/>
            <a:ext cx="2828544" cy="22677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Click="0" advTm="1526"/>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8283"/>
            <a:ext cx="8153400" cy="1446550"/>
          </a:xfrm>
        </p:spPr>
        <p:txBody>
          <a:bodyPr>
            <a:spAutoFit/>
          </a:bodyPr>
          <a:lstStyle/>
          <a:p>
            <a:r>
              <a:rPr lang="en-US" sz="4000" dirty="0" smtClean="0"/>
              <a:t>OPP Big Stories</a:t>
            </a:r>
            <a:r>
              <a:rPr lang="en-US" dirty="0" smtClean="0"/>
              <a:t/>
            </a:r>
            <a:br>
              <a:rPr lang="en-US" dirty="0" smtClean="0"/>
            </a:br>
            <a:r>
              <a:rPr lang="en-US" sz="2400" dirty="0" smtClean="0"/>
              <a:t>Arctic Sea Ice minimum video, produced by the Yale Forum on Climate Change &amp; Media</a:t>
            </a:r>
            <a:endParaRPr lang="en-US" sz="2400" dirty="0"/>
          </a:p>
        </p:txBody>
      </p:sp>
      <p:pic>
        <p:nvPicPr>
          <p:cNvPr id="4" name="Picture 3" title="Arctic sea ice minimum (still image excerpt from a video on climate chan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2381" y="1678650"/>
            <a:ext cx="7919238" cy="44510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4087299"/>
      </p:ext>
    </p:extLst>
  </p:cSld>
  <p:clrMapOvr>
    <a:masterClrMapping/>
  </p:clrMapOvr>
  <p:transition spd="slow" advClick="0" advTm="5081"/>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90600"/>
          </a:xfrm>
        </p:spPr>
        <p:txBody>
          <a:bodyPr/>
          <a:lstStyle/>
          <a:p>
            <a:r>
              <a:rPr lang="en-US" sz="3600" dirty="0" smtClean="0"/>
              <a:t>Implications: alteration of  storm patterns, </a:t>
            </a:r>
            <a:r>
              <a:rPr lang="en-US" sz="3600" dirty="0" err="1" smtClean="0"/>
              <a:t>phenologies</a:t>
            </a:r>
            <a:r>
              <a:rPr lang="en-US" sz="3600" dirty="0" smtClean="0"/>
              <a:t>, migration, disease</a:t>
            </a:r>
            <a:endParaRPr lang="en-US" sz="3600" dirty="0"/>
          </a:p>
        </p:txBody>
      </p:sp>
      <p:pic>
        <p:nvPicPr>
          <p:cNvPr id="4" name="Picture 3" title="Musk ox and calf in Alask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77997" y="1168189"/>
            <a:ext cx="3521695" cy="2348943"/>
          </a:xfrm>
          <a:prstGeom prst="rect">
            <a:avLst/>
          </a:prstGeom>
          <a:ln>
            <a:noFill/>
          </a:ln>
          <a:effectLst>
            <a:outerShdw blurRad="292100" dist="139700" dir="2700000" algn="tl" rotWithShape="0">
              <a:srgbClr val="333333">
                <a:alpha val="65000"/>
              </a:srgbClr>
            </a:outerShdw>
          </a:effectLst>
        </p:spPr>
      </p:pic>
      <p:pic>
        <p:nvPicPr>
          <p:cNvPr id="5" name="Picture 4" title="Arctic animal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77997" y="3756790"/>
            <a:ext cx="3608803" cy="2407044"/>
          </a:xfrm>
          <a:prstGeom prst="rect">
            <a:avLst/>
          </a:prstGeom>
          <a:ln>
            <a:noFill/>
          </a:ln>
          <a:effectLst>
            <a:outerShdw blurRad="292100" dist="139700" dir="2700000" algn="tl" rotWithShape="0">
              <a:srgbClr val="333333">
                <a:alpha val="65000"/>
              </a:srgbClr>
            </a:outerShdw>
          </a:effectLst>
        </p:spPr>
      </p:pic>
      <p:pic>
        <p:nvPicPr>
          <p:cNvPr id="15" name="Picture 14" title="Warm and cold air massess in the northern hemisphere and their effect on weather pattern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200" y="1295400"/>
            <a:ext cx="4883471" cy="472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8163538"/>
      </p:ext>
    </p:extLst>
  </p:cSld>
  <p:clrMapOvr>
    <a:masterClrMapping/>
  </p:clrMapOvr>
  <p:transition spd="slow" advClick="0" advTm="3426"/>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title="empty"/>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11" title="empty"/>
          <p:cNvGrpSpPr/>
          <p:nvPr/>
        </p:nvGrpSpPr>
        <p:grpSpPr>
          <a:xfrm>
            <a:off x="304800" y="2273668"/>
            <a:ext cx="4038600" cy="4355732"/>
            <a:chOff x="304800" y="2133600"/>
            <a:chExt cx="4038600" cy="4355732"/>
          </a:xfrm>
        </p:grpSpPr>
        <p:pic>
          <p:nvPicPr>
            <p:cNvPr id="4" name="Picture 4" title="Location of Svalbard Earth Station for the EUMETSAT Metop-A Environmental Satellit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048000"/>
              <a:ext cx="3886200" cy="3441332"/>
            </a:xfrm>
            <a:prstGeom prst="rect">
              <a:avLst/>
            </a:prstGeom>
            <a:noFill/>
            <a:ln w="9525">
              <a:noFill/>
              <a:miter lim="800000"/>
              <a:headEnd/>
              <a:tailEnd/>
            </a:ln>
          </p:spPr>
        </p:pic>
        <p:sp>
          <p:nvSpPr>
            <p:cNvPr id="6" name="TextBox 5"/>
            <p:cNvSpPr txBox="1"/>
            <p:nvPr/>
          </p:nvSpPr>
          <p:spPr>
            <a:xfrm>
              <a:off x="304800" y="2133600"/>
              <a:ext cx="2302105" cy="923330"/>
            </a:xfrm>
            <a:prstGeom prst="rect">
              <a:avLst/>
            </a:prstGeom>
            <a:noFill/>
          </p:spPr>
          <p:txBody>
            <a:bodyPr wrap="none" rtlCol="0">
              <a:spAutoFit/>
            </a:bodyPr>
            <a:lstStyle/>
            <a:p>
              <a:r>
                <a:rPr lang="en-US" b="1" dirty="0" smtClean="0">
                  <a:solidFill>
                    <a:srgbClr val="FFFF00"/>
                  </a:solidFill>
                </a:rPr>
                <a:t>Svalbard Earth Station</a:t>
              </a:r>
            </a:p>
            <a:p>
              <a:r>
                <a:rPr lang="en-US" b="1" dirty="0" smtClean="0">
                  <a:solidFill>
                    <a:srgbClr val="FFFF00"/>
                  </a:solidFill>
                </a:rPr>
                <a:t>Lat:   78.2286° N</a:t>
              </a:r>
            </a:p>
            <a:p>
              <a:r>
                <a:rPr lang="en-US" b="1" dirty="0" smtClean="0">
                  <a:solidFill>
                    <a:srgbClr val="FFFF00"/>
                  </a:solidFill>
                </a:rPr>
                <a:t>Lon:  15.4014° E</a:t>
              </a:r>
              <a:endParaRPr lang="en-US" b="1" dirty="0">
                <a:solidFill>
                  <a:srgbClr val="FFFF00"/>
                </a:solidFill>
              </a:endParaRPr>
            </a:p>
          </p:txBody>
        </p:sp>
        <p:sp>
          <p:nvSpPr>
            <p:cNvPr id="8" name="4-Point Star 7"/>
            <p:cNvSpPr/>
            <p:nvPr/>
          </p:nvSpPr>
          <p:spPr>
            <a:xfrm>
              <a:off x="2209800" y="3124200"/>
              <a:ext cx="457200" cy="457200"/>
            </a:xfrm>
            <a:prstGeom prst="star4">
              <a:avLst/>
            </a:prstGeom>
            <a:solidFill>
              <a:srgbClr val="FFFF00"/>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0" title="empty"/>
          <p:cNvGrpSpPr/>
          <p:nvPr/>
        </p:nvGrpSpPr>
        <p:grpSpPr>
          <a:xfrm>
            <a:off x="4724400" y="2277070"/>
            <a:ext cx="3999990" cy="4504730"/>
            <a:chOff x="4724400" y="457200"/>
            <a:chExt cx="3999990" cy="4504730"/>
          </a:xfrm>
        </p:grpSpPr>
        <p:pic>
          <p:nvPicPr>
            <p:cNvPr id="5" name="Picture 3" title="Location of the McMurdo Ground Station for the EUMETSAT Metop-A Environmental Satellit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400" y="457200"/>
              <a:ext cx="3999990" cy="3505200"/>
            </a:xfrm>
            <a:prstGeom prst="rect">
              <a:avLst/>
            </a:prstGeom>
            <a:noFill/>
            <a:ln w="9525">
              <a:noFill/>
              <a:miter lim="800000"/>
              <a:headEnd/>
              <a:tailEnd/>
            </a:ln>
          </p:spPr>
        </p:pic>
        <p:sp>
          <p:nvSpPr>
            <p:cNvPr id="7" name="TextBox 6"/>
            <p:cNvSpPr txBox="1"/>
            <p:nvPr/>
          </p:nvSpPr>
          <p:spPr>
            <a:xfrm>
              <a:off x="6172200" y="4038600"/>
              <a:ext cx="2437783" cy="923330"/>
            </a:xfrm>
            <a:prstGeom prst="rect">
              <a:avLst/>
            </a:prstGeom>
            <a:noFill/>
          </p:spPr>
          <p:txBody>
            <a:bodyPr wrap="none" rtlCol="0">
              <a:spAutoFit/>
            </a:bodyPr>
            <a:lstStyle/>
            <a:p>
              <a:r>
                <a:rPr lang="en-US" b="1" dirty="0" smtClean="0">
                  <a:solidFill>
                    <a:srgbClr val="FFFF00"/>
                  </a:solidFill>
                </a:rPr>
                <a:t>McMurdo Earth Station</a:t>
              </a:r>
            </a:p>
            <a:p>
              <a:r>
                <a:rPr lang="en-US" b="1" dirty="0" smtClean="0">
                  <a:solidFill>
                    <a:srgbClr val="FFFF00"/>
                  </a:solidFill>
                </a:rPr>
                <a:t>Lat:    77.8391° S</a:t>
              </a:r>
            </a:p>
            <a:p>
              <a:r>
                <a:rPr lang="en-US" b="1" dirty="0" smtClean="0">
                  <a:solidFill>
                    <a:srgbClr val="FFFF00"/>
                  </a:solidFill>
                </a:rPr>
                <a:t>Lon: 166.667° E</a:t>
              </a:r>
              <a:endParaRPr lang="en-US" b="1" dirty="0">
                <a:solidFill>
                  <a:srgbClr val="FFFF00"/>
                </a:solidFill>
              </a:endParaRPr>
            </a:p>
          </p:txBody>
        </p:sp>
        <p:sp>
          <p:nvSpPr>
            <p:cNvPr id="9" name="4-Point Star 8"/>
            <p:cNvSpPr/>
            <p:nvPr/>
          </p:nvSpPr>
          <p:spPr>
            <a:xfrm>
              <a:off x="6400800" y="3429000"/>
              <a:ext cx="457200" cy="457200"/>
            </a:xfrm>
            <a:prstGeom prst="star4">
              <a:avLst/>
            </a:prstGeom>
            <a:solidFill>
              <a:srgbClr val="FFFF00"/>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152400" y="152400"/>
            <a:ext cx="5029199" cy="1785104"/>
          </a:xfrm>
          <a:prstGeom prst="rect">
            <a:avLst/>
          </a:prstGeom>
          <a:noFill/>
        </p:spPr>
        <p:txBody>
          <a:bodyPr wrap="square" rtlCol="0">
            <a:spAutoFit/>
          </a:bodyPr>
          <a:lstStyle/>
          <a:p>
            <a:pPr marL="182880" indent="-182880"/>
            <a:r>
              <a:rPr lang="en-US" sz="2000" b="1" dirty="0" smtClean="0">
                <a:solidFill>
                  <a:schemeClr val="bg1"/>
                </a:solidFill>
              </a:rPr>
              <a:t>EUMETSAT </a:t>
            </a:r>
            <a:r>
              <a:rPr lang="en-US" sz="2000" b="1" dirty="0" err="1" smtClean="0">
                <a:solidFill>
                  <a:schemeClr val="bg1"/>
                </a:solidFill>
              </a:rPr>
              <a:t>Metop</a:t>
            </a:r>
            <a:r>
              <a:rPr lang="en-US" sz="2000" b="1" dirty="0" smtClean="0">
                <a:solidFill>
                  <a:schemeClr val="bg1"/>
                </a:solidFill>
              </a:rPr>
              <a:t>-A Environmental Satellite</a:t>
            </a:r>
          </a:p>
          <a:p>
            <a:pPr marL="182880" indent="-182880">
              <a:buFont typeface="Arial" pitchFamily="34" charset="0"/>
              <a:buChar char="•"/>
            </a:pPr>
            <a:r>
              <a:rPr lang="en-US" b="1" dirty="0" smtClean="0">
                <a:solidFill>
                  <a:schemeClr val="bg1"/>
                </a:solidFill>
              </a:rPr>
              <a:t>Real-time data flow via McMurdo cuts data delivery time in half</a:t>
            </a:r>
          </a:p>
          <a:p>
            <a:pPr marL="182880" indent="-182880">
              <a:buFont typeface="Arial" pitchFamily="34" charset="0"/>
              <a:buChar char="•"/>
            </a:pPr>
            <a:r>
              <a:rPr lang="en-US" b="1" dirty="0" smtClean="0">
                <a:solidFill>
                  <a:schemeClr val="bg1"/>
                </a:solidFill>
              </a:rPr>
              <a:t>Latency goals for weather “now-casting” met</a:t>
            </a:r>
          </a:p>
          <a:p>
            <a:pPr marL="182880" indent="-182880">
              <a:buFont typeface="Arial" pitchFamily="34" charset="0"/>
              <a:buChar char="•"/>
            </a:pPr>
            <a:r>
              <a:rPr lang="en-US" b="1" dirty="0" smtClean="0">
                <a:solidFill>
                  <a:schemeClr val="bg1"/>
                </a:solidFill>
              </a:rPr>
              <a:t>NOAA as recipient of data - benefits for U.S. national weather forecasting</a:t>
            </a:r>
            <a:endParaRPr lang="en-US" b="1" dirty="0">
              <a:solidFill>
                <a:schemeClr val="bg1"/>
              </a:solidFill>
            </a:endParaRPr>
          </a:p>
        </p:txBody>
      </p:sp>
      <p:pic>
        <p:nvPicPr>
          <p:cNvPr id="14" name="Picture 97" descr="acommsDSCS0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48600" y="3810000"/>
            <a:ext cx="984715" cy="347630"/>
          </a:xfrm>
          <a:prstGeom prst="rect">
            <a:avLst/>
          </a:prstGeom>
          <a:noFill/>
        </p:spPr>
      </p:pic>
      <p:pic>
        <p:nvPicPr>
          <p:cNvPr id="15" name="Picture 97" descr="acommsDSCS0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05200" y="4724400"/>
            <a:ext cx="984715" cy="347630"/>
          </a:xfrm>
          <a:prstGeom prst="rect">
            <a:avLst/>
          </a:prstGeom>
          <a:noFill/>
        </p:spPr>
      </p:pic>
      <p:pic>
        <p:nvPicPr>
          <p:cNvPr id="23" name="Picture 3" title="empty"/>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86400" y="152400"/>
            <a:ext cx="2555052" cy="2133600"/>
          </a:xfrm>
          <a:prstGeom prst="rect">
            <a:avLst/>
          </a:prstGeom>
          <a:noFill/>
          <a:ln w="9525">
            <a:noFill/>
            <a:miter lim="800000"/>
            <a:headEnd/>
            <a:tailEnd/>
          </a:ln>
          <a:effectLst/>
        </p:spPr>
      </p:pic>
      <p:sp>
        <p:nvSpPr>
          <p:cNvPr id="24" name="Arc 23" title="empty"/>
          <p:cNvSpPr/>
          <p:nvPr/>
        </p:nvSpPr>
        <p:spPr>
          <a:xfrm>
            <a:off x="2286000" y="2743200"/>
            <a:ext cx="381000" cy="457200"/>
          </a:xfrm>
          <a:prstGeom prst="arc">
            <a:avLst>
              <a:gd name="adj1" fmla="val 16200000"/>
              <a:gd name="adj2" fmla="val 3171690"/>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24" title="empty"/>
          <p:cNvSpPr/>
          <p:nvPr/>
        </p:nvSpPr>
        <p:spPr>
          <a:xfrm flipH="1" flipV="1">
            <a:off x="5943600" y="5715000"/>
            <a:ext cx="381000" cy="457200"/>
          </a:xfrm>
          <a:prstGeom prst="arc">
            <a:avLst>
              <a:gd name="adj1" fmla="val 16200000"/>
              <a:gd name="adj2" fmla="val 3905889"/>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ectangle 25"/>
          <p:cNvSpPr/>
          <p:nvPr/>
        </p:nvSpPr>
        <p:spPr>
          <a:xfrm rot="21380427">
            <a:off x="5973644" y="2365437"/>
            <a:ext cx="2598113" cy="3412039"/>
          </a:xfrm>
          <a:prstGeom prst="rect">
            <a:avLst/>
          </a:prstGeom>
          <a:noFill/>
        </p:spPr>
        <p:txBody>
          <a:bodyPr wrap="none" lIns="91440" tIns="45720" rIns="91440" bIns="45720">
            <a:prstTxWarp prst="textCircle">
              <a:avLst>
                <a:gd name="adj" fmla="val 13840183"/>
              </a:avLst>
            </a:prstTxWarp>
            <a:spAutoFit/>
          </a:bodyPr>
          <a:lstStyle/>
          <a:p>
            <a:pPr algn="ctr"/>
            <a:r>
              <a:rPr lang="en-US" b="1" spc="300" dirty="0" smtClean="0">
                <a:ln w="11430" cmpd="sng">
                  <a:solidFill>
                    <a:schemeClr val="accent1">
                      <a:tint val="10000"/>
                    </a:schemeClr>
                  </a:solidFill>
                  <a:prstDash val="solid"/>
                  <a:miter lim="800000"/>
                </a:ln>
                <a:solidFill>
                  <a:srgbClr val="00FFFF"/>
                </a:solidFill>
                <a:effectLst>
                  <a:glow rad="45500">
                    <a:schemeClr val="accent1">
                      <a:satMod val="220000"/>
                      <a:alpha val="35000"/>
                    </a:schemeClr>
                  </a:glow>
                </a:effectLst>
              </a:rPr>
              <a:t>Orbital Period = 101 min</a:t>
            </a:r>
            <a:endParaRPr lang="en-US" b="1" spc="300" dirty="0">
              <a:ln w="11430" cmpd="sng">
                <a:solidFill>
                  <a:schemeClr val="accent1">
                    <a:tint val="10000"/>
                  </a:schemeClr>
                </a:solidFill>
                <a:prstDash val="solid"/>
                <a:miter lim="800000"/>
              </a:ln>
              <a:solidFill>
                <a:srgbClr val="00FFFF"/>
              </a:solidFill>
              <a:effectLst>
                <a:glow rad="45500">
                  <a:schemeClr val="accent1">
                    <a:satMod val="220000"/>
                    <a:alpha val="35000"/>
                  </a:schemeClr>
                </a:glow>
              </a:effectLst>
            </a:endParaRPr>
          </a:p>
        </p:txBody>
      </p:sp>
      <p:sp>
        <p:nvSpPr>
          <p:cNvPr id="27" name="Rounded Rectangle 26"/>
          <p:cNvSpPr/>
          <p:nvPr/>
        </p:nvSpPr>
        <p:spPr>
          <a:xfrm>
            <a:off x="2819400" y="3810000"/>
            <a:ext cx="3352800" cy="457200"/>
          </a:xfrm>
          <a:prstGeom prst="roundRect">
            <a:avLst>
              <a:gd name="adj" fmla="val 30247"/>
            </a:avLst>
          </a:prstGeom>
          <a:solidFill>
            <a:srgbClr val="000000">
              <a:alpha val="23137"/>
            </a:srgbClr>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FFFF"/>
                </a:solidFill>
              </a:rPr>
              <a:t>Data Recovered </a:t>
            </a:r>
            <a:r>
              <a:rPr lang="en-US" b="1" dirty="0" smtClean="0">
                <a:solidFill>
                  <a:srgbClr val="00FFFF"/>
                </a:solidFill>
                <a:sym typeface="Symbol"/>
              </a:rPr>
              <a:t> Every </a:t>
            </a:r>
            <a:r>
              <a:rPr lang="en-US" b="1" dirty="0" smtClean="0">
                <a:solidFill>
                  <a:srgbClr val="00FFFF"/>
                </a:solidFill>
              </a:rPr>
              <a:t>50 min</a:t>
            </a:r>
          </a:p>
        </p:txBody>
      </p:sp>
    </p:spTree>
  </p:cSld>
  <p:clrMapOvr>
    <a:masterClrMapping/>
  </p:clrMapOvr>
  <p:transition advClick="0" advTm="1783"/>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76200"/>
            <a:ext cx="4648200" cy="1143000"/>
          </a:xfrm>
        </p:spPr>
        <p:txBody>
          <a:bodyPr>
            <a:normAutofit fontScale="90000"/>
          </a:bodyPr>
          <a:lstStyle/>
          <a:p>
            <a:r>
              <a:rPr lang="en-US" sz="3400" dirty="0"/>
              <a:t>W</a:t>
            </a:r>
            <a:r>
              <a:rPr lang="en-US" sz="3400" dirty="0" smtClean="0"/>
              <a:t>hat has polar science done for you lately?</a:t>
            </a:r>
            <a:endParaRPr lang="en-US" sz="3400" dirty="0"/>
          </a:p>
        </p:txBody>
      </p:sp>
      <p:pic>
        <p:nvPicPr>
          <p:cNvPr id="7" name="Picture 6" descr="NSF/USAP photo by Elaine Hood" title="NASA communitcations dome at Arrival Heights near McMurdo Sta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52400"/>
            <a:ext cx="3657600" cy="2340651"/>
          </a:xfrm>
          <a:prstGeom prst="rect">
            <a:avLst/>
          </a:prstGeom>
          <a:ln>
            <a:noFill/>
          </a:ln>
          <a:effectLst>
            <a:outerShdw blurRad="292100" dist="139700" dir="2700000" algn="tl" rotWithShape="0">
              <a:srgbClr val="333333">
                <a:alpha val="65000"/>
              </a:srgbClr>
            </a:outerShdw>
          </a:effectLst>
        </p:spPr>
      </p:pic>
      <p:pic>
        <p:nvPicPr>
          <p:cNvPr id="6" name="Picture 5" title="Excerpt video of French balloon launch near McMurdo Stati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0815" y="2874123"/>
            <a:ext cx="3749040" cy="2811780"/>
          </a:xfrm>
          <a:prstGeom prst="rect">
            <a:avLst/>
          </a:prstGeom>
          <a:ln>
            <a:noFill/>
          </a:ln>
          <a:effectLst>
            <a:outerShdw blurRad="292100" dist="139700" dir="2700000" algn="tl" rotWithShape="0">
              <a:srgbClr val="333333">
                <a:alpha val="65000"/>
              </a:srgbClr>
            </a:outerShdw>
          </a:effectLst>
        </p:spPr>
      </p:pic>
      <p:pic>
        <p:nvPicPr>
          <p:cNvPr id="8" name="Picture 7" title="Excerpt from video showing how atmospheric circulation above Antarctica is influenced by th Polar Vortex"/>
          <p:cNvPicPr>
            <a:picLocks noChangeAspect="1"/>
          </p:cNvPicPr>
          <p:nvPr/>
        </p:nvPicPr>
        <p:blipFill>
          <a:blip r:embed="rId5" cstate="screen"/>
          <a:stretch>
            <a:fillRect/>
          </a:stretch>
        </p:blipFill>
        <p:spPr>
          <a:xfrm>
            <a:off x="4072055" y="1286934"/>
            <a:ext cx="4846320" cy="38134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1212585"/>
      </p:ext>
    </p:extLst>
  </p:cSld>
  <p:clrMapOvr>
    <a:masterClrMapping/>
  </p:clrMapOvr>
  <mc:AlternateContent xmlns:mc="http://schemas.openxmlformats.org/markup-compatibility/2006" xmlns:p14="http://schemas.microsoft.com/office/powerpoint/2010/main">
    <mc:Choice Requires="p14">
      <p:transition p14:dur="0" advClick="0" advTm="1895"/>
    </mc:Choice>
    <mc:Fallback xmlns="">
      <p:transition advClick="0" advTm="1895"/>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PolarGrid project operational diagram"/>
          <p:cNvPicPr>
            <a:picLocks noChangeAspect="1"/>
          </p:cNvPicPr>
          <p:nvPr/>
        </p:nvPicPr>
        <p:blipFill>
          <a:blip r:embed="rId3" cstate="screen"/>
          <a:stretch>
            <a:fillRect/>
          </a:stretch>
        </p:blipFill>
        <p:spPr>
          <a:xfrm>
            <a:off x="2057400" y="27021"/>
            <a:ext cx="6788404" cy="5888736"/>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a:xfrm>
            <a:off x="190005" y="286514"/>
            <a:ext cx="1781299" cy="2029175"/>
          </a:xfrm>
        </p:spPr>
        <p:txBody>
          <a:bodyPr lIns="0" rIns="0"/>
          <a:lstStyle/>
          <a:p>
            <a:r>
              <a:rPr lang="en-US" sz="2800" dirty="0" err="1" smtClean="0">
                <a:solidFill>
                  <a:schemeClr val="accent5">
                    <a:lumMod val="50000"/>
                  </a:schemeClr>
                </a:solidFill>
                <a:effectLst>
                  <a:outerShdw blurRad="38100" dist="38100" dir="2700000" algn="tl">
                    <a:srgbClr val="000000">
                      <a:alpha val="43137"/>
                    </a:srgbClr>
                  </a:outerShdw>
                </a:effectLst>
              </a:rPr>
              <a:t>CReSIS</a:t>
            </a:r>
            <a:r>
              <a:rPr lang="en-US" sz="2800" dirty="0" smtClean="0">
                <a:solidFill>
                  <a:schemeClr val="accent5">
                    <a:lumMod val="50000"/>
                  </a:schemeClr>
                </a:solidFill>
                <a:effectLst>
                  <a:outerShdw blurRad="38100" dist="38100" dir="2700000" algn="tl">
                    <a:srgbClr val="000000">
                      <a:alpha val="43137"/>
                    </a:srgbClr>
                  </a:outerShdw>
                </a:effectLst>
              </a:rPr>
              <a:t/>
            </a:r>
            <a:br>
              <a:rPr lang="en-US" sz="2800" dirty="0" smtClean="0">
                <a:solidFill>
                  <a:schemeClr val="accent5">
                    <a:lumMod val="50000"/>
                  </a:schemeClr>
                </a:solidFill>
                <a:effectLst>
                  <a:outerShdw blurRad="38100" dist="38100" dir="2700000" algn="tl">
                    <a:srgbClr val="000000">
                      <a:alpha val="43137"/>
                    </a:srgbClr>
                  </a:outerShdw>
                </a:effectLst>
              </a:rPr>
            </a:br>
            <a:r>
              <a:rPr lang="en-US" sz="2800" dirty="0" smtClean="0">
                <a:solidFill>
                  <a:schemeClr val="accent5">
                    <a:lumMod val="50000"/>
                  </a:schemeClr>
                </a:solidFill>
                <a:effectLst>
                  <a:outerShdw blurRad="38100" dist="38100" dir="2700000" algn="tl">
                    <a:srgbClr val="000000">
                      <a:alpha val="43137"/>
                    </a:srgbClr>
                  </a:outerShdw>
                </a:effectLst>
              </a:rPr>
              <a:t>&amp;</a:t>
            </a:r>
            <a:br>
              <a:rPr lang="en-US" sz="2800" dirty="0" smtClean="0">
                <a:solidFill>
                  <a:schemeClr val="accent5">
                    <a:lumMod val="50000"/>
                  </a:schemeClr>
                </a:solidFill>
                <a:effectLst>
                  <a:outerShdw blurRad="38100" dist="38100" dir="2700000" algn="tl">
                    <a:srgbClr val="000000">
                      <a:alpha val="43137"/>
                    </a:srgbClr>
                  </a:outerShdw>
                </a:effectLst>
              </a:rPr>
            </a:br>
            <a:r>
              <a:rPr lang="en-US" sz="2800" dirty="0" err="1" smtClean="0">
                <a:solidFill>
                  <a:schemeClr val="accent5">
                    <a:lumMod val="50000"/>
                  </a:schemeClr>
                </a:solidFill>
                <a:effectLst>
                  <a:outerShdw blurRad="38100" dist="38100" dir="2700000" algn="tl">
                    <a:srgbClr val="000000">
                      <a:alpha val="43137"/>
                    </a:srgbClr>
                  </a:outerShdw>
                </a:effectLst>
              </a:rPr>
              <a:t>PolarGRID</a:t>
            </a:r>
            <a:endParaRPr lang="en-US" sz="2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20"/>
            <a:ext cx="8229600" cy="1143000"/>
          </a:xfrm>
        </p:spPr>
        <p:txBody>
          <a:bodyPr/>
          <a:lstStyle/>
          <a:p>
            <a:r>
              <a:rPr lang="en-US" sz="3600" dirty="0" smtClean="0"/>
              <a:t>Other Big Stories…</a:t>
            </a:r>
            <a:br>
              <a:rPr lang="en-US" sz="3600" dirty="0" smtClean="0"/>
            </a:br>
            <a:r>
              <a:rPr lang="en-US" sz="2800" dirty="0" smtClean="0"/>
              <a:t>Land ice loss/Polar GRID video</a:t>
            </a:r>
            <a:endParaRPr lang="en-US" sz="3600" dirty="0"/>
          </a:p>
        </p:txBody>
      </p:sp>
      <p:pic>
        <p:nvPicPr>
          <p:cNvPr id="4" name="Picture 3" title="Excerpt from PolarGrid video on land ice loss (PolarGrid logo include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1654" y="1470744"/>
            <a:ext cx="7900692" cy="44510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03319926"/>
      </p:ext>
    </p:extLst>
  </p:cSld>
  <p:clrMapOvr>
    <a:masterClrMapping/>
  </p:clrMapOvr>
  <p:transition spd="slow" advClick="0" advTm="5021"/>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3" y="178125"/>
            <a:ext cx="8722426" cy="985652"/>
          </a:xfrm>
        </p:spPr>
        <p:txBody>
          <a:bodyPr/>
          <a:lstStyle/>
          <a:p>
            <a:r>
              <a:rPr lang="en-US" sz="3200" dirty="0" smtClean="0">
                <a:effectLst>
                  <a:outerShdw blurRad="38100" dist="38100" dir="2700000" algn="tl">
                    <a:srgbClr val="000000">
                      <a:alpha val="43137"/>
                    </a:srgbClr>
                  </a:outerShdw>
                </a:effectLst>
              </a:rPr>
              <a:t>Joint Science Education Project in Greenland</a:t>
            </a:r>
            <a:br>
              <a:rPr lang="en-US" sz="3200" dirty="0" smtClean="0">
                <a:effectLst>
                  <a:outerShdw blurRad="38100" dist="38100" dir="2700000" algn="tl">
                    <a:srgbClr val="000000">
                      <a:alpha val="43137"/>
                    </a:srgbClr>
                  </a:outerShdw>
                </a:effectLst>
              </a:rPr>
            </a:br>
            <a:r>
              <a:rPr lang="en-US" sz="3200" dirty="0" smtClean="0"/>
              <a:t>(video)</a:t>
            </a:r>
            <a:endParaRPr lang="en-US" sz="3200" dirty="0">
              <a:effectLst>
                <a:outerShdw blurRad="38100" dist="38100" dir="2700000" algn="tl">
                  <a:srgbClr val="000000">
                    <a:alpha val="43137"/>
                  </a:srgbClr>
                </a:outerShdw>
              </a:effectLst>
            </a:endParaRPr>
          </a:p>
        </p:txBody>
      </p:sp>
      <p:pic>
        <p:nvPicPr>
          <p:cNvPr id="4" name="Picture 3" title="Excerpt from video on the &quot;Joint Science Education Project in Greenland&quot;"/>
          <p:cNvPicPr>
            <a:picLocks noChangeAspect="1"/>
          </p:cNvPicPr>
          <p:nvPr/>
        </p:nvPicPr>
        <p:blipFill>
          <a:blip r:embed="rId3" cstate="screen"/>
          <a:stretch>
            <a:fillRect/>
          </a:stretch>
        </p:blipFill>
        <p:spPr>
          <a:xfrm>
            <a:off x="991673" y="1348303"/>
            <a:ext cx="7160654" cy="46363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13131144"/>
      </p:ext>
    </p:extLst>
  </p:cSld>
  <p:clrMapOvr>
    <a:masterClrMapping/>
  </p:clrMapOvr>
  <mc:AlternateContent xmlns:mc="http://schemas.openxmlformats.org/markup-compatibility/2006" xmlns:p14="http://schemas.microsoft.com/office/powerpoint/2010/main">
    <mc:Choice Requires="p14">
      <p:transition spd="slow" p14:dur="2000" advTm="3718"/>
    </mc:Choice>
    <mc:Fallback xmlns="">
      <p:transition spd="slow" advTm="3718"/>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927268" cy="1143000"/>
          </a:xfrm>
        </p:spPr>
        <p:txBody>
          <a:bodyPr/>
          <a:lstStyle/>
          <a:p>
            <a:r>
              <a:rPr lang="en-US" dirty="0" smtClean="0"/>
              <a:t>BEST</a:t>
            </a:r>
            <a:endParaRPr lang="en-US" dirty="0"/>
          </a:p>
        </p:txBody>
      </p:sp>
      <p:pic>
        <p:nvPicPr>
          <p:cNvPr id="5" name="Content Placeholder 4" title="BEST-BSIERP Bering Sea Project report (cove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504945" y="304800"/>
            <a:ext cx="4496310" cy="58213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8480805"/>
      </p:ext>
    </p:extLst>
  </p:cSld>
  <p:clrMapOvr>
    <a:masterClrMapping/>
  </p:clrMapOvr>
  <mc:AlternateContent xmlns:mc="http://schemas.openxmlformats.org/markup-compatibility/2006" xmlns:p14="http://schemas.microsoft.com/office/powerpoint/2010/main">
    <mc:Choice Requires="p14">
      <p:transition spd="slow" p14:dur="2000" advTm="4339"/>
    </mc:Choice>
    <mc:Fallback xmlns="">
      <p:transition spd="slow" advTm="4339"/>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146125" y="152400"/>
            <a:ext cx="6943165" cy="1143000"/>
          </a:xfrm>
        </p:spPr>
        <p:txBody>
          <a:bodyPr>
            <a:noAutofit/>
          </a:bodyPr>
          <a:lstStyle/>
          <a:p>
            <a:r>
              <a:rPr lang="en-US" sz="2400" b="1" dirty="0" smtClean="0"/>
              <a:t>A Terminal Pleistocene Child Cremation and Residential Structure from Eastern </a:t>
            </a:r>
            <a:r>
              <a:rPr lang="en-US" sz="2400" b="1" dirty="0" err="1" smtClean="0"/>
              <a:t>Beringia</a:t>
            </a:r>
            <a:r>
              <a:rPr lang="en-US" sz="2800" b="1" dirty="0" smtClean="0"/>
              <a:t/>
            </a:r>
            <a:br>
              <a:rPr lang="en-US" sz="2800" b="1" dirty="0" smtClean="0"/>
            </a:br>
            <a:r>
              <a:rPr lang="en-US" sz="2000" dirty="0" smtClean="0"/>
              <a:t>Dr. Ben A. Potter, UAF</a:t>
            </a:r>
            <a:endParaRPr lang="en-US" sz="2000" dirty="0"/>
          </a:p>
        </p:txBody>
      </p:sp>
      <p:pic>
        <p:nvPicPr>
          <p:cNvPr id="13" name="Picture Placeholder 12" title="Map regions where sites with human remains that are 10,200 to 14,000 years old have been found"/>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771358" y="1524000"/>
            <a:ext cx="5971757" cy="4525963"/>
          </a:xfrm>
          <a:prstGeom prst="rect">
            <a:avLst/>
          </a:prstGeom>
          <a:ln>
            <a:noFill/>
          </a:ln>
          <a:effectLst>
            <a:outerShdw blurRad="292100" dist="139700" dir="2700000" algn="tl" rotWithShape="0">
              <a:srgbClr val="333333">
                <a:alpha val="65000"/>
              </a:srgbClr>
            </a:outerShdw>
          </a:effectLst>
        </p:spPr>
      </p:pic>
      <p:sp>
        <p:nvSpPr>
          <p:cNvPr id="12" name="Text Placeholder 11"/>
          <p:cNvSpPr>
            <a:spLocks noGrp="1"/>
          </p:cNvSpPr>
          <p:nvPr>
            <p:ph type="body" sz="half" idx="4294967295"/>
          </p:nvPr>
        </p:nvSpPr>
        <p:spPr>
          <a:xfrm>
            <a:off x="0" y="4629150"/>
            <a:ext cx="2038350" cy="1371600"/>
          </a:xfrm>
        </p:spPr>
        <p:txBody>
          <a:bodyPr>
            <a:noAutofit/>
          </a:bodyPr>
          <a:lstStyle/>
          <a:p>
            <a:pPr marL="0" indent="0">
              <a:buNone/>
            </a:pPr>
            <a:r>
              <a:rPr lang="en-US" sz="1200" dirty="0" smtClean="0"/>
              <a:t>Ben </a:t>
            </a:r>
            <a:r>
              <a:rPr lang="en-US" sz="1200" dirty="0"/>
              <a:t>A. Potter,* Joel D. Irish, Joshua </a:t>
            </a:r>
            <a:r>
              <a:rPr lang="en-US" sz="1200" dirty="0" smtClean="0"/>
              <a:t>D. Reuther</a:t>
            </a:r>
            <a:r>
              <a:rPr lang="en-US" sz="1200" dirty="0"/>
              <a:t>, Carol </a:t>
            </a:r>
            <a:r>
              <a:rPr lang="en-US" sz="1200" dirty="0" err="1"/>
              <a:t>Gelvin-Reymiller</a:t>
            </a:r>
            <a:r>
              <a:rPr lang="en-US" sz="1200" dirty="0"/>
              <a:t>, Vance </a:t>
            </a:r>
            <a:r>
              <a:rPr lang="en-US" sz="1200" dirty="0" smtClean="0"/>
              <a:t>T. Holliday  </a:t>
            </a:r>
          </a:p>
          <a:p>
            <a:pPr marL="0" indent="0">
              <a:buNone/>
            </a:pPr>
            <a:r>
              <a:rPr lang="en-US" sz="1200" dirty="0" smtClean="0"/>
              <a:t>Published </a:t>
            </a:r>
            <a:r>
              <a:rPr lang="en-US" sz="1200" dirty="0"/>
              <a:t>25 February 2011, </a:t>
            </a:r>
            <a:r>
              <a:rPr lang="en-US" sz="1200" b="1" i="1" dirty="0" smtClean="0"/>
              <a:t>Science </a:t>
            </a:r>
            <a:r>
              <a:rPr lang="en-US" sz="1200" b="1" i="1" dirty="0"/>
              <a:t>331, 1058 (2011</a:t>
            </a:r>
            <a:r>
              <a:rPr lang="en-US" sz="1200" b="1" i="1" dirty="0" smtClean="0"/>
              <a:t>)</a:t>
            </a:r>
            <a:endParaRPr lang="en-US" sz="1200" b="1" i="1" dirty="0"/>
          </a:p>
        </p:txBody>
      </p:sp>
      <p:pic>
        <p:nvPicPr>
          <p:cNvPr id="15" name="Picture 5" title="remains of human teeth found burial site in Alask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47237" y="3657600"/>
            <a:ext cx="2209800" cy="1657350"/>
          </a:xfrm>
          <a:prstGeom prst="rect">
            <a:avLst/>
          </a:prstGeom>
          <a:ln>
            <a:noFill/>
          </a:ln>
          <a:effectLst>
            <a:outerShdw blurRad="292100" dist="139700" dir="2700000" algn="tl" rotWithShape="0">
              <a:srgbClr val="333333">
                <a:alpha val="65000"/>
              </a:srgbClr>
            </a:outerShdw>
          </a:effectLst>
        </p:spPr>
      </p:pic>
      <p:pic>
        <p:nvPicPr>
          <p:cNvPr id="3074" name="Picture 2" descr="This site shows a much more diverse economy and social organization that supported ritual surrounding the death of a child and more “contemporary” hunting and gathering, semi-permanent structures similar to many remote indigenous people  today. &#10;" title="Map of archeological dig site">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37637" y="1295400"/>
            <a:ext cx="3464147" cy="2133600"/>
          </a:xfrm>
          <a:prstGeom prst="rect">
            <a:avLst/>
          </a:prstGeom>
          <a:ln>
            <a:noFill/>
          </a:ln>
          <a:effectLst>
            <a:outerShdw blurRad="292100" dist="139700" dir="2700000" algn="tl" rotWithShape="0">
              <a:srgbClr val="333333">
                <a:alpha val="65000"/>
              </a:srgbClr>
            </a:outerShdw>
          </a:effectLst>
        </p:spPr>
      </p:pic>
      <p:sp>
        <p:nvSpPr>
          <p:cNvPr id="18" name="Rectangle 17"/>
          <p:cNvSpPr/>
          <p:nvPr/>
        </p:nvSpPr>
        <p:spPr>
          <a:xfrm>
            <a:off x="2709237" y="4038600"/>
            <a:ext cx="1143000" cy="369332"/>
          </a:xfrm>
          <a:prstGeom prst="rect">
            <a:avLst/>
          </a:prstGeom>
        </p:spPr>
        <p:txBody>
          <a:bodyPr wrap="square">
            <a:spAutoFit/>
          </a:bodyPr>
          <a:lstStyle/>
          <a:p>
            <a:r>
              <a:rPr lang="en-US" sz="900" b="0" dirty="0" smtClean="0">
                <a:solidFill>
                  <a:srgbClr val="00FFFF"/>
                </a:solidFill>
                <a:latin typeface="Arial" charset="0"/>
              </a:rPr>
              <a:t>lower left  perm. 1</a:t>
            </a:r>
            <a:r>
              <a:rPr lang="en-US" sz="900" b="0" baseline="30000" dirty="0" smtClean="0">
                <a:solidFill>
                  <a:srgbClr val="00FFFF"/>
                </a:solidFill>
                <a:latin typeface="Arial" charset="0"/>
              </a:rPr>
              <a:t>st</a:t>
            </a:r>
            <a:r>
              <a:rPr lang="en-US" sz="900" dirty="0">
                <a:solidFill>
                  <a:srgbClr val="00FFFF"/>
                </a:solidFill>
                <a:latin typeface="Arial" charset="0"/>
              </a:rPr>
              <a:t> </a:t>
            </a:r>
            <a:r>
              <a:rPr lang="en-US" sz="900" b="0" dirty="0" smtClean="0">
                <a:solidFill>
                  <a:srgbClr val="00FFFF"/>
                </a:solidFill>
                <a:latin typeface="Arial" charset="0"/>
              </a:rPr>
              <a:t>molar</a:t>
            </a:r>
            <a:endParaRPr lang="en-US" sz="900" dirty="0"/>
          </a:p>
        </p:txBody>
      </p:sp>
    </p:spTree>
  </p:cSld>
  <p:clrMapOvr>
    <a:masterClrMapping/>
  </p:clrMapOvr>
  <mc:AlternateContent xmlns:mc="http://schemas.openxmlformats.org/markup-compatibility/2006" xmlns:p14="http://schemas.microsoft.com/office/powerpoint/2010/main">
    <mc:Choice Requires="p14">
      <p:transition spd="slow" p14:dur="2000" advTm="1974"/>
    </mc:Choice>
    <mc:Fallback xmlns="">
      <p:transition spd="slow" advTm="197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7123" y="301627"/>
            <a:ext cx="3242347" cy="1077218"/>
          </a:xfrm>
        </p:spPr>
        <p:txBody>
          <a:bodyPr>
            <a:spAutoFit/>
          </a:bodyPr>
          <a:lstStyle/>
          <a:p>
            <a:r>
              <a:rPr lang="en-US" sz="3200" dirty="0" smtClean="0"/>
              <a:t>South Pole 10-m Telescope</a:t>
            </a:r>
            <a:endParaRPr lang="en-US" sz="3200" dirty="0"/>
          </a:p>
        </p:txBody>
      </p:sp>
      <p:pic>
        <p:nvPicPr>
          <p:cNvPr id="5" name="Picture 4" descr="This galaxy in the cluster’s rapidly cooling center contains 3 trillion stars and forms more than 700 stars per year which is 5 times higher than has ever been observed before. For reference, our own Milky Way has about 200 billion stars and forms only one to two new stars per year on average." title="Artists rendition of the Phoenix Galaxy Cluste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154060"/>
            <a:ext cx="4389120" cy="2846070"/>
          </a:xfrm>
          <a:prstGeom prst="rect">
            <a:avLst/>
          </a:prstGeom>
          <a:ln>
            <a:noFill/>
          </a:ln>
          <a:effectLst>
            <a:outerShdw blurRad="292100" dist="139700" dir="2700000" algn="tl" rotWithShape="0">
              <a:srgbClr val="333333">
                <a:alpha val="65000"/>
              </a:srgbClr>
            </a:outerShdw>
          </a:effectLst>
        </p:spPr>
      </p:pic>
      <p:pic>
        <p:nvPicPr>
          <p:cNvPr id="7" name="Picture 6" descr="Auroras over the 10-meter telescope and BICEP (Background Imaging of Cosmic Extragalactic Polarization) at Amundsen-Scott South Pole Station. The 10-meter South Pole Telescope and BICEP both collect data on cosmic microwave background radiation and black matter. " title="South Pole 10-meter telescope and the aurora australis, NSF/USAP photo by  Keith Vanderlinde"/>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220050" y="2541322"/>
            <a:ext cx="5678424" cy="3481805"/>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advTm="230356"/>
    </mc:Choice>
    <mc:Fallback xmlns="">
      <p:transition advTm="230356"/>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4295"/>
            <a:ext cx="8229600" cy="1015663"/>
          </a:xfrm>
        </p:spPr>
        <p:txBody>
          <a:bodyPr>
            <a:spAutoFit/>
          </a:bodyPr>
          <a:lstStyle/>
          <a:p>
            <a:r>
              <a:rPr lang="en-US" sz="3600" dirty="0" smtClean="0">
                <a:effectLst>
                  <a:outerShdw blurRad="38100" dist="38100" dir="2700000" algn="tl">
                    <a:srgbClr val="000000">
                      <a:alpha val="43137"/>
                    </a:srgbClr>
                  </a:outerShdw>
                </a:effectLst>
              </a:rPr>
              <a:t>Ice Fish Genetics</a:t>
            </a:r>
            <a:br>
              <a:rPr lang="en-US" sz="3600" dirty="0" smtClean="0">
                <a:effectLst>
                  <a:outerShdw blurRad="38100" dist="38100" dir="2700000" algn="tl">
                    <a:srgbClr val="000000">
                      <a:alpha val="43137"/>
                    </a:srgbClr>
                  </a:outerShdw>
                </a:effectLst>
              </a:rPr>
            </a:br>
            <a:r>
              <a:rPr lang="en-US" sz="2400" dirty="0" smtClean="0"/>
              <a:t>Howard Hughes Medical Institute video</a:t>
            </a:r>
            <a:endParaRPr lang="en-US" sz="2400" dirty="0">
              <a:effectLst>
                <a:outerShdw blurRad="38100" dist="38100" dir="2700000" algn="tl">
                  <a:srgbClr val="000000">
                    <a:alpha val="43137"/>
                  </a:srgbClr>
                </a:outerShdw>
              </a:effectLst>
            </a:endParaRPr>
          </a:p>
        </p:txBody>
      </p:sp>
      <p:pic>
        <p:nvPicPr>
          <p:cNvPr id="3" name="Picture 2" descr="Howard Hughes Medical Institute video &quot;The making of the Fittest:  The birth and death of genes&quot;" title="Excerpt from video the genetic variations and development of these variations in antarctic icefish"/>
          <p:cNvPicPr>
            <a:picLocks noChangeAspect="1"/>
          </p:cNvPicPr>
          <p:nvPr/>
        </p:nvPicPr>
        <p:blipFill>
          <a:blip r:embed="rId3" cstate="screen"/>
          <a:stretch>
            <a:fillRect/>
          </a:stretch>
        </p:blipFill>
        <p:spPr>
          <a:xfrm>
            <a:off x="507074" y="1427479"/>
            <a:ext cx="8129852" cy="45730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0781295"/>
      </p:ext>
    </p:extLst>
  </p:cSld>
  <p:clrMapOvr>
    <a:masterClrMapping/>
  </p:clrMapOvr>
  <mc:AlternateContent xmlns:mc="http://schemas.openxmlformats.org/markup-compatibility/2006" xmlns:p14="http://schemas.microsoft.com/office/powerpoint/2010/main">
    <mc:Choice Requires="p14">
      <p:transition spd="slow" p14:dur="2000" advTm="1711"/>
    </mc:Choice>
    <mc:Fallback xmlns="">
      <p:transition spd="slow" advTm="171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2042"/>
            <a:ext cx="8229600" cy="769441"/>
          </a:xfrm>
        </p:spPr>
        <p:txBody>
          <a:bodyPr>
            <a:spAutoFit/>
          </a:bodyPr>
          <a:lstStyle/>
          <a:p>
            <a:r>
              <a:rPr lang="en-US" dirty="0" smtClean="0"/>
              <a:t>Exploration/Discovery </a:t>
            </a:r>
            <a:r>
              <a:rPr lang="en-US" sz="3600" dirty="0" smtClean="0"/>
              <a:t>(video)</a:t>
            </a:r>
            <a:endParaRPr lang="en-US" sz="3600" dirty="0"/>
          </a:p>
        </p:txBody>
      </p:sp>
      <p:pic>
        <p:nvPicPr>
          <p:cNvPr id="3" name="Picture 2" title="Excerpt from video of a community of new marine species discovered on the underside of sea ice"/>
          <p:cNvPicPr>
            <a:picLocks noChangeAspect="1"/>
          </p:cNvPicPr>
          <p:nvPr/>
        </p:nvPicPr>
        <p:blipFill>
          <a:blip r:embed="rId3" cstate="screen"/>
          <a:stretch>
            <a:fillRect/>
          </a:stretch>
        </p:blipFill>
        <p:spPr>
          <a:xfrm>
            <a:off x="1523305" y="1401587"/>
            <a:ext cx="6097389" cy="45730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83727780"/>
      </p:ext>
    </p:extLst>
  </p:cSld>
  <p:clrMapOvr>
    <a:masterClrMapping/>
  </p:clrMapOvr>
  <mc:AlternateContent xmlns:mc="http://schemas.openxmlformats.org/markup-compatibility/2006" xmlns:p14="http://schemas.microsoft.com/office/powerpoint/2010/main">
    <mc:Choice Requires="p14">
      <p:transition spd="slow" p14:dur="2000" advTm="2380"/>
    </mc:Choice>
    <mc:Fallback xmlns="">
      <p:transition spd="slow" advTm="238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6248400" cy="685800"/>
          </a:xfrm>
        </p:spPr>
        <p:txBody>
          <a:bodyPr/>
          <a:lstStyle/>
          <a:p>
            <a:r>
              <a:rPr lang="en-US" dirty="0" smtClean="0"/>
              <a:t>In the Public Eye</a:t>
            </a:r>
            <a:endParaRPr lang="en-US" dirty="0"/>
          </a:p>
        </p:txBody>
      </p:sp>
      <p:pic>
        <p:nvPicPr>
          <p:cNvPr id="4" name="Picture 3" title="The Economist on the implications of melting arctic sea ice for trade, energy, and the environmen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93833" y="688769"/>
            <a:ext cx="3003804" cy="3991166"/>
          </a:xfrm>
          <a:prstGeom prst="rect">
            <a:avLst/>
          </a:prstGeom>
        </p:spPr>
      </p:pic>
      <p:pic>
        <p:nvPicPr>
          <p:cNvPr id="5" name="Picture 4" title="Science magazine on sea ice (cove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5479" y="1277591"/>
            <a:ext cx="3003804" cy="3874770"/>
          </a:xfrm>
          <a:prstGeom prst="rect">
            <a:avLst/>
          </a:prstGeom>
          <a:ln>
            <a:noFill/>
          </a:ln>
          <a:effectLst>
            <a:outerShdw blurRad="292100" dist="139700" dir="2700000" algn="tl" rotWithShape="0">
              <a:srgbClr val="333333">
                <a:alpha val="65000"/>
              </a:srgbClr>
            </a:outerShdw>
          </a:effectLst>
        </p:spPr>
      </p:pic>
      <p:pic>
        <p:nvPicPr>
          <p:cNvPr id="6" name="Picture 5" title="&quot;Cat in Hat&quot; on &quot;Ice is Nice&quot; (a children's book on the polar region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3612" y="2225107"/>
            <a:ext cx="3156776" cy="432492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6640719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Supplemental Slides Follow</a:t>
            </a:r>
            <a:endParaRPr lang="en-US" dirty="0"/>
          </a:p>
        </p:txBody>
      </p:sp>
    </p:spTree>
    <p:extLst>
      <p:ext uri="{BB962C8B-B14F-4D97-AF65-F5344CB8AC3E}">
        <p14:creationId xmlns:p14="http://schemas.microsoft.com/office/powerpoint/2010/main" val="34520277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8772" y="1231655"/>
            <a:ext cx="7772400" cy="1470025"/>
          </a:xfrm>
        </p:spPr>
        <p:txBody>
          <a:bodyPr>
            <a:normAutofit fontScale="90000"/>
          </a:bodyPr>
          <a:lstStyle/>
          <a:p>
            <a:r>
              <a:rPr lang="en-US" dirty="0" smtClean="0"/>
              <a:t>Office of Polar Programs Budget</a:t>
            </a:r>
            <a:br>
              <a:rPr lang="en-US" dirty="0" smtClean="0"/>
            </a:br>
            <a:endParaRPr lang="en-US" sz="2400" dirty="0"/>
          </a:p>
        </p:txBody>
      </p:sp>
      <p:graphicFrame>
        <p:nvGraphicFramePr>
          <p:cNvPr id="4" name="Object 3" title="FY 12 appropriated budget and FY 13 requested budget for polar science and support"/>
          <p:cNvGraphicFramePr>
            <a:graphicFrameLocks noChangeAspect="1"/>
          </p:cNvGraphicFramePr>
          <p:nvPr>
            <p:extLst>
              <p:ext uri="{D42A27DB-BD31-4B8C-83A1-F6EECF244321}">
                <p14:modId xmlns:p14="http://schemas.microsoft.com/office/powerpoint/2010/main" val="746387060"/>
              </p:ext>
            </p:extLst>
          </p:nvPr>
        </p:nvGraphicFramePr>
        <p:xfrm>
          <a:off x="647700" y="2844800"/>
          <a:ext cx="7810500" cy="1962150"/>
        </p:xfrm>
        <a:graphic>
          <a:graphicData uri="http://schemas.openxmlformats.org/presentationml/2006/ole">
            <mc:AlternateContent xmlns:mc="http://schemas.openxmlformats.org/markup-compatibility/2006">
              <mc:Choice xmlns:v="urn:schemas-microsoft-com:vml" Requires="v">
                <p:oleObj spid="_x0000_s1105" name="Worksheet" r:id="rId4" imgW="4857644" imgH="1209781" progId="Excel.Sheet.12">
                  <p:embed/>
                </p:oleObj>
              </mc:Choice>
              <mc:Fallback>
                <p:oleObj name="Worksheet" r:id="rId4" imgW="4857644" imgH="1209781" progId="Excel.Sheet.12">
                  <p:embed/>
                  <p:pic>
                    <p:nvPicPr>
                      <p:cNvPr id="0"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 y="2844800"/>
                        <a:ext cx="7810500" cy="196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3927232" y="5040923"/>
            <a:ext cx="3621504" cy="369332"/>
          </a:xfrm>
          <a:prstGeom prst="rect">
            <a:avLst/>
          </a:prstGeom>
          <a:noFill/>
        </p:spPr>
        <p:txBody>
          <a:bodyPr wrap="none" rtlCol="0">
            <a:spAutoFit/>
          </a:bodyPr>
          <a:lstStyle/>
          <a:p>
            <a:r>
              <a:rPr lang="en-US" dirty="0" smtClean="0"/>
              <a:t>*Numbers are in units of million $US</a:t>
            </a:r>
            <a:endParaRPr lang="en-US" dirty="0"/>
          </a:p>
        </p:txBody>
      </p:sp>
    </p:spTree>
    <p:extLst>
      <p:ext uri="{BB962C8B-B14F-4D97-AF65-F5344CB8AC3E}">
        <p14:creationId xmlns:p14="http://schemas.microsoft.com/office/powerpoint/2010/main" val="3722787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8229600" cy="960438"/>
          </a:xfrm>
        </p:spPr>
        <p:txBody>
          <a:bodyPr/>
          <a:lstStyle/>
          <a:p>
            <a:r>
              <a:rPr lang="en-US" sz="4000" dirty="0" smtClean="0"/>
              <a:t>Polar Programs Vision</a:t>
            </a:r>
            <a:endParaRPr lang="en-US" sz="4000" dirty="0"/>
          </a:p>
        </p:txBody>
      </p:sp>
      <p:pic>
        <p:nvPicPr>
          <p:cNvPr id="4" name="Picture 3" descr="Lessons and Legacies of Internatonal Polar Year 2007-2008" title="NRC/NAS IPY publication cove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4250" y="1066800"/>
            <a:ext cx="4271550" cy="5486400"/>
          </a:xfrm>
          <a:prstGeom prst="rect">
            <a:avLst/>
          </a:prstGeom>
          <a:ln>
            <a:noFill/>
          </a:ln>
          <a:effectLst>
            <a:outerShdw blurRad="190500" algn="tl" rotWithShape="0">
              <a:srgbClr val="000000">
                <a:alpha val="70000"/>
              </a:srgbClr>
            </a:outerShdw>
          </a:effectLst>
        </p:spPr>
      </p:pic>
      <p:pic>
        <p:nvPicPr>
          <p:cNvPr id="7" name="Picture 6" descr="OPP's Advisory Committee's recommendations to support and strengthen US participation and leadership in frontier science in the polar regions." title="Polar Programs vision statement (cover, South Pole Station and 10-meter telescop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97990" y="1066800"/>
            <a:ext cx="4117410" cy="548640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advTm="113445"/>
    </mc:Choice>
    <mc:Fallback xmlns="">
      <p:transition advTm="11344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1996 report resulted in reconstruction of south pole station and related environmental improvements. " title="1996 U.S. Antarctic Program External Panel report (cover, photo by Neelon Crawfor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93764" y="591782"/>
            <a:ext cx="3962400" cy="512256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study identifies likely Antarctic science drivers for the coming 2-3 decades, and among other things, stresses the need for an observing network approach to advance system level understanding of Antarctica and its connections to the globe.  It endorses U.S. science leadership as a vehicle to better link and optimize national and international observations  and recognizes the need for enhanced, new observational tools, as well as improved integration of modeling, observations and data systems. &#10;" title="NRC report, &quot;Future Science Opportunities in Antarctica and the Southern Ocean&quot; (cover, NASA satellite image)"/>
          <p:cNvPicPr>
            <a:picLocks noChangeAspect="1"/>
          </p:cNvPicPr>
          <p:nvPr/>
        </p:nvPicPr>
        <p:blipFill>
          <a:blip r:embed="rId4" cstate="screen"/>
          <a:stretch>
            <a:fillRect/>
          </a:stretch>
        </p:blipFill>
        <p:spPr>
          <a:xfrm>
            <a:off x="339445" y="555175"/>
            <a:ext cx="3864430" cy="5486400"/>
          </a:xfrm>
          <a:prstGeom prst="rect">
            <a:avLst/>
          </a:prstGeom>
          <a:ln>
            <a:noFill/>
          </a:ln>
          <a:effectLst>
            <a:outerShdw blurRad="292100" dist="139700" dir="2700000" algn="tl" rotWithShape="0">
              <a:srgbClr val="333333">
                <a:alpha val="65000"/>
              </a:srgbClr>
            </a:outerShdw>
          </a:effectLst>
        </p:spPr>
      </p:pic>
      <p:pic>
        <p:nvPicPr>
          <p:cNvPr id="4" name="Picture 3" descr="The report makes numerous recommendations for improvement across the Antarctic Program.  This report stresses a number of improvements to streamline and strengthen the future U.S. Antarctic support system.&#10;" title="2012 USAP Blue Ribbon Panel report &quot;More and Better Science in Antarctica Through Increased Logistical Effectivenes (cover  by Zina Deretsky)"/>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20347" y="555175"/>
            <a:ext cx="3840480" cy="548640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advTm="96673"/>
    </mc:Choice>
    <mc:Fallback xmlns="">
      <p:transition advTm="96673"/>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new 5-year plan identifies Arctic research best accomplished by coordinated interagency efforts and has involved extensive public and interagency consultation over the past year. &#10;" title="Interagency Arctic Research Policy Committee Arctic Research Plan: FY 2013-20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5036" y="411678"/>
            <a:ext cx="4166964" cy="5394960"/>
          </a:xfrm>
          <a:prstGeom prst="rect">
            <a:avLst/>
          </a:prstGeom>
          <a:ln>
            <a:noFill/>
          </a:ln>
          <a:effectLst>
            <a:outerShdw blurRad="292100" dist="139700" dir="2700000" algn="tl" rotWithShape="0">
              <a:srgbClr val="333333">
                <a:alpha val="65000"/>
              </a:srgbClr>
            </a:outerShdw>
          </a:effectLst>
        </p:spPr>
      </p:pic>
      <p:pic>
        <p:nvPicPr>
          <p:cNvPr id="5" name="Picture 4" title="Table of contents for the IARPC 5-year pla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77839" y="411678"/>
            <a:ext cx="4166964" cy="539496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229600" cy="868362"/>
          </a:xfrm>
        </p:spPr>
        <p:txBody>
          <a:bodyPr/>
          <a:lstStyle/>
          <a:p>
            <a:r>
              <a:rPr lang="en-US" sz="2800" dirty="0" smtClean="0">
                <a:effectLst>
                  <a:outerShdw blurRad="38100" dist="38100" dir="2700000" algn="tl">
                    <a:srgbClr val="000000">
                      <a:alpha val="43137"/>
                    </a:srgbClr>
                  </a:outerShdw>
                </a:effectLst>
              </a:rPr>
              <a:t>U.S. Antarctic Program</a:t>
            </a:r>
            <a:r>
              <a:rPr lang="en-US" sz="3600" dirty="0" smtClean="0">
                <a:effectLst>
                  <a:outerShdw blurRad="38100" dist="38100" dir="2700000" algn="tl">
                    <a:srgbClr val="000000">
                      <a:alpha val="43137"/>
                    </a:srgbClr>
                  </a:outerShdw>
                </a:effectLst>
              </a:rPr>
              <a:t/>
            </a:r>
            <a:br>
              <a:rPr lang="en-US" sz="36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Research sites 2004-Present (animation)</a:t>
            </a:r>
            <a:endParaRPr lang="en-US" sz="2000" dirty="0">
              <a:effectLst>
                <a:outerShdw blurRad="38100" dist="38100" dir="2700000" algn="tl">
                  <a:srgbClr val="000000">
                    <a:alpha val="43137"/>
                  </a:srgbClr>
                </a:outerShdw>
              </a:effectLst>
            </a:endParaRPr>
          </a:p>
        </p:txBody>
      </p:sp>
      <p:pic>
        <p:nvPicPr>
          <p:cNvPr id="4" name="Picture 3" descr="Animation produced by the Polar Geospatial Center, University of Minnesota, under a grant from the National Science Foundation." title="Excerpt (still image) from an animate illustration of research sites, stations, and ships supported by the U.S. Antarctic Program in Antarctic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8443" y="1274571"/>
            <a:ext cx="7207114" cy="526814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advClick="0" advTm="2873"/>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2800" dirty="0" smtClean="0">
                <a:effectLst>
                  <a:outerShdw blurRad="38100" dist="38100" dir="2700000" algn="tl">
                    <a:srgbClr val="000000">
                      <a:alpha val="43137"/>
                    </a:srgbClr>
                  </a:outerShdw>
                </a:effectLst>
              </a:rPr>
              <a:t>ARMAP Arctic Map </a:t>
            </a:r>
            <a:r>
              <a:rPr lang="en-US" sz="2800" smtClean="0">
                <a:effectLst>
                  <a:outerShdw blurRad="38100" dist="38100" dir="2700000" algn="tl">
                    <a:srgbClr val="000000">
                      <a:alpha val="43137"/>
                    </a:srgbClr>
                  </a:outerShdw>
                </a:effectLst>
              </a:rPr>
              <a:t>(animation)</a:t>
            </a:r>
            <a:endParaRPr lang="en-US" sz="2800" dirty="0">
              <a:effectLst>
                <a:outerShdw blurRad="38100" dist="38100" dir="2700000" algn="tl">
                  <a:srgbClr val="000000">
                    <a:alpha val="43137"/>
                  </a:srgbClr>
                </a:outerShdw>
              </a:effectLst>
            </a:endParaRPr>
          </a:p>
        </p:txBody>
      </p:sp>
      <p:pic>
        <p:nvPicPr>
          <p:cNvPr id="4" name="Picture 3" descr="Animation produced by ARMAP, which  is funded by the National Science Foundation Office of Polar Programs Arctic Sciences Division and is a collaborative development effort between the  Systems Ecology Lab at the University of Texas at El Paso, Nuna Technologies, the INSTAAR QGIS Laboratory, and CH2M HILL Polar Services. " title="U.S. supported arctic research sites, ships, and research hubs (excerpt from a video)"/>
          <p:cNvPicPr>
            <a:picLocks noChangeAspect="1"/>
          </p:cNvPicPr>
          <p:nvPr/>
        </p:nvPicPr>
        <p:blipFill>
          <a:blip r:embed="rId3" cstate="screen"/>
          <a:stretch>
            <a:fillRect/>
          </a:stretch>
        </p:blipFill>
        <p:spPr>
          <a:xfrm>
            <a:off x="832268" y="1599780"/>
            <a:ext cx="7479464" cy="420719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advTm="3835"/>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81000"/>
            <a:ext cx="6172200" cy="563562"/>
          </a:xfrm>
        </p:spPr>
        <p:txBody>
          <a:bodyPr/>
          <a:lstStyle/>
          <a:p>
            <a:r>
              <a:rPr lang="en-US" sz="3600" dirty="0" smtClean="0"/>
              <a:t>Sustainable Support</a:t>
            </a:r>
            <a:endParaRPr lang="en-US" sz="3600" dirty="0"/>
          </a:p>
        </p:txBody>
      </p:sp>
      <p:pic>
        <p:nvPicPr>
          <p:cNvPr id="2" name="Picture 1" descr="Tower of Power; photo by Nick Salava" title=" the Tower of Power at Summit Station in Greenlan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1828800"/>
            <a:ext cx="4682642" cy="3124200"/>
          </a:xfrm>
          <a:prstGeom prst="rect">
            <a:avLst/>
          </a:prstGeom>
          <a:ln>
            <a:noFill/>
          </a:ln>
          <a:effectLst>
            <a:outerShdw blurRad="292100" dist="139700" dir="2700000" algn="tl" rotWithShape="0">
              <a:srgbClr val="333333">
                <a:alpha val="65000"/>
              </a:srgbClr>
            </a:outerShdw>
          </a:effectLst>
        </p:spPr>
      </p:pic>
      <p:pic>
        <p:nvPicPr>
          <p:cNvPr id="5" name="Picture 4" descr="Under optimal wind conditions the three turbines produce approxiamtely 330 kilowatts of electricity each, for a total of 990 kw or enough to power approximately 100 average American households. This may save approximately 240,000 gallons of diesel fuel per year for the U.S. and New Zealand programs. The construction of the turbines is a joint project shared by the United States and New Zealand." title="Three wind turbines between McMurdo Station and NZ Scott Base on Ross Island (NSF/USAP photo by Mike Casey)"/>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29200" y="1142999"/>
            <a:ext cx="3810000" cy="474971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advClick="0" advTm="4748"/>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2|64.7|1.4"/>
</p:tagLst>
</file>

<file path=ppt/tags/tag2.xml><?xml version="1.0" encoding="utf-8"?>
<p:tagLst xmlns:a="http://schemas.openxmlformats.org/drawingml/2006/main" xmlns:r="http://schemas.openxmlformats.org/officeDocument/2006/relationships" xmlns:p="http://schemas.openxmlformats.org/presentationml/2006/main">
  <p:tag name="TIMING" val="|1.8|62.6"/>
</p:tagLst>
</file>

<file path=ppt/tags/tag3.xml><?xml version="1.0" encoding="utf-8"?>
<p:tagLst xmlns:a="http://schemas.openxmlformats.org/drawingml/2006/main" xmlns:r="http://schemas.openxmlformats.org/officeDocument/2006/relationships" xmlns:p="http://schemas.openxmlformats.org/presentationml/2006/main">
  <p:tag name="TIMING" val="|2.4|48.4|22.6"/>
</p:tagLst>
</file>

<file path=ppt/tags/tag4.xml><?xml version="1.0" encoding="utf-8"?>
<p:tagLst xmlns:a="http://schemas.openxmlformats.org/drawingml/2006/main" xmlns:r="http://schemas.openxmlformats.org/officeDocument/2006/relationships" xmlns:p="http://schemas.openxmlformats.org/presentationml/2006/main">
  <p:tag name="TIMING" val="|2.8|1.7|1.2"/>
</p:tagLst>
</file>

<file path=ppt/theme/theme1.xml><?xml version="1.0" encoding="utf-8"?>
<a:theme xmlns:a="http://schemas.openxmlformats.org/drawingml/2006/main" name="Directors_Program_Review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TotalTime>
  <Words>291</Words>
  <Application>Microsoft Office PowerPoint</Application>
  <PresentationFormat>On-screen Show (4:3)</PresentationFormat>
  <Paragraphs>79</Paragraphs>
  <Slides>24</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Directors_Program_Review_Template</vt:lpstr>
      <vt:lpstr>Worksheet</vt:lpstr>
      <vt:lpstr>Polar Programs: An Overview</vt:lpstr>
      <vt:lpstr>South Pole 10-m Telescope</vt:lpstr>
      <vt:lpstr>Polar Programs Vision</vt:lpstr>
      <vt:lpstr>PowerPoint Presentation</vt:lpstr>
      <vt:lpstr>PowerPoint Presentation</vt:lpstr>
      <vt:lpstr>PowerPoint Presentation</vt:lpstr>
      <vt:lpstr>U.S. Antarctic Program Research sites 2004-Present (animation)</vt:lpstr>
      <vt:lpstr>ARMAP Arctic Map (animation)</vt:lpstr>
      <vt:lpstr>Sustainable Support</vt:lpstr>
      <vt:lpstr>Polar Environment, Health and Safety</vt:lpstr>
      <vt:lpstr>OPP Big Stories Arctic Sea Ice minimum video, produced by the Yale Forum on Climate Change &amp; Media</vt:lpstr>
      <vt:lpstr>Implications: alteration of  storm patterns, phenologies, migration, disease</vt:lpstr>
      <vt:lpstr>PowerPoint Presentation</vt:lpstr>
      <vt:lpstr>What has polar science done for you lately?</vt:lpstr>
      <vt:lpstr>CReSIS &amp; PolarGRID</vt:lpstr>
      <vt:lpstr>Other Big Stories… Land ice loss/Polar GRID video</vt:lpstr>
      <vt:lpstr>Joint Science Education Project in Greenland (video)</vt:lpstr>
      <vt:lpstr>BEST</vt:lpstr>
      <vt:lpstr>A Terminal Pleistocene Child Cremation and Residential Structure from Eastern Beringia Dr. Ben A. Potter, UAF</vt:lpstr>
      <vt:lpstr>Ice Fish Genetics Howard Hughes Medical Institute video</vt:lpstr>
      <vt:lpstr>Exploration/Discovery (video)</vt:lpstr>
      <vt:lpstr>In the Public Eye</vt:lpstr>
      <vt:lpstr>Supplemental Slides Follow</vt:lpstr>
      <vt:lpstr>Office of Polar Programs Budget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Polar Programs: An Overview</dc:title>
  <dc:creator>Reuning, Winifred M.</dc:creator>
  <cp:lastModifiedBy>wreuning</cp:lastModifiedBy>
  <cp:revision>5</cp:revision>
  <dcterms:created xsi:type="dcterms:W3CDTF">2012-10-31T21:39:12Z</dcterms:created>
  <dcterms:modified xsi:type="dcterms:W3CDTF">2012-11-02T17:29:42Z</dcterms:modified>
</cp:coreProperties>
</file>