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8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 autoAdjust="0"/>
    <p:restoredTop sz="94628" autoAdjust="0"/>
  </p:normalViewPr>
  <p:slideViewPr>
    <p:cSldViewPr>
      <p:cViewPr>
        <p:scale>
          <a:sx n="110" d="100"/>
          <a:sy n="110" d="100"/>
        </p:scale>
        <p:origin x="-24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25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09446-BE9B-4877-A982-A2A747BFA8A6}" type="datetimeFigureOut">
              <a:rPr lang="en-US" smtClean="0"/>
              <a:pPr/>
              <a:t>04/27/2012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2FE-855F-45F0-ADA2-3BF78B528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69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2FE-855F-45F0-ADA2-3BF78B5286F9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2FE-855F-45F0-ADA2-3BF78B5286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133600" cy="365125"/>
          </a:xfrm>
        </p:spPr>
        <p:txBody>
          <a:bodyPr/>
          <a:lstStyle/>
          <a:p>
            <a:r>
              <a:rPr lang="en-US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5455"/>
            <a:ext cx="1719075" cy="46634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077200" y="1524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STPI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art logo and bkgrn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4"/>
            <a:ext cx="9144000" cy="190811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5470-6780-463C-9A89-8E844AA9DE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077200" y="1524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DRAFT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smtClean="0"/>
              <a:t>USAP Infrastructure and Logistics Cost Model and Project Financial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April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NPV Sensitivity to Fuel Price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9214855"/>
              </p:ext>
            </p:extLst>
          </p:nvPr>
        </p:nvGraphicFramePr>
        <p:xfrm>
          <a:off x="228600" y="1066800"/>
          <a:ext cx="8534400" cy="502920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048000"/>
                <a:gridCol w="1524000"/>
                <a:gridCol w="2625687"/>
                <a:gridCol w="1336713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b" anchorCtr="1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smtClean="0"/>
                        <a:t>Alternatives</a:t>
                      </a:r>
                      <a:r>
                        <a:rPr lang="en-US" sz="1600" b="0" baseline="0" smtClean="0"/>
                        <a:t> Higher/(Lower) than Base Case</a:t>
                      </a:r>
                      <a:endParaRPr lang="en-US" sz="1600" b="0" dirty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Project</a:t>
                      </a:r>
                      <a:endParaRPr lang="en-US" sz="1600" dirty="0"/>
                    </a:p>
                  </a:txBody>
                  <a:tcPr anchor="b" anchorCtr="1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Base Case</a:t>
                      </a:r>
                      <a:endParaRPr lang="en-US" sz="1600" dirty="0"/>
                    </a:p>
                  </a:txBody>
                  <a:tcPr anchor="b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Base Fuel</a:t>
                      </a:r>
                      <a:endParaRPr lang="en-US" sz="1600" dirty="0"/>
                    </a:p>
                  </a:txBody>
                  <a:tcPr anchor="b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anchor="b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/>
                        <a:t>+ $</a:t>
                      </a:r>
                      <a:r>
                        <a:rPr lang="en-US" sz="1600" baseline="0" dirty="0" smtClean="0"/>
                        <a:t>1/gal</a:t>
                      </a:r>
                      <a:endParaRPr lang="en-US" sz="1600" dirty="0" smtClean="0"/>
                    </a:p>
                  </a:txBody>
                  <a:tcPr anchor="b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- $0.5/gal</a:t>
                      </a:r>
                      <a:endParaRPr lang="en-US" sz="1600" dirty="0" smtClean="0"/>
                    </a:p>
                  </a:txBody>
                  <a:tcPr anchor="b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Expand SPoT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13.6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2.17 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(1.09)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Automate SPoT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(0.65)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Add</a:t>
                      </a:r>
                      <a:r>
                        <a:rPr lang="en-US" sz="1600" baseline="0" smtClean="0"/>
                        <a:t> Wind Turbines (</a:t>
                      </a:r>
                      <a:r>
                        <a:rPr lang="en-US" sz="1600" baseline="0" dirty="0" smtClean="0"/>
                        <a:t>MCM)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(0.05)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Solar Garage*</a:t>
                      </a:r>
                      <a:r>
                        <a:rPr lang="en-US" sz="1600" baseline="0" smtClean="0"/>
                        <a:t> (</a:t>
                      </a:r>
                      <a:r>
                        <a:rPr lang="en-US" sz="1600" baseline="0" dirty="0" smtClean="0"/>
                        <a:t>SP)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0.45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(0.23)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Install Wood Burner (</a:t>
                      </a:r>
                      <a:r>
                        <a:rPr lang="en-US" sz="1600" dirty="0" smtClean="0"/>
                        <a:t>MCM)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(0.07)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Burn Waste Oil (</a:t>
                      </a:r>
                      <a:r>
                        <a:rPr lang="en-US" sz="1600" dirty="0" smtClean="0"/>
                        <a:t>MCM)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(0.90)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Consolidate Warehouse (MCM)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(0.34)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Solar Panels*</a:t>
                      </a:r>
                      <a:r>
                        <a:rPr lang="en-US" sz="1600" baseline="0" smtClean="0"/>
                        <a:t> (</a:t>
                      </a:r>
                      <a:r>
                        <a:rPr lang="en-US" sz="1600" baseline="0" dirty="0" smtClean="0"/>
                        <a:t>SP)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(0.01)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Small Wind Turbine* (</a:t>
                      </a:r>
                      <a:r>
                        <a:rPr lang="en-US" sz="1600" dirty="0" smtClean="0"/>
                        <a:t>SP)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(0.00)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Expand Waste Heat (</a:t>
                      </a:r>
                      <a:r>
                        <a:rPr lang="en-US" sz="1600" dirty="0" smtClean="0"/>
                        <a:t>MCM)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(0.03)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Add Building Insulation (</a:t>
                      </a:r>
                      <a:r>
                        <a:rPr lang="en-US" sz="1600" dirty="0" smtClean="0"/>
                        <a:t>MCM)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(0.51)</a:t>
                      </a:r>
                    </a:p>
                  </a:txBody>
                  <a:tcPr marL="0" marR="0" marT="0" marB="0" anchor="b"/>
                </a:tc>
              </a:tr>
              <a:tr h="310856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/>
                        <a:t>20 C-17s to SP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-0.1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(0.14)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0.07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0"/>
            <a:ext cx="8229600" cy="7620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Inflation rate is assumed to be 2.5% for the planning horizon</a:t>
            </a:r>
          </a:p>
          <a:p>
            <a:r>
              <a:rPr lang="en-US" sz="2900" dirty="0" smtClean="0"/>
              <a:t>The discount rate is assumed to be 2%</a:t>
            </a:r>
          </a:p>
          <a:p>
            <a:pPr marL="0" indent="0">
              <a:buNone/>
            </a:pPr>
            <a:r>
              <a:rPr lang="en-US" sz="1300" dirty="0" smtClean="0"/>
              <a:t>- - - - -</a:t>
            </a:r>
          </a:p>
          <a:p>
            <a:pPr marL="0" indent="0">
              <a:buNone/>
            </a:pPr>
            <a:r>
              <a:rPr lang="en-US" sz="2300" dirty="0" smtClean="0"/>
              <a:t>* Fuel assumed to be from 4 </a:t>
            </a:r>
            <a:r>
              <a:rPr lang="en-US" sz="2300" dirty="0" err="1" smtClean="0"/>
              <a:t>SPoT</a:t>
            </a:r>
            <a:r>
              <a:rPr lang="en-US" sz="2300" dirty="0" smtClean="0"/>
              <a:t> trips – i.e. the least amount of savings from the investment action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PI_Briefing_Template_03-06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STPI_Briefing_Template_03-06-2012</Template>
  <TotalTime>4163</TotalTime>
  <Words>212</Words>
  <Application>Microsoft Office PowerPoint</Application>
  <PresentationFormat>On-screen Show (4:3)</PresentationFormat>
  <Paragraphs>64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STPI_Briefing_Template_03-06-2012</vt:lpstr>
      <vt:lpstr>USAP Infrastructure and Logistics Cost Model and Project Financial Analyses</vt:lpstr>
      <vt:lpstr>Project NPV Sensitivity to Fuel Price</vt:lpstr>
    </vt:vector>
  </TitlesOfParts>
  <Company>IDA Employee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sarnold</dc:creator>
  <cp:lastModifiedBy>wreuning</cp:lastModifiedBy>
  <cp:revision>157</cp:revision>
  <dcterms:created xsi:type="dcterms:W3CDTF">2012-04-09T12:55:01Z</dcterms:created>
  <dcterms:modified xsi:type="dcterms:W3CDTF">2012-04-27T15:38:11Z</dcterms:modified>
</cp:coreProperties>
</file>