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303" r:id="rId5"/>
    <p:sldId id="292" r:id="rId6"/>
    <p:sldId id="300" r:id="rId7"/>
    <p:sldId id="301" r:id="rId8"/>
    <p:sldId id="294" r:id="rId9"/>
    <p:sldId id="290" r:id="rId10"/>
    <p:sldId id="295" r:id="rId11"/>
    <p:sldId id="296" r:id="rId12"/>
    <p:sldId id="297" r:id="rId13"/>
    <p:sldId id="262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240" y="-306"/>
      </p:cViewPr>
      <p:guideLst>
        <p:guide orient="horz" pos="6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857A448-3454-49B7-98E9-E3310F8C2B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BEF2C4AB-B633-49C4-9301-CBD543D43A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4FB16B34-6662-4D25-BFCA-FAC51AC89A04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Most proposal are received on or about June 1 each year.  Some special programs have other deadlines.  We have also accept proposals outside of the deadlines.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Copies of proposal, and accompanying operational support forms are forwarded to the contractor for their review.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 contractor assist this process to keep track of critical resource allocations, and that allocations are within support limits.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 contractor will distribute selection information internally to assist pre-positioning resources (equipment and field camp materials). Very sensitive until final funding action is taken by NSF.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August 26 – 28, 2008 </a:t>
            </a:r>
          </a:p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Antarctic Support Contract Pre-Solicitation Conference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August 26 – 28, 2008 </a:t>
            </a:r>
          </a:p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Antarctic Support Contract Pre-Solicitation Conference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August 26 – 28, 2008 </a:t>
            </a:r>
          </a:p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Antarctic Support Contract Pre-Solicitation Conference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August 26 – 28, 2008 </a:t>
            </a:r>
          </a:p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Antarctic Support Contract Pre-Solicitation Conference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August 26 – 28, 2008 </a:t>
            </a:r>
          </a:p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Antarctic Support Contract Pre-Solicitation Conference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August 26 – 28, 2008 </a:t>
            </a:r>
          </a:p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Antarctic Support Contract Pre-Solicitation Conference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August 26 – 28, 2008 </a:t>
            </a:r>
          </a:p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Antarctic Support Contract Pre-Solicitation Conference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August 26 – 28, 2008 </a:t>
            </a:r>
          </a:p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Antarctic Support Contract Pre-Solicitation Conference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August 26 – 28, 2008 </a:t>
            </a:r>
          </a:p>
          <a:p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Antarctic Support Contract Pre-Solicitation Conference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August 26 – 28, 2008 </a:t>
            </a:r>
          </a:p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Antarctic Support Contract Pre-Solicitation Conference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August 26 – 28, 2008 </a:t>
            </a:r>
          </a:p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Antarctic Support Contract Pre-Solicitation Conference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52400"/>
            <a:ext cx="51054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4" descr="USAP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7600" y="152400"/>
            <a:ext cx="15414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Pre_Solicitation_Conference_Templa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553200"/>
            <a:ext cx="152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r>
              <a:rPr lang="en-US"/>
              <a:t>August 26 – 28, 2008 </a:t>
            </a:r>
          </a:p>
          <a:p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99238"/>
            <a:ext cx="43434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Antarctic Support Contract Pre-Solicitation Conference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4125" y="6515100"/>
            <a:ext cx="1524000" cy="3238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20 April 2012 </a:t>
            </a: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60438"/>
            <a:ext cx="7772400" cy="302101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effectLst/>
                <a:cs typeface="+mj-cs"/>
              </a:rPr>
              <a:t>Proposal Review Process:</a:t>
            </a:r>
            <a:br>
              <a:rPr lang="en-US" b="0" dirty="0" smtClean="0">
                <a:effectLst/>
                <a:cs typeface="+mj-cs"/>
              </a:rPr>
            </a:br>
            <a:r>
              <a:rPr lang="en-US" b="0" dirty="0" smtClean="0">
                <a:effectLst/>
                <a:cs typeface="+mj-cs"/>
              </a:rPr>
              <a:t>Logistical Considerations for </a:t>
            </a:r>
            <a:br>
              <a:rPr lang="en-US" b="0" dirty="0" smtClean="0">
                <a:effectLst/>
                <a:cs typeface="+mj-cs"/>
              </a:rPr>
            </a:br>
            <a:r>
              <a:rPr lang="en-US" b="0" dirty="0" smtClean="0">
                <a:effectLst/>
                <a:cs typeface="+mj-cs"/>
              </a:rPr>
              <a:t>Antarctic Science Proposals</a:t>
            </a:r>
            <a:br>
              <a:rPr lang="en-US" b="0" dirty="0" smtClean="0">
                <a:effectLst/>
                <a:cs typeface="+mj-cs"/>
              </a:rPr>
            </a:br>
            <a:r>
              <a:rPr lang="en-US" sz="2000" b="0" dirty="0" smtClean="0">
                <a:effectLst/>
                <a:cs typeface="+mj-cs"/>
              </a:rPr>
              <a:t/>
            </a:r>
            <a:br>
              <a:rPr lang="en-US" sz="2000" b="0" dirty="0" smtClean="0">
                <a:effectLst/>
                <a:cs typeface="+mj-cs"/>
              </a:rPr>
            </a:br>
            <a:r>
              <a:rPr lang="en-US" sz="2400" b="0" dirty="0" smtClean="0">
                <a:effectLst/>
                <a:cs typeface="+mj-cs"/>
              </a:rPr>
              <a:t>20 April 2012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2075" y="4211638"/>
            <a:ext cx="6535738" cy="162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Scott Borg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Director, Division of Antarctic Sciences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Office of Polar Programs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National Science Foundation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POLAR ICE &amp; Science Grant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Lifecycle</a:t>
            </a:r>
          </a:p>
        </p:txBody>
      </p:sp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666750" y="1358900"/>
            <a:ext cx="8020050" cy="5049838"/>
            <a:chOff x="260" y="856"/>
            <a:chExt cx="5052" cy="3181"/>
          </a:xfrm>
        </p:grpSpPr>
        <p:pic>
          <p:nvPicPr>
            <p:cNvPr id="11571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856"/>
              <a:ext cx="5052" cy="3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919191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5717" name="Rectangle 5"/>
            <p:cNvSpPr>
              <a:spLocks noChangeArrowheads="1"/>
            </p:cNvSpPr>
            <p:nvPr/>
          </p:nvSpPr>
          <p:spPr bwMode="auto">
            <a:xfrm>
              <a:off x="280" y="1696"/>
              <a:ext cx="424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Contractor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Planning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Managers</a:t>
              </a:r>
            </a:p>
          </p:txBody>
        </p:sp>
        <p:sp>
          <p:nvSpPr>
            <p:cNvPr id="115718" name="Rectangle 6"/>
            <p:cNvSpPr>
              <a:spLocks noChangeArrowheads="1"/>
            </p:cNvSpPr>
            <p:nvPr/>
          </p:nvSpPr>
          <p:spPr bwMode="auto">
            <a:xfrm>
              <a:off x="280" y="2032"/>
              <a:ext cx="424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Contractor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Work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Centers</a:t>
              </a:r>
            </a:p>
          </p:txBody>
        </p:sp>
      </p:grp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4125" y="6515100"/>
            <a:ext cx="1524000" cy="3238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20 April 2012 </a:t>
            </a: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5-Point Star 1"/>
          <p:cNvSpPr/>
          <p:nvPr/>
        </p:nvSpPr>
        <p:spPr bwMode="auto">
          <a:xfrm>
            <a:off x="4737100" y="3975100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3416300" y="3670300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5918200" y="3441700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6845300" y="4051300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8081963" y="3551238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2154238" y="6405563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6" name="TextBox 2"/>
          <p:cNvSpPr txBox="1">
            <a:spLocks noChangeArrowheads="1"/>
          </p:cNvSpPr>
          <p:nvPr/>
        </p:nvSpPr>
        <p:spPr bwMode="auto">
          <a:xfrm>
            <a:off x="2616200" y="6392863"/>
            <a:ext cx="2895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Dialog – PI, ASC, NSF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629400" cy="762000"/>
          </a:xfrm>
        </p:spPr>
        <p:txBody>
          <a:bodyPr/>
          <a:lstStyle/>
          <a:p>
            <a:pPr eaLnBrk="1" hangingPunct="1"/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POLAR ICE Integration with NSF Grant Proposal Process</a:t>
            </a:r>
          </a:p>
        </p:txBody>
      </p:sp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609600" y="762000"/>
            <a:ext cx="8077200" cy="5791200"/>
            <a:chOff x="288" y="480"/>
            <a:chExt cx="5088" cy="3648"/>
          </a:xfrm>
        </p:grpSpPr>
        <p:sp>
          <p:nvSpPr>
            <p:cNvPr id="114692" name="Rectangle 4"/>
            <p:cNvSpPr>
              <a:spLocks noChangeArrowheads="1"/>
            </p:cNvSpPr>
            <p:nvPr/>
          </p:nvSpPr>
          <p:spPr bwMode="auto">
            <a:xfrm>
              <a:off x="2544" y="1296"/>
              <a:ext cx="1440" cy="912"/>
            </a:xfrm>
            <a:prstGeom prst="rect">
              <a:avLst/>
            </a:prstGeom>
            <a:solidFill>
              <a:srgbClr val="FFD1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693" name="Rectangle 5"/>
            <p:cNvSpPr>
              <a:spLocks noChangeArrowheads="1"/>
            </p:cNvSpPr>
            <p:nvPr/>
          </p:nvSpPr>
          <p:spPr bwMode="auto">
            <a:xfrm>
              <a:off x="1200" y="1296"/>
              <a:ext cx="1344" cy="2736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pic>
          <p:nvPicPr>
            <p:cNvPr id="11469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96"/>
              <a:ext cx="816" cy="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4695" name="Document"/>
            <p:cNvSpPr>
              <a:spLocks noEditPoints="1" noChangeArrowheads="1"/>
            </p:cNvSpPr>
            <p:nvPr/>
          </p:nvSpPr>
          <p:spPr bwMode="auto">
            <a:xfrm flipH="1" flipV="1">
              <a:off x="864" y="528"/>
              <a:ext cx="384" cy="618"/>
            </a:xfrm>
            <a:custGeom>
              <a:avLst/>
              <a:gdLst>
                <a:gd name="T0" fmla="*/ 191 w 21600"/>
                <a:gd name="T1" fmla="*/ 619 h 21600"/>
                <a:gd name="T2" fmla="*/ 2 w 21600"/>
                <a:gd name="T3" fmla="*/ 310 h 21600"/>
                <a:gd name="T4" fmla="*/ 191 w 21600"/>
                <a:gd name="T5" fmla="*/ 2 h 21600"/>
                <a:gd name="T6" fmla="*/ 386 w 21600"/>
                <a:gd name="T7" fmla="*/ 305 h 21600"/>
                <a:gd name="T8" fmla="*/ 191 w 21600"/>
                <a:gd name="T9" fmla="*/ 619 h 21600"/>
                <a:gd name="T10" fmla="*/ 0 w 21600"/>
                <a:gd name="T11" fmla="*/ 0 h 21600"/>
                <a:gd name="T12" fmla="*/ 384 w 21600"/>
                <a:gd name="T13" fmla="*/ 0 h 21600"/>
                <a:gd name="T14" fmla="*/ 384 w 21600"/>
                <a:gd name="T15" fmla="*/ 6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56 w 21600"/>
                <a:gd name="T25" fmla="*/ 804 h 21600"/>
                <a:gd name="T26" fmla="*/ 20644 w 21600"/>
                <a:gd name="T27" fmla="*/ 1642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11" name="Group 8"/>
            <p:cNvGrpSpPr>
              <a:grpSpLocks/>
            </p:cNvGrpSpPr>
            <p:nvPr/>
          </p:nvGrpSpPr>
          <p:grpSpPr bwMode="auto">
            <a:xfrm>
              <a:off x="1680" y="480"/>
              <a:ext cx="624" cy="384"/>
              <a:chOff x="1920" y="336"/>
              <a:chExt cx="528" cy="384"/>
            </a:xfrm>
          </p:grpSpPr>
          <p:sp>
            <p:nvSpPr>
              <p:cNvPr id="114697" name="Rectangle 9"/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28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698" name="Line 10"/>
              <p:cNvSpPr>
                <a:spLocks noChangeShapeType="1"/>
              </p:cNvSpPr>
              <p:nvPr/>
            </p:nvSpPr>
            <p:spPr bwMode="auto">
              <a:xfrm>
                <a:off x="1968" y="33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699" name="Line 11"/>
              <p:cNvSpPr>
                <a:spLocks noChangeShapeType="1"/>
              </p:cNvSpPr>
              <p:nvPr/>
            </p:nvSpPr>
            <p:spPr bwMode="auto">
              <a:xfrm>
                <a:off x="2400" y="33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4700" name="AutoShape 12"/>
            <p:cNvSpPr>
              <a:spLocks noChangeArrowheads="1"/>
            </p:cNvSpPr>
            <p:nvPr/>
          </p:nvSpPr>
          <p:spPr bwMode="auto">
            <a:xfrm>
              <a:off x="2880" y="480"/>
              <a:ext cx="576" cy="480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Prepare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ORW?</a:t>
              </a:r>
            </a:p>
          </p:txBody>
        </p:sp>
        <p:sp>
          <p:nvSpPr>
            <p:cNvPr id="114701" name="Oval 13"/>
            <p:cNvSpPr>
              <a:spLocks noChangeArrowheads="1"/>
            </p:cNvSpPr>
            <p:nvPr/>
          </p:nvSpPr>
          <p:spPr bwMode="auto">
            <a:xfrm>
              <a:off x="4080" y="576"/>
              <a:ext cx="480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Process End</a:t>
              </a:r>
            </a:p>
          </p:txBody>
        </p:sp>
        <p:sp>
          <p:nvSpPr>
            <p:cNvPr id="114702" name="Line 14"/>
            <p:cNvSpPr>
              <a:spLocks noChangeShapeType="1"/>
            </p:cNvSpPr>
            <p:nvPr/>
          </p:nvSpPr>
          <p:spPr bwMode="auto">
            <a:xfrm>
              <a:off x="1296" y="7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03" name="Line 15"/>
            <p:cNvSpPr>
              <a:spLocks noChangeShapeType="1"/>
            </p:cNvSpPr>
            <p:nvPr/>
          </p:nvSpPr>
          <p:spPr bwMode="auto">
            <a:xfrm>
              <a:off x="2304" y="72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04" name="Line 16"/>
            <p:cNvSpPr>
              <a:spLocks noChangeShapeType="1"/>
            </p:cNvSpPr>
            <p:nvPr/>
          </p:nvSpPr>
          <p:spPr bwMode="auto">
            <a:xfrm>
              <a:off x="3456" y="720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05" name="Text Box 17"/>
            <p:cNvSpPr txBox="1">
              <a:spLocks noChangeArrowheads="1"/>
            </p:cNvSpPr>
            <p:nvPr/>
          </p:nvSpPr>
          <p:spPr bwMode="auto">
            <a:xfrm>
              <a:off x="1728" y="528"/>
              <a:ext cx="52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>
                  <a:latin typeface="Arial" charset="0"/>
                  <a:ea typeface="ＭＳ Ｐゴシック" charset="0"/>
                </a:rPr>
                <a:t>NSF</a:t>
              </a:r>
            </a:p>
            <a:p>
              <a:pPr>
                <a:defRPr/>
              </a:pPr>
              <a:r>
                <a:rPr lang="en-US" sz="1000">
                  <a:latin typeface="Arial" charset="0"/>
                  <a:ea typeface="ＭＳ Ｐゴシック" charset="0"/>
                </a:rPr>
                <a:t>FASTLANE</a:t>
              </a:r>
            </a:p>
          </p:txBody>
        </p:sp>
        <p:sp>
          <p:nvSpPr>
            <p:cNvPr id="114706" name="Document"/>
            <p:cNvSpPr>
              <a:spLocks noEditPoints="1" noChangeArrowheads="1"/>
            </p:cNvSpPr>
            <p:nvPr/>
          </p:nvSpPr>
          <p:spPr bwMode="auto">
            <a:xfrm flipH="1" flipV="1">
              <a:off x="2640" y="1440"/>
              <a:ext cx="384" cy="618"/>
            </a:xfrm>
            <a:custGeom>
              <a:avLst/>
              <a:gdLst>
                <a:gd name="T0" fmla="*/ 191 w 21600"/>
                <a:gd name="T1" fmla="*/ 619 h 21600"/>
                <a:gd name="T2" fmla="*/ 2 w 21600"/>
                <a:gd name="T3" fmla="*/ 310 h 21600"/>
                <a:gd name="T4" fmla="*/ 191 w 21600"/>
                <a:gd name="T5" fmla="*/ 2 h 21600"/>
                <a:gd name="T6" fmla="*/ 386 w 21600"/>
                <a:gd name="T7" fmla="*/ 305 h 21600"/>
                <a:gd name="T8" fmla="*/ 191 w 21600"/>
                <a:gd name="T9" fmla="*/ 619 h 21600"/>
                <a:gd name="T10" fmla="*/ 0 w 21600"/>
                <a:gd name="T11" fmla="*/ 0 h 21600"/>
                <a:gd name="T12" fmla="*/ 384 w 21600"/>
                <a:gd name="T13" fmla="*/ 0 h 21600"/>
                <a:gd name="T14" fmla="*/ 384 w 21600"/>
                <a:gd name="T15" fmla="*/ 6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56 w 21600"/>
                <a:gd name="T25" fmla="*/ 804 h 21600"/>
                <a:gd name="T26" fmla="*/ 20644 w 21600"/>
                <a:gd name="T27" fmla="*/ 1642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7" name="Text Box 19"/>
            <p:cNvSpPr txBox="1">
              <a:spLocks noChangeArrowheads="1"/>
            </p:cNvSpPr>
            <p:nvPr/>
          </p:nvSpPr>
          <p:spPr bwMode="auto">
            <a:xfrm>
              <a:off x="3600" y="528"/>
              <a:ext cx="2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NO</a:t>
              </a:r>
            </a:p>
          </p:txBody>
        </p:sp>
        <p:sp>
          <p:nvSpPr>
            <p:cNvPr id="114708" name="Document"/>
            <p:cNvSpPr>
              <a:spLocks noEditPoints="1" noChangeArrowheads="1"/>
            </p:cNvSpPr>
            <p:nvPr/>
          </p:nvSpPr>
          <p:spPr bwMode="auto">
            <a:xfrm flipH="1" flipV="1">
              <a:off x="1248" y="1392"/>
              <a:ext cx="864" cy="1248"/>
            </a:xfrm>
            <a:custGeom>
              <a:avLst/>
              <a:gdLst>
                <a:gd name="T0" fmla="*/ 430 w 21600"/>
                <a:gd name="T1" fmla="*/ 1250 h 21600"/>
                <a:gd name="T2" fmla="*/ 3 w 21600"/>
                <a:gd name="T3" fmla="*/ 627 h 21600"/>
                <a:gd name="T4" fmla="*/ 430 w 21600"/>
                <a:gd name="T5" fmla="*/ 5 h 21600"/>
                <a:gd name="T6" fmla="*/ 868 w 21600"/>
                <a:gd name="T7" fmla="*/ 615 h 21600"/>
                <a:gd name="T8" fmla="*/ 430 w 21600"/>
                <a:gd name="T9" fmla="*/ 1250 h 21600"/>
                <a:gd name="T10" fmla="*/ 0 w 21600"/>
                <a:gd name="T11" fmla="*/ 0 h 21600"/>
                <a:gd name="T12" fmla="*/ 864 w 21600"/>
                <a:gd name="T13" fmla="*/ 0 h 21600"/>
                <a:gd name="T14" fmla="*/ 864 w 21600"/>
                <a:gd name="T15" fmla="*/ 124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75 w 21600"/>
                <a:gd name="T25" fmla="*/ 813 h 21600"/>
                <a:gd name="T26" fmla="*/ 20625 w 21600"/>
                <a:gd name="T27" fmla="*/ 1642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E6D5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9" name="Document"/>
            <p:cNvSpPr>
              <a:spLocks noEditPoints="1" noChangeArrowheads="1"/>
            </p:cNvSpPr>
            <p:nvPr/>
          </p:nvSpPr>
          <p:spPr bwMode="auto">
            <a:xfrm flipH="1" flipV="1">
              <a:off x="1344" y="1584"/>
              <a:ext cx="384" cy="618"/>
            </a:xfrm>
            <a:custGeom>
              <a:avLst/>
              <a:gdLst>
                <a:gd name="T0" fmla="*/ 191 w 21600"/>
                <a:gd name="T1" fmla="*/ 619 h 21600"/>
                <a:gd name="T2" fmla="*/ 2 w 21600"/>
                <a:gd name="T3" fmla="*/ 310 h 21600"/>
                <a:gd name="T4" fmla="*/ 191 w 21600"/>
                <a:gd name="T5" fmla="*/ 2 h 21600"/>
                <a:gd name="T6" fmla="*/ 386 w 21600"/>
                <a:gd name="T7" fmla="*/ 305 h 21600"/>
                <a:gd name="T8" fmla="*/ 191 w 21600"/>
                <a:gd name="T9" fmla="*/ 619 h 21600"/>
                <a:gd name="T10" fmla="*/ 0 w 21600"/>
                <a:gd name="T11" fmla="*/ 0 h 21600"/>
                <a:gd name="T12" fmla="*/ 384 w 21600"/>
                <a:gd name="T13" fmla="*/ 0 h 21600"/>
                <a:gd name="T14" fmla="*/ 384 w 21600"/>
                <a:gd name="T15" fmla="*/ 6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56 w 21600"/>
                <a:gd name="T25" fmla="*/ 804 h 21600"/>
                <a:gd name="T26" fmla="*/ 20644 w 21600"/>
                <a:gd name="T27" fmla="*/ 1642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0" name="Document"/>
            <p:cNvSpPr>
              <a:spLocks noEditPoints="1" noChangeArrowheads="1"/>
            </p:cNvSpPr>
            <p:nvPr/>
          </p:nvSpPr>
          <p:spPr bwMode="auto">
            <a:xfrm flipH="1" flipV="1">
              <a:off x="1440" y="1776"/>
              <a:ext cx="384" cy="618"/>
            </a:xfrm>
            <a:custGeom>
              <a:avLst/>
              <a:gdLst>
                <a:gd name="T0" fmla="*/ 191 w 21600"/>
                <a:gd name="T1" fmla="*/ 619 h 21600"/>
                <a:gd name="T2" fmla="*/ 2 w 21600"/>
                <a:gd name="T3" fmla="*/ 310 h 21600"/>
                <a:gd name="T4" fmla="*/ 191 w 21600"/>
                <a:gd name="T5" fmla="*/ 2 h 21600"/>
                <a:gd name="T6" fmla="*/ 386 w 21600"/>
                <a:gd name="T7" fmla="*/ 305 h 21600"/>
                <a:gd name="T8" fmla="*/ 191 w 21600"/>
                <a:gd name="T9" fmla="*/ 619 h 21600"/>
                <a:gd name="T10" fmla="*/ 0 w 21600"/>
                <a:gd name="T11" fmla="*/ 0 h 21600"/>
                <a:gd name="T12" fmla="*/ 384 w 21600"/>
                <a:gd name="T13" fmla="*/ 0 h 21600"/>
                <a:gd name="T14" fmla="*/ 384 w 21600"/>
                <a:gd name="T15" fmla="*/ 6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56 w 21600"/>
                <a:gd name="T25" fmla="*/ 804 h 21600"/>
                <a:gd name="T26" fmla="*/ 20644 w 21600"/>
                <a:gd name="T27" fmla="*/ 1642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1" name="Document"/>
            <p:cNvSpPr>
              <a:spLocks noEditPoints="1" noChangeArrowheads="1"/>
            </p:cNvSpPr>
            <p:nvPr/>
          </p:nvSpPr>
          <p:spPr bwMode="auto">
            <a:xfrm flipH="1" flipV="1">
              <a:off x="1584" y="1968"/>
              <a:ext cx="384" cy="618"/>
            </a:xfrm>
            <a:custGeom>
              <a:avLst/>
              <a:gdLst>
                <a:gd name="T0" fmla="*/ 191 w 21600"/>
                <a:gd name="T1" fmla="*/ 619 h 21600"/>
                <a:gd name="T2" fmla="*/ 2 w 21600"/>
                <a:gd name="T3" fmla="*/ 310 h 21600"/>
                <a:gd name="T4" fmla="*/ 191 w 21600"/>
                <a:gd name="T5" fmla="*/ 2 h 21600"/>
                <a:gd name="T6" fmla="*/ 386 w 21600"/>
                <a:gd name="T7" fmla="*/ 305 h 21600"/>
                <a:gd name="T8" fmla="*/ 191 w 21600"/>
                <a:gd name="T9" fmla="*/ 619 h 21600"/>
                <a:gd name="T10" fmla="*/ 0 w 21600"/>
                <a:gd name="T11" fmla="*/ 0 h 21600"/>
                <a:gd name="T12" fmla="*/ 384 w 21600"/>
                <a:gd name="T13" fmla="*/ 0 h 21600"/>
                <a:gd name="T14" fmla="*/ 384 w 21600"/>
                <a:gd name="T15" fmla="*/ 6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56 w 21600"/>
                <a:gd name="T25" fmla="*/ 804 h 21600"/>
                <a:gd name="T26" fmla="*/ 20644 w 21600"/>
                <a:gd name="T27" fmla="*/ 1642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2" name="Text Box 24"/>
            <p:cNvSpPr txBox="1">
              <a:spLocks noChangeArrowheads="1"/>
            </p:cNvSpPr>
            <p:nvPr/>
          </p:nvSpPr>
          <p:spPr bwMode="auto">
            <a:xfrm>
              <a:off x="1296" y="1641"/>
              <a:ext cx="38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latin typeface="Arial" charset="0"/>
                  <a:ea typeface="ＭＳ Ｐゴシック" charset="0"/>
                </a:rPr>
                <a:t>Season 1</a:t>
              </a:r>
            </a:p>
          </p:txBody>
        </p:sp>
        <p:sp>
          <p:nvSpPr>
            <p:cNvPr id="114713" name="Text Box 25"/>
            <p:cNvSpPr txBox="1">
              <a:spLocks noChangeArrowheads="1"/>
            </p:cNvSpPr>
            <p:nvPr/>
          </p:nvSpPr>
          <p:spPr bwMode="auto">
            <a:xfrm>
              <a:off x="1392" y="1824"/>
              <a:ext cx="38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latin typeface="Arial" charset="0"/>
                  <a:ea typeface="ＭＳ Ｐゴシック" charset="0"/>
                </a:rPr>
                <a:t>Season 2</a:t>
              </a:r>
            </a:p>
          </p:txBody>
        </p:sp>
        <p:sp>
          <p:nvSpPr>
            <p:cNvPr id="114714" name="Text Box 26"/>
            <p:cNvSpPr txBox="1">
              <a:spLocks noChangeArrowheads="1"/>
            </p:cNvSpPr>
            <p:nvPr/>
          </p:nvSpPr>
          <p:spPr bwMode="auto">
            <a:xfrm>
              <a:off x="1536" y="2016"/>
              <a:ext cx="38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>
                  <a:latin typeface="Arial" charset="0"/>
                  <a:ea typeface="ＭＳ Ｐゴシック" charset="0"/>
                </a:rPr>
                <a:t>Season 3</a:t>
              </a:r>
            </a:p>
          </p:txBody>
        </p:sp>
        <p:sp>
          <p:nvSpPr>
            <p:cNvPr id="114715" name="Text Box 27"/>
            <p:cNvSpPr txBox="1">
              <a:spLocks noChangeArrowheads="1"/>
            </p:cNvSpPr>
            <p:nvPr/>
          </p:nvSpPr>
          <p:spPr bwMode="auto">
            <a:xfrm>
              <a:off x="1440" y="13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latin typeface="Arial" charset="0"/>
                  <a:ea typeface="ＭＳ Ｐゴシック" charset="0"/>
                </a:rPr>
                <a:t>ORW</a:t>
              </a:r>
            </a:p>
          </p:txBody>
        </p:sp>
        <p:sp>
          <p:nvSpPr>
            <p:cNvPr id="114716" name="AutoShape 28"/>
            <p:cNvSpPr>
              <a:spLocks noChangeArrowheads="1"/>
            </p:cNvSpPr>
            <p:nvPr/>
          </p:nvSpPr>
          <p:spPr bwMode="auto">
            <a:xfrm>
              <a:off x="3264" y="1536"/>
              <a:ext cx="672" cy="4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Contractor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Support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Reviewer</a:t>
              </a: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auto">
            <a:xfrm>
              <a:off x="2112" y="177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auto">
            <a:xfrm>
              <a:off x="3072" y="177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19" name="AutoShape 31"/>
            <p:cNvSpPr>
              <a:spLocks noChangeArrowheads="1"/>
            </p:cNvSpPr>
            <p:nvPr/>
          </p:nvSpPr>
          <p:spPr bwMode="auto">
            <a:xfrm>
              <a:off x="3168" y="2400"/>
              <a:ext cx="576" cy="480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NSF Fund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Project?</a:t>
              </a:r>
            </a:p>
          </p:txBody>
        </p:sp>
        <p:sp>
          <p:nvSpPr>
            <p:cNvPr id="114720" name="Text Box 32"/>
            <p:cNvSpPr txBox="1">
              <a:spLocks noChangeArrowheads="1"/>
            </p:cNvSpPr>
            <p:nvPr/>
          </p:nvSpPr>
          <p:spPr bwMode="auto">
            <a:xfrm>
              <a:off x="3792" y="2640"/>
              <a:ext cx="2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NO</a:t>
              </a:r>
            </a:p>
          </p:txBody>
        </p:sp>
        <p:sp>
          <p:nvSpPr>
            <p:cNvPr id="114721" name="Oval 33"/>
            <p:cNvSpPr>
              <a:spLocks noChangeArrowheads="1"/>
            </p:cNvSpPr>
            <p:nvPr/>
          </p:nvSpPr>
          <p:spPr bwMode="auto">
            <a:xfrm>
              <a:off x="4032" y="2496"/>
              <a:ext cx="480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Process End</a:t>
              </a:r>
            </a:p>
          </p:txBody>
        </p:sp>
        <p:sp>
          <p:nvSpPr>
            <p:cNvPr id="114722" name="Line 34"/>
            <p:cNvSpPr>
              <a:spLocks noChangeShapeType="1"/>
            </p:cNvSpPr>
            <p:nvPr/>
          </p:nvSpPr>
          <p:spPr bwMode="auto">
            <a:xfrm>
              <a:off x="3744" y="264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23" name="AutoShape 35"/>
            <p:cNvSpPr>
              <a:spLocks noChangeArrowheads="1"/>
            </p:cNvSpPr>
            <p:nvPr/>
          </p:nvSpPr>
          <p:spPr bwMode="auto">
            <a:xfrm>
              <a:off x="432" y="2880"/>
              <a:ext cx="672" cy="192"/>
            </a:xfrm>
            <a:prstGeom prst="parallelogram">
              <a:avLst>
                <a:gd name="adj" fmla="val 87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latin typeface="Arial" charset="0"/>
                  <a:ea typeface="ＭＳ Ｐゴシック" charset="0"/>
                </a:rPr>
                <a:t>Grantee</a:t>
              </a:r>
            </a:p>
          </p:txBody>
        </p:sp>
        <p:sp>
          <p:nvSpPr>
            <p:cNvPr id="114724" name="AutoShape 36"/>
            <p:cNvSpPr>
              <a:spLocks noChangeArrowheads="1"/>
            </p:cNvSpPr>
            <p:nvPr/>
          </p:nvSpPr>
          <p:spPr bwMode="auto">
            <a:xfrm>
              <a:off x="432" y="3168"/>
              <a:ext cx="672" cy="192"/>
            </a:xfrm>
            <a:prstGeom prst="parallelogram">
              <a:avLst>
                <a:gd name="adj" fmla="val 87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NSF</a:t>
              </a:r>
            </a:p>
          </p:txBody>
        </p:sp>
        <p:sp>
          <p:nvSpPr>
            <p:cNvPr id="114725" name="AutoShape 37"/>
            <p:cNvSpPr>
              <a:spLocks noChangeArrowheads="1"/>
            </p:cNvSpPr>
            <p:nvPr/>
          </p:nvSpPr>
          <p:spPr bwMode="auto">
            <a:xfrm>
              <a:off x="432" y="3504"/>
              <a:ext cx="672" cy="192"/>
            </a:xfrm>
            <a:prstGeom prst="parallelogram">
              <a:avLst>
                <a:gd name="adj" fmla="val 87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 dirty="0">
                  <a:latin typeface="Arial" charset="0"/>
                  <a:ea typeface="ＭＳ Ｐゴシック" charset="0"/>
                </a:rPr>
                <a:t>ASC</a:t>
              </a:r>
            </a:p>
            <a:p>
              <a:pPr algn="ctr">
                <a:defRPr/>
              </a:pPr>
              <a:r>
                <a:rPr lang="en-US" sz="900" dirty="0">
                  <a:latin typeface="Arial" charset="0"/>
                  <a:ea typeface="ＭＳ Ｐゴシック" charset="0"/>
                </a:rPr>
                <a:t>Contractor</a:t>
              </a:r>
            </a:p>
          </p:txBody>
        </p:sp>
        <p:sp>
          <p:nvSpPr>
            <p:cNvPr id="114726" name="Document"/>
            <p:cNvSpPr>
              <a:spLocks noEditPoints="1" noChangeArrowheads="1"/>
            </p:cNvSpPr>
            <p:nvPr/>
          </p:nvSpPr>
          <p:spPr bwMode="auto">
            <a:xfrm flipH="1" flipV="1">
              <a:off x="1344" y="2784"/>
              <a:ext cx="768" cy="1008"/>
            </a:xfrm>
            <a:custGeom>
              <a:avLst/>
              <a:gdLst>
                <a:gd name="T0" fmla="*/ 382 w 21600"/>
                <a:gd name="T1" fmla="*/ 1009 h 21600"/>
                <a:gd name="T2" fmla="*/ 3 w 21600"/>
                <a:gd name="T3" fmla="*/ 506 h 21600"/>
                <a:gd name="T4" fmla="*/ 382 w 21600"/>
                <a:gd name="T5" fmla="*/ 4 h 21600"/>
                <a:gd name="T6" fmla="*/ 772 w 21600"/>
                <a:gd name="T7" fmla="*/ 497 h 21600"/>
                <a:gd name="T8" fmla="*/ 382 w 21600"/>
                <a:gd name="T9" fmla="*/ 1009 h 21600"/>
                <a:gd name="T10" fmla="*/ 0 w 21600"/>
                <a:gd name="T11" fmla="*/ 0 h 21600"/>
                <a:gd name="T12" fmla="*/ 768 w 21600"/>
                <a:gd name="T13" fmla="*/ 0 h 21600"/>
                <a:gd name="T14" fmla="*/ 768 w 21600"/>
                <a:gd name="T15" fmla="*/ 100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84 w 21600"/>
                <a:gd name="T25" fmla="*/ 814 h 21600"/>
                <a:gd name="T26" fmla="*/ 20616 w 21600"/>
                <a:gd name="T27" fmla="*/ 1643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E6D5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14727" name="Text Box 39"/>
            <p:cNvSpPr txBox="1">
              <a:spLocks noChangeArrowheads="1"/>
            </p:cNvSpPr>
            <p:nvPr/>
          </p:nvSpPr>
          <p:spPr bwMode="auto">
            <a:xfrm>
              <a:off x="1536" y="2832"/>
              <a:ext cx="2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latin typeface="Arial" charset="0"/>
                  <a:ea typeface="ＭＳ Ｐゴシック" charset="0"/>
                </a:rPr>
                <a:t>SIP</a:t>
              </a:r>
            </a:p>
          </p:txBody>
        </p:sp>
        <p:sp>
          <p:nvSpPr>
            <p:cNvPr id="114728" name="Document"/>
            <p:cNvSpPr>
              <a:spLocks noEditPoints="1" noChangeArrowheads="1"/>
            </p:cNvSpPr>
            <p:nvPr/>
          </p:nvSpPr>
          <p:spPr bwMode="auto">
            <a:xfrm flipH="1" flipV="1">
              <a:off x="3264" y="3168"/>
              <a:ext cx="384" cy="618"/>
            </a:xfrm>
            <a:custGeom>
              <a:avLst/>
              <a:gdLst>
                <a:gd name="T0" fmla="*/ 191 w 21600"/>
                <a:gd name="T1" fmla="*/ 619 h 21600"/>
                <a:gd name="T2" fmla="*/ 2 w 21600"/>
                <a:gd name="T3" fmla="*/ 310 h 21600"/>
                <a:gd name="T4" fmla="*/ 191 w 21600"/>
                <a:gd name="T5" fmla="*/ 2 h 21600"/>
                <a:gd name="T6" fmla="*/ 386 w 21600"/>
                <a:gd name="T7" fmla="*/ 305 h 21600"/>
                <a:gd name="T8" fmla="*/ 191 w 21600"/>
                <a:gd name="T9" fmla="*/ 619 h 21600"/>
                <a:gd name="T10" fmla="*/ 0 w 21600"/>
                <a:gd name="T11" fmla="*/ 0 h 21600"/>
                <a:gd name="T12" fmla="*/ 384 w 21600"/>
                <a:gd name="T13" fmla="*/ 0 h 21600"/>
                <a:gd name="T14" fmla="*/ 384 w 21600"/>
                <a:gd name="T15" fmla="*/ 6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56 w 21600"/>
                <a:gd name="T25" fmla="*/ 804 h 21600"/>
                <a:gd name="T26" fmla="*/ 20644 w 21600"/>
                <a:gd name="T27" fmla="*/ 1642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9" name="Text Box 41"/>
            <p:cNvSpPr txBox="1">
              <a:spLocks noChangeArrowheads="1"/>
            </p:cNvSpPr>
            <p:nvPr/>
          </p:nvSpPr>
          <p:spPr bwMode="auto">
            <a:xfrm>
              <a:off x="3264" y="3216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latin typeface="Arial" charset="0"/>
                  <a:ea typeface="ＭＳ Ｐゴシック" charset="0"/>
                </a:rPr>
                <a:t>RSP</a:t>
              </a:r>
            </a:p>
          </p:txBody>
        </p:sp>
        <p:sp>
          <p:nvSpPr>
            <p:cNvPr id="114730" name="Line 42"/>
            <p:cNvSpPr>
              <a:spLocks noChangeShapeType="1"/>
            </p:cNvSpPr>
            <p:nvPr/>
          </p:nvSpPr>
          <p:spPr bwMode="auto">
            <a:xfrm>
              <a:off x="2160" y="3024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31" name="Line 43"/>
            <p:cNvSpPr>
              <a:spLocks noChangeShapeType="1"/>
            </p:cNvSpPr>
            <p:nvPr/>
          </p:nvSpPr>
          <p:spPr bwMode="auto">
            <a:xfrm flipV="1">
              <a:off x="3456" y="288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5644" name="Group 44"/>
            <p:cNvGrpSpPr>
              <a:grpSpLocks/>
            </p:cNvGrpSpPr>
            <p:nvPr/>
          </p:nvGrpSpPr>
          <p:grpSpPr bwMode="auto">
            <a:xfrm>
              <a:off x="3456" y="2016"/>
              <a:ext cx="1584" cy="384"/>
              <a:chOff x="3456" y="2016"/>
              <a:chExt cx="1584" cy="384"/>
            </a:xfrm>
          </p:grpSpPr>
          <p:sp>
            <p:nvSpPr>
              <p:cNvPr id="114733" name="Line 45"/>
              <p:cNvSpPr>
                <a:spLocks noChangeShapeType="1"/>
              </p:cNvSpPr>
              <p:nvPr/>
            </p:nvSpPr>
            <p:spPr bwMode="auto">
              <a:xfrm flipV="1">
                <a:off x="3456" y="225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734" name="Line 46"/>
              <p:cNvSpPr>
                <a:spLocks noChangeShapeType="1"/>
              </p:cNvSpPr>
              <p:nvPr/>
            </p:nvSpPr>
            <p:spPr bwMode="auto">
              <a:xfrm>
                <a:off x="3456" y="2256"/>
                <a:ext cx="1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735" name="Line 47"/>
              <p:cNvSpPr>
                <a:spLocks noChangeShapeType="1"/>
              </p:cNvSpPr>
              <p:nvPr/>
            </p:nvSpPr>
            <p:spPr bwMode="auto">
              <a:xfrm flipV="1">
                <a:off x="5040" y="201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4736" name="Line 48"/>
            <p:cNvSpPr>
              <a:spLocks noChangeShapeType="1"/>
            </p:cNvSpPr>
            <p:nvPr/>
          </p:nvSpPr>
          <p:spPr bwMode="auto">
            <a:xfrm>
              <a:off x="2112" y="3456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37" name="Text Box 49"/>
            <p:cNvSpPr txBox="1">
              <a:spLocks noChangeArrowheads="1"/>
            </p:cNvSpPr>
            <p:nvPr/>
          </p:nvSpPr>
          <p:spPr bwMode="auto">
            <a:xfrm>
              <a:off x="3024" y="1344"/>
              <a:ext cx="62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ASC Contractor</a:t>
              </a:r>
            </a:p>
          </p:txBody>
        </p:sp>
        <p:sp>
          <p:nvSpPr>
            <p:cNvPr id="114738" name="Text Box 50"/>
            <p:cNvSpPr txBox="1">
              <a:spLocks noChangeArrowheads="1"/>
            </p:cNvSpPr>
            <p:nvPr/>
          </p:nvSpPr>
          <p:spPr bwMode="auto">
            <a:xfrm>
              <a:off x="3436" y="2928"/>
              <a:ext cx="2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YES</a:t>
              </a:r>
            </a:p>
          </p:txBody>
        </p:sp>
        <p:sp>
          <p:nvSpPr>
            <p:cNvPr id="114739" name="Text Box 51"/>
            <p:cNvSpPr txBox="1">
              <a:spLocks noChangeArrowheads="1"/>
            </p:cNvSpPr>
            <p:nvPr/>
          </p:nvSpPr>
          <p:spPr bwMode="auto">
            <a:xfrm>
              <a:off x="2594" y="2592"/>
              <a:ext cx="597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OUTPUT:</a:t>
              </a:r>
            </a:p>
            <a:p>
              <a:pPr algn="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Funding Memo</a:t>
              </a:r>
            </a:p>
            <a:p>
              <a:pPr algn="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Award #</a:t>
              </a:r>
            </a:p>
            <a:p>
              <a:pPr algn="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Event #</a:t>
              </a:r>
            </a:p>
          </p:txBody>
        </p:sp>
        <p:sp>
          <p:nvSpPr>
            <p:cNvPr id="114740" name="Text Box 52"/>
            <p:cNvSpPr txBox="1">
              <a:spLocks noChangeArrowheads="1"/>
            </p:cNvSpPr>
            <p:nvPr/>
          </p:nvSpPr>
          <p:spPr bwMode="auto">
            <a:xfrm>
              <a:off x="2402" y="3216"/>
              <a:ext cx="83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OUTPUT:</a:t>
              </a:r>
            </a:p>
            <a:p>
              <a:pPr algn="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Data to Generate RSP</a:t>
              </a:r>
            </a:p>
          </p:txBody>
        </p:sp>
        <p:sp>
          <p:nvSpPr>
            <p:cNvPr id="114741" name="Text Box 53"/>
            <p:cNvSpPr txBox="1">
              <a:spLocks noChangeArrowheads="1"/>
            </p:cNvSpPr>
            <p:nvPr/>
          </p:nvSpPr>
          <p:spPr bwMode="auto">
            <a:xfrm>
              <a:off x="2930" y="3984"/>
              <a:ext cx="113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RSP Uploaded into </a:t>
              </a:r>
              <a:r>
                <a:rPr lang="en-US" sz="900" i="1">
                  <a:latin typeface="Arial" charset="0"/>
                  <a:ea typeface="ＭＳ Ｐゴシック" charset="0"/>
                </a:rPr>
                <a:t>POLAR ICE</a:t>
              </a:r>
            </a:p>
          </p:txBody>
        </p:sp>
        <p:sp>
          <p:nvSpPr>
            <p:cNvPr id="114742" name="Text Box 54"/>
            <p:cNvSpPr txBox="1">
              <a:spLocks noChangeArrowheads="1"/>
            </p:cNvSpPr>
            <p:nvPr/>
          </p:nvSpPr>
          <p:spPr bwMode="auto">
            <a:xfrm>
              <a:off x="848" y="624"/>
              <a:ext cx="40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Grant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Proposal</a:t>
              </a:r>
            </a:p>
          </p:txBody>
        </p:sp>
        <p:sp>
          <p:nvSpPr>
            <p:cNvPr id="114743" name="Text Box 55"/>
            <p:cNvSpPr txBox="1">
              <a:spLocks noChangeArrowheads="1"/>
            </p:cNvSpPr>
            <p:nvPr/>
          </p:nvSpPr>
          <p:spPr bwMode="auto">
            <a:xfrm>
              <a:off x="2592" y="1584"/>
              <a:ext cx="44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Planning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Document</a:t>
              </a:r>
            </a:p>
          </p:txBody>
        </p:sp>
        <p:grpSp>
          <p:nvGrpSpPr>
            <p:cNvPr id="25653" name="Group 56"/>
            <p:cNvGrpSpPr>
              <a:grpSpLocks/>
            </p:cNvGrpSpPr>
            <p:nvPr/>
          </p:nvGrpSpPr>
          <p:grpSpPr bwMode="auto">
            <a:xfrm>
              <a:off x="2544" y="3792"/>
              <a:ext cx="912" cy="96"/>
              <a:chOff x="2688" y="3792"/>
              <a:chExt cx="768" cy="96"/>
            </a:xfrm>
          </p:grpSpPr>
          <p:sp>
            <p:nvSpPr>
              <p:cNvPr id="114745" name="Line 57"/>
              <p:cNvSpPr>
                <a:spLocks noChangeShapeType="1"/>
              </p:cNvSpPr>
              <p:nvPr/>
            </p:nvSpPr>
            <p:spPr bwMode="auto">
              <a:xfrm flipH="1">
                <a:off x="2688" y="3888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746" name="Line 58"/>
              <p:cNvSpPr>
                <a:spLocks noChangeShapeType="1"/>
              </p:cNvSpPr>
              <p:nvPr/>
            </p:nvSpPr>
            <p:spPr bwMode="auto">
              <a:xfrm>
                <a:off x="3456" y="379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4747" name="Line 59"/>
            <p:cNvSpPr>
              <a:spLocks noChangeShapeType="1"/>
            </p:cNvSpPr>
            <p:nvPr/>
          </p:nvSpPr>
          <p:spPr bwMode="auto">
            <a:xfrm>
              <a:off x="1008" y="29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48" name="Line 60"/>
            <p:cNvSpPr>
              <a:spLocks noChangeShapeType="1"/>
            </p:cNvSpPr>
            <p:nvPr/>
          </p:nvSpPr>
          <p:spPr bwMode="auto">
            <a:xfrm>
              <a:off x="1008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49" name="Line 61"/>
            <p:cNvSpPr>
              <a:spLocks noChangeShapeType="1"/>
            </p:cNvSpPr>
            <p:nvPr/>
          </p:nvSpPr>
          <p:spPr bwMode="auto">
            <a:xfrm>
              <a:off x="1008" y="36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50" name="Text Box 62"/>
            <p:cNvSpPr txBox="1">
              <a:spLocks noChangeArrowheads="1"/>
            </p:cNvSpPr>
            <p:nvPr/>
          </p:nvSpPr>
          <p:spPr bwMode="auto">
            <a:xfrm>
              <a:off x="288" y="2304"/>
              <a:ext cx="844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900" dirty="0">
                  <a:latin typeface="Arial" charset="0"/>
                  <a:ea typeface="ＭＳ Ｐゴシック" charset="0"/>
                </a:rPr>
                <a:t>INPUT:</a:t>
              </a:r>
            </a:p>
            <a:p>
              <a:pPr algn="r">
                <a:defRPr/>
              </a:pPr>
              <a:r>
                <a:rPr lang="en-US" sz="900" dirty="0">
                  <a:latin typeface="Arial" charset="0"/>
                  <a:ea typeface="ＭＳ Ｐゴシック" charset="0"/>
                </a:rPr>
                <a:t>Grantee Requirements</a:t>
              </a:r>
            </a:p>
            <a:p>
              <a:pPr algn="r">
                <a:defRPr/>
              </a:pPr>
              <a:r>
                <a:rPr lang="en-US" sz="900" dirty="0">
                  <a:latin typeface="Arial" charset="0"/>
                  <a:ea typeface="ＭＳ Ｐゴシック" charset="0"/>
                </a:rPr>
                <a:t>Resources</a:t>
              </a:r>
            </a:p>
            <a:p>
              <a:pPr algn="r">
                <a:defRPr/>
              </a:pPr>
              <a:r>
                <a:rPr lang="en-US" sz="900" dirty="0">
                  <a:latin typeface="Arial" charset="0"/>
                  <a:ea typeface="ＭＳ Ｐゴシック" charset="0"/>
                </a:rPr>
                <a:t>Resource Allocations</a:t>
              </a:r>
            </a:p>
            <a:p>
              <a:pPr algn="r">
                <a:defRPr/>
              </a:pPr>
              <a:r>
                <a:rPr lang="en-US" sz="900" dirty="0">
                  <a:latin typeface="Arial" charset="0"/>
                  <a:ea typeface="ＭＳ Ｐゴシック" charset="0"/>
                </a:rPr>
                <a:t>Conflicts/Priorities</a:t>
              </a:r>
            </a:p>
          </p:txBody>
        </p:sp>
        <p:sp>
          <p:nvSpPr>
            <p:cNvPr id="114751" name="Text Box 63"/>
            <p:cNvSpPr txBox="1">
              <a:spLocks noChangeArrowheads="1"/>
            </p:cNvSpPr>
            <p:nvPr/>
          </p:nvSpPr>
          <p:spPr bwMode="auto">
            <a:xfrm>
              <a:off x="1440" y="3840"/>
              <a:ext cx="8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i="1">
                  <a:latin typeface="Arial" charset="0"/>
                  <a:ea typeface="ＭＳ Ｐゴシック" charset="0"/>
                </a:rPr>
                <a:t>POLAR ICE </a:t>
              </a:r>
              <a:r>
                <a:rPr lang="en-US" sz="1200" b="1">
                  <a:latin typeface="Arial" charset="0"/>
                  <a:ea typeface="ＭＳ Ｐゴシック" charset="0"/>
                </a:rPr>
                <a:t>v 3.6</a:t>
              </a:r>
              <a:endParaRPr lang="en-US" sz="1200" b="1" i="1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52" name="Line 64"/>
            <p:cNvSpPr>
              <a:spLocks noChangeShapeType="1"/>
            </p:cNvSpPr>
            <p:nvPr/>
          </p:nvSpPr>
          <p:spPr bwMode="auto">
            <a:xfrm>
              <a:off x="1680" y="120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53" name="Line 65"/>
            <p:cNvSpPr>
              <a:spLocks noChangeShapeType="1"/>
            </p:cNvSpPr>
            <p:nvPr/>
          </p:nvSpPr>
          <p:spPr bwMode="auto">
            <a:xfrm>
              <a:off x="1680" y="120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54" name="Line 66"/>
            <p:cNvSpPr>
              <a:spLocks noChangeShapeType="1"/>
            </p:cNvSpPr>
            <p:nvPr/>
          </p:nvSpPr>
          <p:spPr bwMode="auto">
            <a:xfrm flipV="1">
              <a:off x="3168" y="96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55" name="Text Box 67"/>
            <p:cNvSpPr txBox="1">
              <a:spLocks noChangeArrowheads="1"/>
            </p:cNvSpPr>
            <p:nvPr/>
          </p:nvSpPr>
          <p:spPr bwMode="auto">
            <a:xfrm>
              <a:off x="2112" y="1488"/>
              <a:ext cx="43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OUTPUT: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ORW</a:t>
              </a:r>
            </a:p>
          </p:txBody>
        </p:sp>
        <p:sp>
          <p:nvSpPr>
            <p:cNvPr id="114756" name="Text Box 68"/>
            <p:cNvSpPr txBox="1">
              <a:spLocks noChangeArrowheads="1"/>
            </p:cNvSpPr>
            <p:nvPr/>
          </p:nvSpPr>
          <p:spPr bwMode="auto">
            <a:xfrm>
              <a:off x="1728" y="1008"/>
              <a:ext cx="716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INPUT: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NSF Proposal No.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Grantee data entry</a:t>
              </a:r>
            </a:p>
          </p:txBody>
        </p:sp>
        <p:sp>
          <p:nvSpPr>
            <p:cNvPr id="114757" name="Text Box 69"/>
            <p:cNvSpPr txBox="1">
              <a:spLocks noChangeArrowheads="1"/>
            </p:cNvSpPr>
            <p:nvPr/>
          </p:nvSpPr>
          <p:spPr bwMode="auto">
            <a:xfrm>
              <a:off x="3148" y="1008"/>
              <a:ext cx="2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YES</a:t>
              </a:r>
            </a:p>
          </p:txBody>
        </p:sp>
        <p:sp>
          <p:nvSpPr>
            <p:cNvPr id="114758" name="Line 70"/>
            <p:cNvSpPr>
              <a:spLocks noChangeShapeType="1"/>
            </p:cNvSpPr>
            <p:nvPr/>
          </p:nvSpPr>
          <p:spPr bwMode="auto">
            <a:xfrm>
              <a:off x="3840" y="177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59" name="Document"/>
            <p:cNvSpPr>
              <a:spLocks noEditPoints="1" noChangeArrowheads="1"/>
            </p:cNvSpPr>
            <p:nvPr/>
          </p:nvSpPr>
          <p:spPr bwMode="auto">
            <a:xfrm flipH="1" flipV="1">
              <a:off x="4128" y="1488"/>
              <a:ext cx="384" cy="618"/>
            </a:xfrm>
            <a:custGeom>
              <a:avLst/>
              <a:gdLst>
                <a:gd name="T0" fmla="*/ 191 w 21600"/>
                <a:gd name="T1" fmla="*/ 619 h 21600"/>
                <a:gd name="T2" fmla="*/ 2 w 21600"/>
                <a:gd name="T3" fmla="*/ 310 h 21600"/>
                <a:gd name="T4" fmla="*/ 191 w 21600"/>
                <a:gd name="T5" fmla="*/ 2 h 21600"/>
                <a:gd name="T6" fmla="*/ 386 w 21600"/>
                <a:gd name="T7" fmla="*/ 305 h 21600"/>
                <a:gd name="T8" fmla="*/ 191 w 21600"/>
                <a:gd name="T9" fmla="*/ 619 h 21600"/>
                <a:gd name="T10" fmla="*/ 0 w 21600"/>
                <a:gd name="T11" fmla="*/ 0 h 21600"/>
                <a:gd name="T12" fmla="*/ 384 w 21600"/>
                <a:gd name="T13" fmla="*/ 0 h 21600"/>
                <a:gd name="T14" fmla="*/ 384 w 21600"/>
                <a:gd name="T15" fmla="*/ 6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56 w 21600"/>
                <a:gd name="T25" fmla="*/ 804 h 21600"/>
                <a:gd name="T26" fmla="*/ 20644 w 21600"/>
                <a:gd name="T27" fmla="*/ 1642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60" name="Text Box 72"/>
            <p:cNvSpPr txBox="1">
              <a:spLocks noChangeArrowheads="1"/>
            </p:cNvSpPr>
            <p:nvPr/>
          </p:nvSpPr>
          <p:spPr bwMode="auto">
            <a:xfrm>
              <a:off x="4152" y="1632"/>
              <a:ext cx="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Ops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Review</a:t>
              </a:r>
            </a:p>
          </p:txBody>
        </p:sp>
        <p:sp>
          <p:nvSpPr>
            <p:cNvPr id="114761" name="AutoShape 73"/>
            <p:cNvSpPr>
              <a:spLocks noChangeArrowheads="1"/>
            </p:cNvSpPr>
            <p:nvPr/>
          </p:nvSpPr>
          <p:spPr bwMode="auto">
            <a:xfrm>
              <a:off x="4704" y="1536"/>
              <a:ext cx="672" cy="4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NSF Program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Manager</a:t>
              </a:r>
            </a:p>
            <a:p>
              <a:pPr algn="ctr"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Reviewer</a:t>
              </a:r>
            </a:p>
          </p:txBody>
        </p:sp>
        <p:sp>
          <p:nvSpPr>
            <p:cNvPr id="114762" name="Line 74"/>
            <p:cNvSpPr>
              <a:spLocks noChangeShapeType="1"/>
            </p:cNvSpPr>
            <p:nvPr/>
          </p:nvSpPr>
          <p:spPr bwMode="auto">
            <a:xfrm>
              <a:off x="4512" y="177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63" name="Text Box 75"/>
            <p:cNvSpPr txBox="1">
              <a:spLocks noChangeArrowheads="1"/>
            </p:cNvSpPr>
            <p:nvPr/>
          </p:nvSpPr>
          <p:spPr bwMode="auto">
            <a:xfrm>
              <a:off x="4128" y="1056"/>
              <a:ext cx="724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OUTPUT:</a:t>
              </a:r>
            </a:p>
            <a:p>
              <a:pPr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Operations Review</a:t>
              </a:r>
            </a:p>
            <a:p>
              <a:pPr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Feasibility</a:t>
              </a:r>
            </a:p>
            <a:p>
              <a:pPr>
                <a:defRPr/>
              </a:pPr>
              <a:r>
                <a:rPr lang="en-US" sz="900">
                  <a:latin typeface="Arial" charset="0"/>
                  <a:ea typeface="ＭＳ Ｐゴシック" charset="0"/>
                </a:rPr>
                <a:t>Trade-offs</a:t>
              </a:r>
            </a:p>
          </p:txBody>
        </p:sp>
        <p:pic>
          <p:nvPicPr>
            <p:cNvPr id="25671" name="Picture 76" descr="fl-home-logo"/>
            <p:cNvPicPr>
              <a:picLocks noChangeAspect="1" noChangeArrowheads="1"/>
            </p:cNvPicPr>
            <p:nvPr/>
          </p:nvPicPr>
          <p:blipFill>
            <a:blip r:embed="rId3"/>
            <a:srcRect l="7730" t="9184" r="11111"/>
            <a:stretch>
              <a:fillRect/>
            </a:stretch>
          </p:blipFill>
          <p:spPr bwMode="auto">
            <a:xfrm>
              <a:off x="1680" y="480"/>
              <a:ext cx="864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65" name="Text Box 77"/>
            <p:cNvSpPr txBox="1">
              <a:spLocks noChangeArrowheads="1"/>
            </p:cNvSpPr>
            <p:nvPr/>
          </p:nvSpPr>
          <p:spPr bwMode="auto">
            <a:xfrm>
              <a:off x="4175" y="3360"/>
              <a:ext cx="1183" cy="17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Customer Commitment</a:t>
              </a:r>
              <a:endParaRPr lang="en-US" sz="1200" b="1" i="1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66" name="AutoShape 78"/>
            <p:cNvSpPr>
              <a:spLocks noChangeArrowheads="1"/>
            </p:cNvSpPr>
            <p:nvPr/>
          </p:nvSpPr>
          <p:spPr bwMode="auto">
            <a:xfrm>
              <a:off x="3744" y="3312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4125" y="6515100"/>
            <a:ext cx="1524000" cy="3238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20 April 2012 </a:t>
            </a: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80" name="5-Point Star 79"/>
          <p:cNvSpPr/>
          <p:nvPr/>
        </p:nvSpPr>
        <p:spPr bwMode="auto">
          <a:xfrm>
            <a:off x="6853238" y="2938463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5-Point Star 80"/>
          <p:cNvSpPr/>
          <p:nvPr/>
        </p:nvSpPr>
        <p:spPr bwMode="auto">
          <a:xfrm>
            <a:off x="2713038" y="5033963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5-Point Star 81"/>
          <p:cNvSpPr/>
          <p:nvPr/>
        </p:nvSpPr>
        <p:spPr bwMode="auto">
          <a:xfrm>
            <a:off x="973138" y="1376363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Science Support 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Review Cycle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543800" cy="2743200"/>
          </a:xfrm>
        </p:spPr>
        <p:txBody>
          <a:bodyPr/>
          <a:lstStyle/>
          <a:p>
            <a:pPr eaLnBrk="1" hangingPunct="1">
              <a:tabLst>
                <a:tab pos="2400300" algn="l"/>
              </a:tabLst>
            </a:pPr>
            <a:r>
              <a:rPr lang="en-US" sz="2000" smtClean="0"/>
              <a:t>June 1	NSF receives proposals</a:t>
            </a:r>
          </a:p>
          <a:p>
            <a:pPr eaLnBrk="1" hangingPunct="1">
              <a:tabLst>
                <a:tab pos="2400300" algn="l"/>
              </a:tabLst>
            </a:pPr>
            <a:r>
              <a:rPr lang="en-US" sz="2000" smtClean="0"/>
              <a:t>September	Review Panels</a:t>
            </a:r>
          </a:p>
          <a:p>
            <a:pPr eaLnBrk="1" hangingPunct="1">
              <a:tabLst>
                <a:tab pos="2400300" algn="l"/>
              </a:tabLst>
            </a:pPr>
            <a:r>
              <a:rPr lang="en-US" sz="2000" smtClean="0"/>
              <a:t>October	Contractor reviews support requirements</a:t>
            </a:r>
          </a:p>
          <a:p>
            <a:pPr eaLnBrk="1" hangingPunct="1">
              <a:tabLst>
                <a:tab pos="2400300" algn="l"/>
              </a:tabLst>
            </a:pPr>
            <a:r>
              <a:rPr lang="en-US" sz="2000" smtClean="0"/>
              <a:t>November	</a:t>
            </a:r>
            <a:r>
              <a:rPr lang="ja-JP" altLang="en-US" sz="2000" smtClean="0"/>
              <a:t>“</a:t>
            </a:r>
            <a:r>
              <a:rPr lang="en-US" altLang="ja-JP" sz="2000" smtClean="0"/>
              <a:t>Bucket Review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</a:t>
            </a:r>
          </a:p>
          <a:p>
            <a:pPr eaLnBrk="1" hangingPunct="1">
              <a:tabLst>
                <a:tab pos="2400300" algn="l"/>
              </a:tabLst>
            </a:pPr>
            <a:r>
              <a:rPr lang="en-US" sz="2000" smtClean="0"/>
              <a:t>December	NSF makes initial selection of new projects</a:t>
            </a:r>
          </a:p>
          <a:p>
            <a:pPr eaLnBrk="1" hangingPunct="1">
              <a:tabLst>
                <a:tab pos="2400300" algn="l"/>
              </a:tabLst>
            </a:pPr>
            <a:r>
              <a:rPr lang="en-US" sz="2000" smtClean="0"/>
              <a:t>January	Proposal Review Document produced</a:t>
            </a:r>
          </a:p>
          <a:p>
            <a:pPr eaLnBrk="1" hangingPunct="1">
              <a:tabLst>
                <a:tab pos="2400300" algn="l"/>
              </a:tabLst>
            </a:pPr>
            <a:r>
              <a:rPr lang="en-US" sz="2000" smtClean="0"/>
              <a:t>Jan - Aug	Detailed season planning</a:t>
            </a:r>
            <a:endParaRPr lang="en-US" smtClean="0"/>
          </a:p>
        </p:txBody>
      </p:sp>
      <p:pic>
        <p:nvPicPr>
          <p:cNvPr id="26627" name="Picture 5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82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4125" y="6515100"/>
            <a:ext cx="1524000" cy="3238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20 April 2012 </a:t>
            </a: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088" y="515938"/>
            <a:ext cx="57245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20 April 2012 </a:t>
            </a: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Science </a:t>
            </a: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Proposals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04850" y="1408113"/>
            <a:ext cx="78406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600" dirty="0" smtClean="0">
                <a:latin typeface="Times New Roman" pitchFamily="18" charset="0"/>
              </a:rPr>
              <a:t>Basic Research</a:t>
            </a:r>
            <a:endParaRPr kumimoji="1" lang="en-US" sz="1400" dirty="0" smtClean="0"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600" dirty="0" smtClean="0">
                <a:latin typeface="Times New Roman" pitchFamily="18" charset="0"/>
              </a:rPr>
              <a:t>Respond to best ideas from the community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kumimoji="1" lang="en-US" sz="2600" dirty="0" smtClean="0">
                <a:latin typeface="Times New Roman" pitchFamily="18" charset="0"/>
              </a:rPr>
              <a:t> Transformational, frontier, high-risk/high-reward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kumimoji="1" lang="en-US" sz="2600" dirty="0" smtClean="0">
                <a:latin typeface="Times New Roman" pitchFamily="18" charset="0"/>
              </a:rPr>
              <a:t> Ideas, not cost, is main driver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600" dirty="0" smtClean="0">
                <a:latin typeface="Times New Roman" pitchFamily="18" charset="0"/>
              </a:rPr>
              <a:t>Need for flexibility as project unfolds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600" dirty="0" smtClean="0">
                <a:latin typeface="Times New Roman" pitchFamily="18" charset="0"/>
              </a:rPr>
              <a:t>Need for flexibility as program evolves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600" dirty="0" smtClean="0">
                <a:latin typeface="Times New Roman" pitchFamily="18" charset="0"/>
              </a:rPr>
              <a:t>One principal deadline per year – early June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600" dirty="0" smtClean="0">
                <a:latin typeface="Times New Roman" pitchFamily="18" charset="0"/>
              </a:rPr>
              <a:t>Success rate – 20-40% over last 10 years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600" dirty="0" smtClean="0">
                <a:latin typeface="Times New Roman" pitchFamily="18" charset="0"/>
              </a:rPr>
              <a:t>Avenues for cooperation/joint consideration with other NSF Directorates, Agencies, and National Antarctic Programs</a:t>
            </a:r>
            <a:endParaRPr kumimoji="1" lang="en-US" sz="2600" dirty="0"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20 April 2012 </a:t>
            </a: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Review Process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20 April 2012 </a:t>
            </a: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8900" y="1295400"/>
            <a:ext cx="8902700" cy="58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Science Merit Review</a:t>
            </a: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Confidential; ad hoc and/or panel; advisory to NSF</a:t>
            </a: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Two NSB approved criteria, plus: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Rationale for Antarctic field work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Logistical feasibility of proposed work</a:t>
            </a:r>
          </a:p>
          <a:p>
            <a:pPr marL="1600200" lvl="3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PI generates a statement of resource needs with input from the contractor; statement made available to reviewers/panelists</a:t>
            </a:r>
          </a:p>
          <a:p>
            <a:pPr marL="1600200" lvl="3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Reviewers/Panelists know some resources are expensive and/or involve significant opportunity costs – e.g., ship time, LC-130 support</a:t>
            </a: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</a:pPr>
            <a:endParaRPr kumimoji="1"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Review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kumimoji="1" lang="en-US" sz="2800" smtClean="0">
                <a:latin typeface="Times New Roman" pitchFamily="18" charset="0"/>
              </a:rPr>
              <a:t>Program Officers</a:t>
            </a:r>
          </a:p>
          <a:p>
            <a:pPr marL="800100" lvl="1" indent="-342900">
              <a:buFontTx/>
              <a:buChar char="•"/>
            </a:pPr>
            <a:r>
              <a:rPr kumimoji="1" lang="en-US" sz="2800" smtClean="0">
                <a:latin typeface="Times New Roman" pitchFamily="18" charset="0"/>
              </a:rPr>
              <a:t>PO</a:t>
            </a:r>
            <a:r>
              <a:rPr kumimoji="1" lang="en-US" altLang="en-US" sz="2800" smtClean="0">
                <a:latin typeface="Times New Roman" pitchFamily="18" charset="0"/>
              </a:rPr>
              <a:t>’</a:t>
            </a:r>
            <a:r>
              <a:rPr kumimoji="1" lang="en-US" sz="2800" smtClean="0">
                <a:latin typeface="Times New Roman" pitchFamily="18" charset="0"/>
              </a:rPr>
              <a:t>s address field work; generally discuss with the panel</a:t>
            </a:r>
          </a:p>
          <a:p>
            <a:pPr marL="800100" lvl="1" indent="-342900">
              <a:buFontTx/>
              <a:buChar char="•"/>
            </a:pPr>
            <a:r>
              <a:rPr kumimoji="1" lang="en-US" sz="2800" smtClean="0">
                <a:latin typeface="Times New Roman" pitchFamily="18" charset="0"/>
              </a:rPr>
              <a:t>PO</a:t>
            </a:r>
            <a:r>
              <a:rPr kumimoji="1" lang="en-US" altLang="en-US" sz="2800" smtClean="0">
                <a:latin typeface="Times New Roman" pitchFamily="18" charset="0"/>
              </a:rPr>
              <a:t>’</a:t>
            </a:r>
            <a:r>
              <a:rPr kumimoji="1" lang="en-US" sz="2800" smtClean="0">
                <a:latin typeface="Times New Roman" pitchFamily="18" charset="0"/>
              </a:rPr>
              <a:t>s have discretion to discuss specific logistical issues with the panel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kumimoji="1" lang="en-US" sz="2800" smtClean="0">
                <a:latin typeface="Times New Roman" pitchFamily="18" charset="0"/>
              </a:rPr>
              <a:t>PO judgment defines suite of fundable proposals for logistical and supportability evaluation 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Logistical Review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20 April 2012 </a:t>
            </a: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79425" y="1287463"/>
            <a:ext cx="8262938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Prior to proposal submission – discussions with NSF and/or ASC strongly encouraged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Prior to award decision –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Operational plan focused on technical requirements (PI/ASC/NSF)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NSF judgment regarding operational (and opportunity) costs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OPS Notice/Agreement	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Some costs are discussed explicitly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 NSF is responsible for overall cost and resource optimization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Making Awards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20 April 2012 </a:t>
            </a: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79425" y="1655763"/>
            <a:ext cx="8262938" cy="448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Generally,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Science </a:t>
            </a:r>
            <a:r>
              <a:rPr kumimoji="1" lang="en-US" altLang="en-US" sz="2800">
                <a:latin typeface="Times New Roman" pitchFamily="18" charset="0"/>
              </a:rPr>
              <a:t>“</a:t>
            </a:r>
            <a:r>
              <a:rPr kumimoji="1" lang="en-US" sz="2800">
                <a:latin typeface="Times New Roman" pitchFamily="18" charset="0"/>
              </a:rPr>
              <a:t>Plan</a:t>
            </a:r>
            <a:r>
              <a:rPr kumimoji="1" lang="en-US" altLang="en-US" sz="2800">
                <a:latin typeface="Times New Roman" pitchFamily="18" charset="0"/>
              </a:rPr>
              <a:t>”</a:t>
            </a:r>
            <a:r>
              <a:rPr kumimoji="1" lang="en-US" sz="2800">
                <a:latin typeface="Times New Roman" pitchFamily="18" charset="0"/>
              </a:rPr>
              <a:t> (i.e. proposal)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Logistics Plan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Feasibility, Supportability, Costs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Award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For some projects,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Planning award with milestones, additional review (options, costs, tradeoffs, etc.), decision points, exit ramps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Field Support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20 April 2012 </a:t>
            </a: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79425" y="1655763"/>
            <a:ext cx="8262938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Support plans and parameters in place at start of grant for entire field program – even if multiple years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Structure and staffing are based on operational, environmental, and safety assessments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NSF needs to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Remain flexible to allow for possibility of changes in scope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Have a deliberate and well-communicated process for changing field plans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>
                <a:latin typeface="Times New Roman" pitchFamily="18" charset="0"/>
              </a:rPr>
              <a:t>Continuous Improvement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93700" y="1193800"/>
            <a:ext cx="8432800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 dirty="0">
                <a:latin typeface="Times New Roman" pitchFamily="18" charset="0"/>
              </a:rPr>
              <a:t>Apply good project management methods to field work for all projects – NSF and mission agency </a:t>
            </a: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 dirty="0">
                <a:latin typeface="Times New Roman" pitchFamily="18" charset="0"/>
              </a:rPr>
              <a:t>Full understanding of project needs at start</a:t>
            </a: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 dirty="0">
                <a:latin typeface="Times New Roman" pitchFamily="18" charset="0"/>
              </a:rPr>
              <a:t>Robust operational plan</a:t>
            </a: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 dirty="0">
                <a:latin typeface="Times New Roman" pitchFamily="18" charset="0"/>
              </a:rPr>
              <a:t>Formal coordination with and leveraging of other NAPs and agency partnerships</a:t>
            </a: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 dirty="0">
                <a:latin typeface="Times New Roman" pitchFamily="18" charset="0"/>
              </a:rPr>
              <a:t>Agreement on how to deal with dynamic factors</a:t>
            </a: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 dirty="0">
                <a:latin typeface="Times New Roman" pitchFamily="18" charset="0"/>
              </a:rPr>
              <a:t>Schedule for Success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altLang="en-US" sz="2800" dirty="0">
                <a:latin typeface="Times New Roman" pitchFamily="18" charset="0"/>
              </a:rPr>
              <a:t>“</a:t>
            </a:r>
            <a:r>
              <a:rPr kumimoji="1" lang="en-US" sz="2800" dirty="0">
                <a:latin typeface="Times New Roman" pitchFamily="18" charset="0"/>
              </a:rPr>
              <a:t>Don</a:t>
            </a:r>
            <a:r>
              <a:rPr kumimoji="1" lang="en-US" altLang="en-US" sz="2800" dirty="0">
                <a:latin typeface="Times New Roman" pitchFamily="18" charset="0"/>
              </a:rPr>
              <a:t>’</a:t>
            </a:r>
            <a:r>
              <a:rPr kumimoji="1" lang="en-US" sz="2800" dirty="0">
                <a:latin typeface="Times New Roman" pitchFamily="18" charset="0"/>
              </a:rPr>
              <a:t>t leave resources and capacity on the table</a:t>
            </a:r>
            <a:r>
              <a:rPr kumimoji="1" lang="en-US" altLang="en-US" sz="2800" dirty="0">
                <a:latin typeface="Times New Roman" pitchFamily="18" charset="0"/>
              </a:rPr>
              <a:t>”</a:t>
            </a:r>
            <a:endParaRPr kumimoji="1" lang="en-US" sz="2800" dirty="0">
              <a:latin typeface="Times New Roman" pitchFamily="18" charset="0"/>
            </a:endParaRP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</a:pPr>
            <a:r>
              <a:rPr kumimoji="1" lang="en-US" sz="2800" dirty="0">
                <a:latin typeface="Times New Roman" pitchFamily="18" charset="0"/>
              </a:rPr>
              <a:t>Integrate all projects in an overall program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kumimoji="1" lang="en-US" sz="2800" dirty="0">
              <a:latin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05000" y="396959"/>
            <a:ext cx="5105400" cy="822325"/>
          </a:xfrm>
        </p:spPr>
        <p:txBody>
          <a:bodyPr/>
          <a:lstStyle/>
          <a:p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- 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20 April 2012 </a:t>
            </a: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3013" y="534988"/>
            <a:ext cx="4075112" cy="579437"/>
          </a:xfrm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Questions?</a:t>
            </a:r>
          </a:p>
        </p:txBody>
      </p:sp>
      <p:grpSp>
        <p:nvGrpSpPr>
          <p:cNvPr id="23554" name="Group 8"/>
          <p:cNvGrpSpPr>
            <a:grpSpLocks/>
          </p:cNvGrpSpPr>
          <p:nvPr/>
        </p:nvGrpSpPr>
        <p:grpSpPr bwMode="auto">
          <a:xfrm>
            <a:off x="166688" y="1438275"/>
            <a:ext cx="8809037" cy="4781550"/>
            <a:chOff x="105" y="906"/>
            <a:chExt cx="5549" cy="3012"/>
          </a:xfrm>
        </p:grpSpPr>
        <p:grpSp>
          <p:nvGrpSpPr>
            <p:cNvPr id="23556" name="Group 7"/>
            <p:cNvGrpSpPr>
              <a:grpSpLocks/>
            </p:cNvGrpSpPr>
            <p:nvPr/>
          </p:nvGrpSpPr>
          <p:grpSpPr bwMode="auto">
            <a:xfrm>
              <a:off x="105" y="906"/>
              <a:ext cx="5549" cy="3012"/>
              <a:chOff x="114" y="1055"/>
              <a:chExt cx="5549" cy="3012"/>
            </a:xfrm>
          </p:grpSpPr>
          <p:pic>
            <p:nvPicPr>
              <p:cNvPr id="23558" name="Picture 4" descr="scotterebus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1" y="1057"/>
                <a:ext cx="5535" cy="3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933" name="Rectangle 5"/>
              <p:cNvSpPr>
                <a:spLocks noChangeArrowheads="1"/>
              </p:cNvSpPr>
              <p:nvPr/>
            </p:nvSpPr>
            <p:spPr bwMode="auto">
              <a:xfrm>
                <a:off x="114" y="1055"/>
                <a:ext cx="5549" cy="3012"/>
              </a:xfrm>
              <a:prstGeom prst="rect">
                <a:avLst/>
              </a:prstGeom>
              <a:noFill/>
              <a:ln w="31750">
                <a:solidFill>
                  <a:schemeClr val="bg2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14000A">
                    <a:alpha val="74998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kumimoji="1" lang="en-US" sz="4400">
                  <a:solidFill>
                    <a:schemeClr val="tx2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23557" name="Text Box 6"/>
            <p:cNvSpPr txBox="1">
              <a:spLocks noChangeArrowheads="1"/>
            </p:cNvSpPr>
            <p:nvPr/>
          </p:nvSpPr>
          <p:spPr bwMode="auto">
            <a:xfrm>
              <a:off x="4694" y="3688"/>
              <a:ext cx="9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200" b="1">
                  <a:latin typeface="Times New Roman" pitchFamily="18" charset="0"/>
                  <a:cs typeface="Arial" pitchFamily="34" charset="0"/>
                </a:rPr>
                <a:t>Photo: S. G. Borg</a:t>
              </a:r>
            </a:p>
          </p:txBody>
        </p:sp>
      </p:grp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04125" y="6515100"/>
            <a:ext cx="1524000" cy="3238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20 April 2012 </a:t>
            </a: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_Solitation_Conference">
  <a:themeElements>
    <a:clrScheme name="1_Pre_Solitation_Conferenc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CC"/>
      </a:hlink>
      <a:folHlink>
        <a:srgbClr val="99CC00"/>
      </a:folHlink>
    </a:clrScheme>
    <a:fontScheme name="1_Pre_Solitation_Conferen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Pre_Solitation_Confer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_Solitation_Confer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_Solitation_Confer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_Solitation_Confer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_Solitation_Confer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_Solitation_Confer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_Solitation_Confer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_Solitation_Confer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_Solitation_Confer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_Solitation_Confer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_Solitation_Confer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_Solitation_Confer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_Solitation_Conferenc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Pre_Solitation_Conference</Template>
  <TotalTime>1251</TotalTime>
  <Words>677</Words>
  <Application>Microsoft Office PowerPoint</Application>
  <PresentationFormat>On-screen Show (4:3)</PresentationFormat>
  <Paragraphs>155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ＭＳ Ｐゴシック</vt:lpstr>
      <vt:lpstr>Times New Roman</vt:lpstr>
      <vt:lpstr>1_Pre_Solitation_Conference</vt:lpstr>
      <vt:lpstr>Proposal Review Process: Logistical Considerations for  Antarctic Science Proposals  20 April 2012</vt:lpstr>
      <vt:lpstr>Science Proposals</vt:lpstr>
      <vt:lpstr>Review Process</vt:lpstr>
      <vt:lpstr>Review Process</vt:lpstr>
      <vt:lpstr>Logistical Review</vt:lpstr>
      <vt:lpstr>Making Awards</vt:lpstr>
      <vt:lpstr>Field Support</vt:lpstr>
      <vt:lpstr>Summary - Philosophy</vt:lpstr>
      <vt:lpstr>Questions?</vt:lpstr>
      <vt:lpstr>POLAR ICE &amp; Science Grant Lifecycle</vt:lpstr>
      <vt:lpstr>POLAR ICE Integration with NSF Grant Proposal Process</vt:lpstr>
      <vt:lpstr>Science Support   Review Cycle</vt:lpstr>
      <vt:lpstr>Slide 13</vt:lpstr>
    </vt:vector>
  </TitlesOfParts>
  <Company>NSF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Res Day at U Vermont EPSCoR event</dc:title>
  <dc:creator>Scott Borg</dc:creator>
  <cp:lastModifiedBy>wreuning</cp:lastModifiedBy>
  <cp:revision>57</cp:revision>
  <cp:lastPrinted>2012-04-19T18:15:14Z</cp:lastPrinted>
  <dcterms:created xsi:type="dcterms:W3CDTF">2008-03-13T20:15:05Z</dcterms:created>
  <dcterms:modified xsi:type="dcterms:W3CDTF">2012-04-27T19:13:55Z</dcterms:modified>
</cp:coreProperties>
</file>