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3" r:id="rId3"/>
    <p:sldId id="258" r:id="rId4"/>
    <p:sldId id="261" r:id="rId5"/>
    <p:sldId id="268" r:id="rId6"/>
    <p:sldId id="259" r:id="rId7"/>
    <p:sldId id="264" r:id="rId8"/>
    <p:sldId id="260" r:id="rId9"/>
    <p:sldId id="262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00" d="100"/>
          <a:sy n="100" d="100"/>
        </p:scale>
        <p:origin x="-4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rianstone:Desktop:USAP%20airlift%20profi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5.8186410032079319E-2"/>
          <c:y val="1.3059251297013305E-2"/>
          <c:w val="0.84255433070866081"/>
          <c:h val="0.90580835051716002"/>
        </c:manualLayout>
      </c:layout>
      <c:lineChart>
        <c:grouping val="standard"/>
        <c:ser>
          <c:idx val="0"/>
          <c:order val="0"/>
          <c:tx>
            <c:strRef>
              <c:f>Sheet1!$C$4</c:f>
              <c:strCache>
                <c:ptCount val="1"/>
                <c:pt idx="0">
                  <c:v>1990</c:v>
                </c:pt>
              </c:strCache>
            </c:strRef>
          </c:tx>
          <c:spPr>
            <a:ln w="50800">
              <a:solidFill>
                <a:srgbClr val="008000"/>
              </a:solidFill>
            </a:ln>
          </c:spPr>
          <c:marker>
            <c:symbol val="none"/>
          </c:marker>
          <c:cat>
            <c:numRef>
              <c:f>Sheet1!$B$5:$B$32</c:f>
              <c:numCache>
                <c:formatCode>General</c:formatCode>
                <c:ptCount val="2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</c:numCache>
            </c:numRef>
          </c:cat>
          <c:val>
            <c:numRef>
              <c:f>Sheet1!$C$5:$C$32</c:f>
              <c:numCache>
                <c:formatCode>General</c:formatCode>
                <c:ptCount val="28"/>
                <c:pt idx="0">
                  <c:v>125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600</c:v>
                </c:pt>
                <c:pt idx="7">
                  <c:v>150</c:v>
                </c:pt>
                <c:pt idx="8">
                  <c:v>150</c:v>
                </c:pt>
                <c:pt idx="9">
                  <c:v>150</c:v>
                </c:pt>
                <c:pt idx="10">
                  <c:v>150</c:v>
                </c:pt>
                <c:pt idx="11">
                  <c:v>150</c:v>
                </c:pt>
                <c:pt idx="12">
                  <c:v>75</c:v>
                </c:pt>
                <c:pt idx="13">
                  <c:v>75</c:v>
                </c:pt>
                <c:pt idx="14">
                  <c:v>75</c:v>
                </c:pt>
                <c:pt idx="15">
                  <c:v>75</c:v>
                </c:pt>
                <c:pt idx="16">
                  <c:v>75</c:v>
                </c:pt>
                <c:pt idx="17">
                  <c:v>45</c:v>
                </c:pt>
                <c:pt idx="18">
                  <c:v>45</c:v>
                </c:pt>
                <c:pt idx="19">
                  <c:v>45</c:v>
                </c:pt>
                <c:pt idx="20">
                  <c:v>45</c:v>
                </c:pt>
                <c:pt idx="21">
                  <c:v>45</c:v>
                </c:pt>
                <c:pt idx="22">
                  <c:v>45</c:v>
                </c:pt>
                <c:pt idx="23">
                  <c:v>45</c:v>
                </c:pt>
                <c:pt idx="24">
                  <c:v>45</c:v>
                </c:pt>
                <c:pt idx="25">
                  <c:v>45</c:v>
                </c:pt>
                <c:pt idx="26">
                  <c:v>90</c:v>
                </c:pt>
                <c:pt idx="27">
                  <c:v>90</c:v>
                </c:pt>
              </c:numCache>
            </c:numRef>
          </c:val>
        </c:ser>
        <c:ser>
          <c:idx val="1"/>
          <c:order val="1"/>
          <c:tx>
            <c:strRef>
              <c:f>Sheet1!$D$4</c:f>
              <c:strCache>
                <c:ptCount val="1"/>
                <c:pt idx="0">
                  <c:v>2000</c:v>
                </c:pt>
              </c:strCache>
            </c:strRef>
          </c:tx>
          <c:spPr>
            <a:ln w="50800">
              <a:solidFill>
                <a:srgbClr val="0000FF"/>
              </a:solidFill>
            </a:ln>
          </c:spPr>
          <c:marker>
            <c:symbol val="none"/>
          </c:marker>
          <c:cat>
            <c:numRef>
              <c:f>Sheet1!$B$5:$B$32</c:f>
              <c:numCache>
                <c:formatCode>General</c:formatCode>
                <c:ptCount val="2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</c:numCache>
            </c:numRef>
          </c:cat>
          <c:val>
            <c:numRef>
              <c:f>Sheet1!$D$5:$D$32</c:f>
              <c:numCache>
                <c:formatCode>General</c:formatCode>
                <c:ptCount val="28"/>
                <c:pt idx="0">
                  <c:v>200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600</c:v>
                </c:pt>
                <c:pt idx="7">
                  <c:v>150</c:v>
                </c:pt>
                <c:pt idx="8">
                  <c:v>150</c:v>
                </c:pt>
                <c:pt idx="9">
                  <c:v>150</c:v>
                </c:pt>
                <c:pt idx="10">
                  <c:v>150</c:v>
                </c:pt>
                <c:pt idx="11">
                  <c:v>150</c:v>
                </c:pt>
                <c:pt idx="12">
                  <c:v>75</c:v>
                </c:pt>
                <c:pt idx="13">
                  <c:v>75</c:v>
                </c:pt>
                <c:pt idx="14">
                  <c:v>75</c:v>
                </c:pt>
                <c:pt idx="15">
                  <c:v>75</c:v>
                </c:pt>
                <c:pt idx="16">
                  <c:v>75</c:v>
                </c:pt>
                <c:pt idx="17">
                  <c:v>40</c:v>
                </c:pt>
                <c:pt idx="18">
                  <c:v>40</c:v>
                </c:pt>
                <c:pt idx="19">
                  <c:v>40</c:v>
                </c:pt>
                <c:pt idx="20">
                  <c:v>40</c:v>
                </c:pt>
                <c:pt idx="21">
                  <c:v>40</c:v>
                </c:pt>
                <c:pt idx="22">
                  <c:v>40</c:v>
                </c:pt>
                <c:pt idx="23">
                  <c:v>150</c:v>
                </c:pt>
                <c:pt idx="24">
                  <c:v>150</c:v>
                </c:pt>
                <c:pt idx="25">
                  <c:v>150</c:v>
                </c:pt>
                <c:pt idx="26">
                  <c:v>200</c:v>
                </c:pt>
                <c:pt idx="27">
                  <c:v>200</c:v>
                </c:pt>
              </c:numCache>
            </c:numRef>
          </c:val>
        </c:ser>
        <c:ser>
          <c:idx val="2"/>
          <c:order val="2"/>
          <c:tx>
            <c:strRef>
              <c:f>Sheet1!$E$4</c:f>
              <c:strCache>
                <c:ptCount val="1"/>
                <c:pt idx="0">
                  <c:v>2010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Sheet1!$B$5:$B$32</c:f>
              <c:numCache>
                <c:formatCode>General</c:formatCode>
                <c:ptCount val="2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</c:numCache>
            </c:numRef>
          </c:cat>
          <c:val>
            <c:numRef>
              <c:f>Sheet1!$E$5:$E$32</c:f>
              <c:numCache>
                <c:formatCode>General</c:formatCode>
                <c:ptCount val="28"/>
                <c:pt idx="0">
                  <c:v>500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400</c:v>
                </c:pt>
                <c:pt idx="7">
                  <c:v>400</c:v>
                </c:pt>
                <c:pt idx="8">
                  <c:v>300</c:v>
                </c:pt>
                <c:pt idx="9">
                  <c:v>300</c:v>
                </c:pt>
                <c:pt idx="10">
                  <c:v>300</c:v>
                </c:pt>
                <c:pt idx="11">
                  <c:v>300</c:v>
                </c:pt>
                <c:pt idx="12">
                  <c:v>300</c:v>
                </c:pt>
                <c:pt idx="13">
                  <c:v>300</c:v>
                </c:pt>
                <c:pt idx="14">
                  <c:v>300</c:v>
                </c:pt>
                <c:pt idx="15">
                  <c:v>300</c:v>
                </c:pt>
                <c:pt idx="16">
                  <c:v>300</c:v>
                </c:pt>
                <c:pt idx="17">
                  <c:v>300</c:v>
                </c:pt>
                <c:pt idx="18">
                  <c:v>300</c:v>
                </c:pt>
                <c:pt idx="19">
                  <c:v>300</c:v>
                </c:pt>
                <c:pt idx="20">
                  <c:v>300</c:v>
                </c:pt>
                <c:pt idx="21">
                  <c:v>300</c:v>
                </c:pt>
                <c:pt idx="22">
                  <c:v>300</c:v>
                </c:pt>
                <c:pt idx="23">
                  <c:v>300</c:v>
                </c:pt>
                <c:pt idx="24">
                  <c:v>300</c:v>
                </c:pt>
                <c:pt idx="25">
                  <c:v>300</c:v>
                </c:pt>
                <c:pt idx="26">
                  <c:v>300</c:v>
                </c:pt>
                <c:pt idx="27">
                  <c:v>300</c:v>
                </c:pt>
              </c:numCache>
            </c:numRef>
          </c:val>
        </c:ser>
        <c:marker val="1"/>
        <c:axId val="208525184"/>
        <c:axId val="208526720"/>
      </c:lineChart>
      <c:catAx>
        <c:axId val="208525184"/>
        <c:scaling>
          <c:orientation val="minMax"/>
        </c:scaling>
        <c:axPos val="b"/>
        <c:numFmt formatCode="General" sourceLinked="1"/>
        <c:tickLblPos val="nextTo"/>
        <c:crossAx val="208526720"/>
        <c:crosses val="autoZero"/>
        <c:auto val="1"/>
        <c:lblAlgn val="ctr"/>
        <c:lblOffset val="100"/>
      </c:catAx>
      <c:valAx>
        <c:axId val="208526720"/>
        <c:scaling>
          <c:orientation val="minMax"/>
        </c:scaling>
        <c:axPos val="l"/>
        <c:majorGridlines/>
        <c:numFmt formatCode="General" sourceLinked="1"/>
        <c:tickLblPos val="nextTo"/>
        <c:crossAx val="20852518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AA5EC-9845-BB4F-9B12-8FAA544FF508}" type="datetimeFigureOut">
              <a:rPr lang="en-US" smtClean="0"/>
              <a:pPr/>
              <a:t>02/01/2012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FA33-DE6A-0342-8F29-B8C2C1BE2AD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 descr="usap_logo_1x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3752" y="5295755"/>
            <a:ext cx="976228" cy="914400"/>
          </a:xfrm>
          <a:prstGeom prst="rect">
            <a:avLst/>
          </a:prstGeom>
        </p:spPr>
      </p:pic>
      <p:pic>
        <p:nvPicPr>
          <p:cNvPr id="18" name="Picture 17" descr="nsf_logo_transparent_colo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7668" y="4567376"/>
            <a:ext cx="914400" cy="914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AA5EC-9845-BB4F-9B12-8FAA544FF508}" type="datetimeFigureOut">
              <a:rPr lang="en-US" smtClean="0"/>
              <a:pPr/>
              <a:t>02/01/2012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FA33-DE6A-0342-8F29-B8C2C1BE2A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AA5EC-9845-BB4F-9B12-8FAA544FF508}" type="datetimeFigureOut">
              <a:rPr lang="en-US" smtClean="0"/>
              <a:pPr/>
              <a:t>02/01/2012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FA33-DE6A-0342-8F29-B8C2C1BE2AD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AA5EC-9845-BB4F-9B12-8FAA544FF508}" type="datetimeFigureOut">
              <a:rPr lang="en-US" smtClean="0"/>
              <a:pPr/>
              <a:t>02/01/2012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FA33-DE6A-0342-8F29-B8C2C1BE2A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AA5EC-9845-BB4F-9B12-8FAA544FF508}" type="datetimeFigureOut">
              <a:rPr lang="en-US" smtClean="0"/>
              <a:pPr/>
              <a:t>02/01/2012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FA33-DE6A-0342-8F29-B8C2C1BE2AD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usap_logo_1x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3752" y="5295755"/>
            <a:ext cx="976228" cy="914400"/>
          </a:xfrm>
          <a:prstGeom prst="rect">
            <a:avLst/>
          </a:prstGeom>
        </p:spPr>
      </p:pic>
      <p:pic>
        <p:nvPicPr>
          <p:cNvPr id="16" name="Picture 15" descr="nsf_logo_transparent_colo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7668" y="4567376"/>
            <a:ext cx="914400" cy="914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AA5EC-9845-BB4F-9B12-8FAA544FF508}" type="datetimeFigureOut">
              <a:rPr lang="en-US" smtClean="0"/>
              <a:pPr/>
              <a:t>02/01/2012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FA33-DE6A-0342-8F29-B8C2C1BE2A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AA5EC-9845-BB4F-9B12-8FAA544FF508}" type="datetimeFigureOut">
              <a:rPr lang="en-US" smtClean="0"/>
              <a:pPr/>
              <a:t>02/01/2012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FA33-DE6A-0342-8F29-B8C2C1BE2A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AA5EC-9845-BB4F-9B12-8FAA544FF508}" type="datetimeFigureOut">
              <a:rPr lang="en-US" smtClean="0"/>
              <a:pPr/>
              <a:t>02/01/2012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FA33-DE6A-0342-8F29-B8C2C1BE2A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AA5EC-9845-BB4F-9B12-8FAA544FF508}" type="datetimeFigureOut">
              <a:rPr lang="en-US" smtClean="0"/>
              <a:pPr/>
              <a:t>02/01/2012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FA33-DE6A-0342-8F29-B8C2C1BE2A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AA5EC-9845-BB4F-9B12-8FAA544FF508}" type="datetimeFigureOut">
              <a:rPr lang="en-US" smtClean="0"/>
              <a:pPr/>
              <a:t>02/01/2012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FA33-DE6A-0342-8F29-B8C2C1BE2A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AA5EC-9845-BB4F-9B12-8FAA544FF508}" type="datetimeFigureOut">
              <a:rPr lang="en-US" smtClean="0"/>
              <a:pPr/>
              <a:t>02/01/2012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FA33-DE6A-0342-8F29-B8C2C1BE2A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10AA5EC-9845-BB4F-9B12-8FAA544FF508}" type="datetimeFigureOut">
              <a:rPr lang="en-US" smtClean="0"/>
              <a:pPr/>
              <a:t>02/01/2012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8FEFA33-DE6A-0342-8F29-B8C2C1BE2A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nsf_logo_transparent_color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345056" y="152400"/>
            <a:ext cx="684086" cy="684086"/>
          </a:xfrm>
          <a:prstGeom prst="rect">
            <a:avLst/>
          </a:prstGeom>
        </p:spPr>
      </p:pic>
      <p:pic>
        <p:nvPicPr>
          <p:cNvPr id="22" name="Picture 21" descr="usap_logo_75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0302" y="152400"/>
            <a:ext cx="731303" cy="685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U.S. Antarctic Program</a:t>
            </a:r>
            <a:br>
              <a:rPr lang="en-US" dirty="0" smtClean="0"/>
            </a:br>
            <a:r>
              <a:rPr lang="en-US" dirty="0" smtClean="0"/>
              <a:t>Resupply Perspectives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Brian Stone</a:t>
            </a:r>
          </a:p>
          <a:p>
            <a:r>
              <a:rPr lang="en-US" dirty="0" smtClean="0"/>
              <a:t>Antarctic Infrastructure &amp; Logistics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USAP Cargo Vessel Movements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Southbound cargo volumes vary greatly with on-ice activities.  Construction activity = more weight</a:t>
            </a:r>
          </a:p>
          <a:p>
            <a:r>
              <a:rPr lang="en-US" dirty="0" smtClean="0"/>
              <a:t>Some cargo cannot be easily flown</a:t>
            </a:r>
          </a:p>
          <a:p>
            <a:pPr lvl="1"/>
            <a:r>
              <a:rPr lang="en-US" dirty="0" smtClean="0"/>
              <a:t>Hazardous cargo</a:t>
            </a:r>
          </a:p>
          <a:p>
            <a:pPr lvl="1"/>
            <a:r>
              <a:rPr lang="en-US" dirty="0" smtClean="0"/>
              <a:t>Frozen foods</a:t>
            </a:r>
          </a:p>
          <a:p>
            <a:r>
              <a:rPr lang="en-US" dirty="0" smtClean="0"/>
              <a:t>Rolling stock &amp; </a:t>
            </a:r>
            <a:r>
              <a:rPr lang="en-US" dirty="0" err="1" smtClean="0"/>
              <a:t>breakbulk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Northbound  cargo drivers</a:t>
            </a:r>
          </a:p>
          <a:p>
            <a:pPr lvl="1"/>
            <a:r>
              <a:rPr lang="en-US" dirty="0" smtClean="0"/>
              <a:t>Solid &amp; Hazardous waste</a:t>
            </a:r>
          </a:p>
          <a:p>
            <a:pPr lvl="1"/>
            <a:r>
              <a:rPr lang="en-US" dirty="0" smtClean="0"/>
              <a:t>Science cargo</a:t>
            </a:r>
          </a:p>
          <a:p>
            <a:pPr lvl="1"/>
            <a:r>
              <a:rPr lang="en-US" dirty="0" smtClean="0"/>
              <a:t>Outsized items</a:t>
            </a:r>
          </a:p>
          <a:p>
            <a:r>
              <a:rPr lang="en-US" dirty="0" smtClean="0"/>
              <a:t>Backlog of non-hazardous retrograde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285750" y="884530"/>
          <a:ext cx="8572500" cy="583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USAP Airlift 1990-2010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99900" y="6454879"/>
            <a:ext cx="2744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Week of the Season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086349" y="3244333"/>
            <a:ext cx="2744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Available Airlift (1k lbs)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Pegasus Runway</a:t>
            </a:r>
          </a:p>
          <a:p>
            <a:pPr lvl="1"/>
            <a:r>
              <a:rPr lang="en-US" dirty="0" smtClean="0"/>
              <a:t>First WINFLY/Late-Season use</a:t>
            </a:r>
          </a:p>
          <a:p>
            <a:pPr lvl="1"/>
            <a:r>
              <a:rPr lang="en-US" dirty="0" smtClean="0"/>
              <a:t>White-ice development 2002 led to year-round wheeled ops by 2004</a:t>
            </a:r>
          </a:p>
          <a:p>
            <a:pPr lvl="1"/>
            <a:r>
              <a:rPr lang="en-US" dirty="0" smtClean="0"/>
              <a:t>Greater flexibility in aircraft types</a:t>
            </a:r>
          </a:p>
          <a:p>
            <a:r>
              <a:rPr lang="en-US" dirty="0" smtClean="0"/>
              <a:t>C-17 </a:t>
            </a:r>
            <a:r>
              <a:rPr lang="en-US" dirty="0" err="1" smtClean="0"/>
              <a:t>Globemaster</a:t>
            </a:r>
            <a:r>
              <a:rPr lang="en-US" dirty="0" smtClean="0"/>
              <a:t> 3</a:t>
            </a:r>
          </a:p>
          <a:p>
            <a:r>
              <a:rPr lang="en-US" dirty="0" smtClean="0"/>
              <a:t>South Pole resupply capability – traverse and air support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Transformative Capabilities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McMurdo Station?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Deep water access for ships</a:t>
            </a:r>
          </a:p>
          <a:p>
            <a:r>
              <a:rPr lang="en-US" dirty="0" smtClean="0"/>
              <a:t>Relatively stable ice edge</a:t>
            </a:r>
          </a:p>
          <a:p>
            <a:r>
              <a:rPr lang="en-US" dirty="0" smtClean="0"/>
              <a:t>Annual sea ice breakout</a:t>
            </a:r>
          </a:p>
          <a:p>
            <a:r>
              <a:rPr lang="en-US" dirty="0" smtClean="0"/>
              <a:t>Access to Ross Ice Shelf and the continent</a:t>
            </a:r>
          </a:p>
          <a:p>
            <a:r>
              <a:rPr lang="en-US" dirty="0" smtClean="0"/>
              <a:t>Critical for access to South Pole &amp; deep field.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847" y="2676774"/>
            <a:ext cx="4312132" cy="3449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Vessel Operations</a:t>
            </a:r>
            <a:br>
              <a:rPr lang="en-US" dirty="0" smtClean="0"/>
            </a:br>
            <a:r>
              <a:rPr lang="en-US" dirty="0" smtClean="0"/>
              <a:t>Early Operation Deep Freeze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Ice edge cargo transfers</a:t>
            </a:r>
          </a:p>
          <a:p>
            <a:r>
              <a:rPr lang="en-US" dirty="0" smtClean="0"/>
              <a:t>McMurdo break-in for fuel resupply</a:t>
            </a:r>
          </a:p>
          <a:p>
            <a:r>
              <a:rPr lang="en-US" dirty="0" smtClean="0"/>
              <a:t>Unpredictable ice conditions increase risk.</a:t>
            </a:r>
          </a:p>
          <a:p>
            <a:r>
              <a:rPr lang="en-US" dirty="0" smtClean="0"/>
              <a:t>Personnel losses</a:t>
            </a:r>
          </a:p>
          <a:p>
            <a:r>
              <a:rPr lang="en-US" dirty="0" smtClean="0"/>
              <a:t>Cargo offload at McMurdo started mid-1960’s.</a:t>
            </a:r>
            <a:endParaRPr lang="en-US" dirty="0"/>
          </a:p>
        </p:txBody>
      </p:sp>
      <p:pic>
        <p:nvPicPr>
          <p:cNvPr id="6" name="Content Placeholder 5" descr="CARGOOFFLOAD1961.JPG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 t="-18366" b="-18366"/>
          <a:stretch>
            <a:fillRect/>
          </a:stretch>
        </p:blipFill>
        <p:spPr>
          <a:xfrm>
            <a:off x="4522000" y="2121532"/>
            <a:ext cx="4407233" cy="39749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Vessel Support Over the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1950’s</a:t>
            </a:r>
          </a:p>
          <a:p>
            <a:pPr lvl="1"/>
            <a:r>
              <a:rPr lang="en-US" dirty="0" smtClean="0"/>
              <a:t>US Navy ships</a:t>
            </a:r>
          </a:p>
          <a:p>
            <a:pPr lvl="1"/>
            <a:r>
              <a:rPr lang="en-US" dirty="0" smtClean="0"/>
              <a:t>Navy &amp; USCG  operated icebreakers (smaller)</a:t>
            </a:r>
          </a:p>
          <a:p>
            <a:r>
              <a:rPr lang="en-US" dirty="0" smtClean="0"/>
              <a:t>1960’s</a:t>
            </a:r>
          </a:p>
          <a:p>
            <a:pPr lvl="1"/>
            <a:r>
              <a:rPr lang="en-US" dirty="0" smtClean="0"/>
              <a:t>US Navy transfers all icebreakers to USCG</a:t>
            </a:r>
          </a:p>
          <a:p>
            <a:r>
              <a:rPr lang="en-US" dirty="0" smtClean="0"/>
              <a:t>1970s</a:t>
            </a:r>
          </a:p>
          <a:p>
            <a:pPr lvl="1"/>
            <a:r>
              <a:rPr lang="en-US" dirty="0" smtClean="0"/>
              <a:t>NSF assumes full responsibility for USAP.</a:t>
            </a:r>
          </a:p>
          <a:p>
            <a:pPr lvl="1"/>
            <a:r>
              <a:rPr lang="en-US" dirty="0" smtClean="0"/>
              <a:t>USCG commissions Polar-class breakers</a:t>
            </a:r>
          </a:p>
          <a:p>
            <a:r>
              <a:rPr lang="en-US" dirty="0" smtClean="0"/>
              <a:t>1980’s</a:t>
            </a:r>
          </a:p>
          <a:p>
            <a:pPr lvl="1"/>
            <a:r>
              <a:rPr lang="en-US" dirty="0" smtClean="0"/>
              <a:t>Introduction of civilian ships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1500" dirty="0" smtClean="0"/>
              <a:t>2000’s</a:t>
            </a:r>
          </a:p>
          <a:p>
            <a:pPr lvl="1"/>
            <a:r>
              <a:rPr lang="en-US" sz="1500" dirty="0" smtClean="0"/>
              <a:t>B-15 iceberg creates need for 2-ship ops</a:t>
            </a:r>
          </a:p>
          <a:p>
            <a:pPr lvl="1"/>
            <a:r>
              <a:rPr lang="en-US" sz="1500" dirty="0" smtClean="0"/>
              <a:t>NSF contracts with FESCO for icebreaker support</a:t>
            </a:r>
          </a:p>
          <a:p>
            <a:pPr lvl="1"/>
            <a:r>
              <a:rPr lang="en-US" sz="1500" dirty="0" smtClean="0"/>
              <a:t>NSF contracts with Sweden for ODEN</a:t>
            </a:r>
          </a:p>
          <a:p>
            <a:r>
              <a:rPr lang="en-US" sz="1500" dirty="0" smtClean="0"/>
              <a:t>Present</a:t>
            </a:r>
          </a:p>
          <a:p>
            <a:pPr lvl="1"/>
            <a:r>
              <a:rPr lang="en-US" sz="1500" dirty="0" smtClean="0"/>
              <a:t>MAERSK PEARY (tanker)</a:t>
            </a:r>
          </a:p>
          <a:p>
            <a:pPr lvl="1"/>
            <a:r>
              <a:rPr lang="en-US" sz="1500" dirty="0" smtClean="0"/>
              <a:t>GREEN WAVE (dry cargo)</a:t>
            </a:r>
          </a:p>
          <a:p>
            <a:pPr lvl="1"/>
            <a:r>
              <a:rPr lang="en-US" sz="1500" dirty="0" smtClean="0"/>
              <a:t>VLADIMIR IGNATYUK (icebreaker)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Icebreaking or ice-strengthened</a:t>
            </a:r>
          </a:p>
          <a:p>
            <a:r>
              <a:rPr lang="en-US" dirty="0" smtClean="0"/>
              <a:t>Must burn light fuels (MGO)</a:t>
            </a:r>
          </a:p>
          <a:p>
            <a:pPr lvl="1"/>
            <a:r>
              <a:rPr lang="en-US" dirty="0" smtClean="0"/>
              <a:t>2011 IMO rule</a:t>
            </a:r>
          </a:p>
          <a:p>
            <a:pPr lvl="1"/>
            <a:r>
              <a:rPr lang="en-US" dirty="0" smtClean="0"/>
              <a:t>Increases cost – limits availability of backups</a:t>
            </a:r>
          </a:p>
          <a:p>
            <a:r>
              <a:rPr lang="en-US" dirty="0" smtClean="0"/>
              <a:t>Self-supporting for offload/</a:t>
            </a:r>
            <a:r>
              <a:rPr lang="en-US" dirty="0" err="1" smtClean="0"/>
              <a:t>onload</a:t>
            </a:r>
            <a:r>
              <a:rPr lang="en-US" dirty="0" smtClean="0"/>
              <a:t> (limited port facilities)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Considerations for Ships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Icebreaker Support</a:t>
            </a:r>
            <a:endParaRPr lang="en-US" dirty="0"/>
          </a:p>
        </p:txBody>
      </p:sp>
      <p:pic>
        <p:nvPicPr>
          <p:cNvPr id="7" name="Picture 6" descr="Glacier_1_s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98809"/>
            <a:ext cx="2411211" cy="1960591"/>
          </a:xfrm>
          <a:prstGeom prst="rect">
            <a:avLst/>
          </a:prstGeom>
        </p:spPr>
      </p:pic>
      <p:pic>
        <p:nvPicPr>
          <p:cNvPr id="8" name="Picture 7" descr="Eastwind_1_s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484663"/>
            <a:ext cx="2391803" cy="1888673"/>
          </a:xfrm>
          <a:prstGeom prst="rect">
            <a:avLst/>
          </a:prstGeom>
        </p:spPr>
      </p:pic>
      <p:pic>
        <p:nvPicPr>
          <p:cNvPr id="9" name="Picture 8" descr="ignatyu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506" y="4764017"/>
            <a:ext cx="2499294" cy="1674527"/>
          </a:xfrm>
          <a:prstGeom prst="rect">
            <a:avLst/>
          </a:prstGeom>
        </p:spPr>
      </p:pic>
      <p:pic>
        <p:nvPicPr>
          <p:cNvPr id="10" name="Picture 9" descr="SeaSta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6460" y="2347645"/>
            <a:ext cx="2851079" cy="2162710"/>
          </a:xfrm>
          <a:prstGeom prst="rect">
            <a:avLst/>
          </a:prstGeom>
        </p:spPr>
      </p:pic>
      <p:pic>
        <p:nvPicPr>
          <p:cNvPr id="11" name="Picture 10" descr="800px-NSF_picture_of_Krasin_on_its_way_to_McMurd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1984" y="2347645"/>
            <a:ext cx="2768258" cy="2076193"/>
          </a:xfrm>
          <a:prstGeom prst="rect">
            <a:avLst/>
          </a:prstGeom>
        </p:spPr>
      </p:pic>
      <p:pic>
        <p:nvPicPr>
          <p:cNvPr id="12" name="Picture 11" descr="800px-Swedish_icebreaker_Ode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6460" y="4764017"/>
            <a:ext cx="2430299" cy="1795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Vessel Support over the years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24" y="1591056"/>
            <a:ext cx="2332612" cy="1593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49" y="2290072"/>
            <a:ext cx="2711876" cy="20312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8823" y="5020688"/>
            <a:ext cx="2621394" cy="17444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924" y="3429000"/>
            <a:ext cx="2562887" cy="1591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0032" y="5086943"/>
            <a:ext cx="3519630" cy="16671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0948" y="2290072"/>
            <a:ext cx="3282104" cy="257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Wharves and Piers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Mid-1960’s abandoned ice edge as routine site for cargo offload.</a:t>
            </a:r>
          </a:p>
          <a:p>
            <a:r>
              <a:rPr lang="en-US" dirty="0" smtClean="0"/>
              <a:t>Introduction of containerized cargo meant higher weights and increased risk of ice edge transfers.</a:t>
            </a:r>
          </a:p>
          <a:p>
            <a:r>
              <a:rPr lang="en-US" dirty="0" smtClean="0"/>
              <a:t>Improvements to “Edisto Quay” from 1969-1973.</a:t>
            </a:r>
          </a:p>
          <a:p>
            <a:r>
              <a:rPr lang="en-US" dirty="0" smtClean="0"/>
              <a:t>Ice wharf destroyed in winter storm in 1973.</a:t>
            </a:r>
          </a:p>
          <a:p>
            <a:r>
              <a:rPr lang="en-US" dirty="0" smtClean="0"/>
              <a:t>USAP switched to ice pier.  (1973-present)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152" y="2699194"/>
            <a:ext cx="3930291" cy="2652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Causeway System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Ice pier not suitable for cargo offload</a:t>
            </a:r>
          </a:p>
          <a:p>
            <a:r>
              <a:rPr lang="en-US" dirty="0" smtClean="0"/>
              <a:t>US Army providing MCS and 40-person team to assemble.</a:t>
            </a:r>
          </a:p>
          <a:p>
            <a:r>
              <a:rPr lang="en-US" dirty="0" smtClean="0"/>
              <a:t>Down and back on cargo vessel</a:t>
            </a:r>
          </a:p>
          <a:p>
            <a:r>
              <a:rPr lang="en-US" dirty="0" smtClean="0"/>
              <a:t>3 days setup / 3 days teardown</a:t>
            </a:r>
            <a:endParaRPr lang="en-US" dirty="0"/>
          </a:p>
        </p:txBody>
      </p:sp>
      <p:pic>
        <p:nvPicPr>
          <p:cNvPr id="8" name="Picture 7" descr="aerial 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6691" y="2679192"/>
            <a:ext cx="4188309" cy="3141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USAP Support Integration - Stone.potx</Template>
  <TotalTime>330</TotalTime>
  <Words>374</Words>
  <Application>Microsoft Office PowerPoint</Application>
  <PresentationFormat>On-screen Show (4:3)</PresentationFormat>
  <Paragraphs>74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Theme1</vt:lpstr>
      <vt:lpstr>U.S. Antarctic Program Resupply Perspectives</vt:lpstr>
      <vt:lpstr>Why McMurdo Station?</vt:lpstr>
      <vt:lpstr>Vessel Operations Early Operation Deep Freeze</vt:lpstr>
      <vt:lpstr>Vessel Support Over the Years</vt:lpstr>
      <vt:lpstr>Key Considerations for Ships</vt:lpstr>
      <vt:lpstr>Icebreaker Support</vt:lpstr>
      <vt:lpstr>Vessel Support over the years</vt:lpstr>
      <vt:lpstr>Ice Wharves and Piers</vt:lpstr>
      <vt:lpstr>Modular Causeway System</vt:lpstr>
      <vt:lpstr>USAP Cargo Vessel Movements</vt:lpstr>
      <vt:lpstr>USAP Airlift 1990-2010</vt:lpstr>
      <vt:lpstr>Transformative Capabilities</vt:lpstr>
    </vt:vector>
  </TitlesOfParts>
  <Company>National Science Foundation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 Antarctic Program Resupply Perspectives</dc:title>
  <dc:creator>Brian Stone</dc:creator>
  <cp:lastModifiedBy>wreuning</cp:lastModifiedBy>
  <cp:revision>3</cp:revision>
  <cp:lastPrinted>2012-01-23T21:36:56Z</cp:lastPrinted>
  <dcterms:created xsi:type="dcterms:W3CDTF">2012-01-24T12:04:30Z</dcterms:created>
  <dcterms:modified xsi:type="dcterms:W3CDTF">2012-02-01T22:26:48Z</dcterms:modified>
</cp:coreProperties>
</file>