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7" r:id="rId5"/>
    <p:sldId id="268" r:id="rId6"/>
    <p:sldId id="266" r:id="rId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FF0000"/>
    <a:srgbClr val="33CC33"/>
    <a:srgbClr val="FF7C80"/>
    <a:srgbClr val="CC0000"/>
    <a:srgbClr val="3366FF"/>
    <a:srgbClr val="00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2" autoAdjust="0"/>
  </p:normalViewPr>
  <p:slideViewPr>
    <p:cSldViewPr snapToGrid="0">
      <p:cViewPr varScale="1">
        <p:scale>
          <a:sx n="100" d="100"/>
          <a:sy n="100" d="100"/>
        </p:scale>
        <p:origin x="-456" y="-84"/>
      </p:cViewPr>
      <p:guideLst>
        <p:guide orient="horz" pos="4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6A32708-B9B5-451D-A391-907D646E0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9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0" y="698500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9ECB6D1-E63F-448A-9781-DB8AD20FD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823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3325E-AF1C-472D-BCBE-C0230A2C63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4363D-D925-4127-9293-5CC1FAB8CF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64430-45FA-417D-878B-4566C055D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7516-58C8-4BC0-8596-ADE100B23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66848-C0A1-4728-8E81-7540653BF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0202A-0BFC-42DA-A346-A980AE66B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BD6A-0029-4E36-B7D7-A28B58487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3FD1-0F97-4C7D-B28A-B24CFA240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E7837-83C0-4BC7-8E55-43BDEFB00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E012-5EAE-47A7-97FD-A2DE2563A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0295-19AE-476B-965C-A99B1652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ECD16-3C1C-4661-B2CC-8DA71EE5B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D029-28FA-4552-ADC1-98B484F75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24-25 January, 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0DFE830-4F82-4E1D-8F58-9DFD4621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 userDrawn="1"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0">
                <a:solidFill>
                  <a:srgbClr val="DDDDDD"/>
                </a:solidFill>
              </a:rPr>
              <a:t>    </a:t>
            </a:r>
          </a:p>
        </p:txBody>
      </p:sp>
      <p:pic>
        <p:nvPicPr>
          <p:cNvPr id="1033" name="Picture 1" descr="NOAAlogo Without Trademark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OC Log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66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66FF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000" dirty="0" smtClean="0"/>
          </a:p>
          <a:p>
            <a:pPr algn="ctr">
              <a:spcBef>
                <a:spcPct val="20000"/>
              </a:spcBef>
            </a:pPr>
            <a:endParaRPr lang="en-US" sz="2000" dirty="0"/>
          </a:p>
          <a:p>
            <a:pPr algn="ctr">
              <a:spcBef>
                <a:spcPct val="20000"/>
              </a:spcBef>
            </a:pPr>
            <a:endParaRPr lang="en-US" sz="2000" dirty="0"/>
          </a:p>
          <a:p>
            <a:pPr algn="ctr">
              <a:spcBef>
                <a:spcPct val="20000"/>
              </a:spcBef>
            </a:pPr>
            <a:endParaRPr lang="en-US" sz="1600" dirty="0"/>
          </a:p>
          <a:p>
            <a:pPr algn="ctr">
              <a:spcBef>
                <a:spcPct val="20000"/>
              </a:spcBef>
            </a:pPr>
            <a:endParaRPr lang="en-US" sz="1600" dirty="0"/>
          </a:p>
          <a:p>
            <a:pPr algn="ctr">
              <a:spcBef>
                <a:spcPct val="20000"/>
              </a:spcBef>
            </a:pPr>
            <a:endParaRPr lang="en-US" sz="1600" dirty="0"/>
          </a:p>
          <a:p>
            <a:pPr algn="ctr">
              <a:spcBef>
                <a:spcPct val="20000"/>
              </a:spcBef>
            </a:pPr>
            <a:endParaRPr lang="en-US" sz="1600" dirty="0"/>
          </a:p>
          <a:p>
            <a:pPr algn="ctr">
              <a:spcBef>
                <a:spcPct val="20000"/>
              </a:spcBef>
            </a:pPr>
            <a:endParaRPr lang="en-US" sz="1600" dirty="0"/>
          </a:p>
          <a:p>
            <a:pPr algn="ctr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0066FF"/>
                </a:solidFill>
                <a:latin typeface="Arial Rounded MT Bold"/>
              </a:rPr>
              <a:t>NOAA in the Antarctic</a:t>
            </a: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James H. Butler, Director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 Monitoring Division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Earth System Research Laboratory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Oceanic and Atmospheric Administration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24-25 January, 2012</a:t>
            </a:r>
          </a:p>
        </p:txBody>
      </p:sp>
      <p:pic>
        <p:nvPicPr>
          <p:cNvPr id="2" name="Picture 1" descr="IMG_18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3181350"/>
            <a:ext cx="2971800" cy="2228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47900" y="5610226"/>
            <a:ext cx="46482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 smtClean="0"/>
              <a:t>Antarctic Logistics Blue Ribbon Panel</a:t>
            </a:r>
          </a:p>
          <a:p>
            <a:pPr algn="ctr">
              <a:spcBef>
                <a:spcPct val="20000"/>
              </a:spcBef>
            </a:pPr>
            <a:r>
              <a:rPr lang="en-US" sz="1600" dirty="0" smtClean="0"/>
              <a:t>National Science Foundation</a:t>
            </a:r>
          </a:p>
          <a:p>
            <a:pPr algn="ctr">
              <a:spcBef>
                <a:spcPct val="20000"/>
              </a:spcBef>
            </a:pPr>
            <a:r>
              <a:rPr lang="en-US" sz="1600" dirty="0" smtClean="0"/>
              <a:t>Arlington, 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6375" y="428625"/>
            <a:ext cx="6172200" cy="714376"/>
          </a:xfrm>
        </p:spPr>
        <p:txBody>
          <a:bodyPr/>
          <a:lstStyle/>
          <a:p>
            <a:r>
              <a:rPr lang="en-US" sz="2400" i="1" dirty="0" smtClean="0">
                <a:solidFill>
                  <a:srgbClr val="3366FF"/>
                </a:solidFill>
                <a:latin typeface="Arial Rounded MT Bold"/>
              </a:rPr>
              <a:t>Overview</a:t>
            </a:r>
            <a:endParaRPr lang="en-US" sz="2400" dirty="0"/>
          </a:p>
        </p:txBody>
      </p:sp>
      <p:sp>
        <p:nvSpPr>
          <p:cNvPr id="17409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24-25 January, 2012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305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Long Antarctic research history (South Pole at IGY – 1957).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Continuous staff on continent since 1974… not one day gap!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Regulatory role for marine conservation and management.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Congressional mandate to monitor the Antarctic stratospheric ozone layer. 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sz="1800" b="0" dirty="0" smtClean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NOAA line offices with Antarctic projects: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National Environmental Satellite, Data, and Information Service (NESDIS)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National Marine Fisheries Service (NMFS)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National Weather Service (NWS)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Oceanic and Atmospheric Research (OAR)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Looking forward… needs identified by NOAA.</a:t>
            </a:r>
          </a:p>
          <a:p>
            <a:pPr marL="0" indent="0" algn="l" eaLnBrk="1" hangingPunct="1">
              <a:spcBef>
                <a:spcPct val="20000"/>
              </a:spcBef>
            </a:pPr>
            <a:endParaRPr lang="en-US" sz="1800" b="0" dirty="0"/>
          </a:p>
        </p:txBody>
      </p:sp>
      <p:pic>
        <p:nvPicPr>
          <p:cNvPr id="2" name="Picture 1" descr="IMG_25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191000"/>
            <a:ext cx="3251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76375" y="447675"/>
            <a:ext cx="6172200" cy="714376"/>
          </a:xfrm>
        </p:spPr>
        <p:txBody>
          <a:bodyPr/>
          <a:lstStyle/>
          <a:p>
            <a:r>
              <a:rPr lang="en-US" sz="2400" i="1" dirty="0" smtClean="0">
                <a:solidFill>
                  <a:srgbClr val="3366FF"/>
                </a:solidFill>
                <a:latin typeface="Arial Rounded MT Bold"/>
              </a:rPr>
              <a:t>NMFS</a:t>
            </a:r>
            <a:endParaRPr lang="en-US" sz="2400" dirty="0"/>
          </a:p>
        </p:txBody>
      </p:sp>
      <p:sp>
        <p:nvSpPr>
          <p:cNvPr id="19457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24-25 January, 2012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28600" y="15240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Antarctic Marine Living Resources (AMLR</a:t>
            </a:r>
            <a:r>
              <a:rPr lang="en-US" sz="1800" dirty="0" smtClean="0"/>
              <a:t>) Convention </a:t>
            </a:r>
            <a:r>
              <a:rPr lang="en-US" sz="1800" dirty="0"/>
              <a:t>Act </a:t>
            </a:r>
            <a:r>
              <a:rPr lang="en-US" sz="1800" dirty="0" smtClean="0"/>
              <a:t>of 1984 –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Establishes </a:t>
            </a:r>
            <a:r>
              <a:rPr lang="en-US" sz="1800" b="0" dirty="0"/>
              <a:t>DOC’s responsibility for conducting “directed research” to support </a:t>
            </a:r>
            <a:r>
              <a:rPr lang="en-US" sz="1800" b="0" dirty="0" smtClean="0"/>
              <a:t>U.S. </a:t>
            </a:r>
            <a:r>
              <a:rPr lang="en-US" sz="1800" b="0" dirty="0"/>
              <a:t>Antarctic policy, particularly with respect to the conservation and management of living marine resources in the Southern </a:t>
            </a:r>
            <a:r>
              <a:rPr lang="en-US" sz="1800" b="0" dirty="0" smtClean="0"/>
              <a:t>Ocean. </a:t>
            </a:r>
            <a:endParaRPr lang="en-US" sz="1800" b="0" dirty="0"/>
          </a:p>
        </p:txBody>
      </p:sp>
      <p:pic>
        <p:nvPicPr>
          <p:cNvPr id="19460" name="Picture 5" descr="NOAA water samplin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00551"/>
            <a:ext cx="2971800" cy="222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228600" y="281940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Current Activities –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Monitor </a:t>
            </a:r>
            <a:r>
              <a:rPr lang="en-US" sz="1800" b="0" dirty="0"/>
              <a:t>Antarctic marine ecosystems and populations with annual scientific cruises and field camp </a:t>
            </a:r>
            <a:r>
              <a:rPr lang="en-US" sz="1800" b="0" dirty="0" smtClean="0"/>
              <a:t>research.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Interpret </a:t>
            </a:r>
            <a:r>
              <a:rPr lang="en-US" sz="1800" b="0" dirty="0"/>
              <a:t>changes and predict impacts of fishing and climate </a:t>
            </a:r>
            <a:r>
              <a:rPr lang="en-US" sz="1800" b="0" dirty="0" smtClean="0"/>
              <a:t>change to fish and bird populations.</a:t>
            </a:r>
            <a:endParaRPr lang="en-US" sz="1800" b="0" dirty="0"/>
          </a:p>
        </p:txBody>
      </p:sp>
      <p:pic>
        <p:nvPicPr>
          <p:cNvPr id="2" name="Picture 1" descr="IMG_24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4114800"/>
            <a:ext cx="1943100" cy="2590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IMG_235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400550"/>
            <a:ext cx="2971800" cy="22288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172200" cy="70485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3366FF"/>
                </a:solidFill>
                <a:latin typeface="Arial Rounded MT Bold"/>
              </a:rPr>
              <a:t>NESDIS  &amp;  NWS</a:t>
            </a:r>
            <a:endParaRPr lang="en-US" sz="2400" dirty="0"/>
          </a:p>
        </p:txBody>
      </p:sp>
      <p:sp>
        <p:nvSpPr>
          <p:cNvPr id="20481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24-25 January, 2012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28600" y="16764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  <a:p>
            <a:r>
              <a:rPr lang="en-US" sz="2000"/>
              <a:t>	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8305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Current Activities </a:t>
            </a:r>
            <a:r>
              <a:rPr lang="en-US" sz="1800" dirty="0" smtClean="0"/>
              <a:t>–</a:t>
            </a:r>
            <a:endParaRPr lang="en-US" sz="1800" dirty="0"/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b="0" dirty="0" smtClean="0"/>
              <a:t>Support for </a:t>
            </a:r>
            <a:r>
              <a:rPr lang="en-US" sz="1800" b="0" dirty="0"/>
              <a:t>coastal stations (</a:t>
            </a:r>
            <a:r>
              <a:rPr lang="en-US" sz="1800" b="0" dirty="0" smtClean="0"/>
              <a:t>U.S. </a:t>
            </a:r>
            <a:r>
              <a:rPr lang="en-US" sz="1800" b="0" dirty="0"/>
              <a:t>and international</a:t>
            </a:r>
            <a:r>
              <a:rPr lang="en-US" sz="1800" b="0" dirty="0" smtClean="0"/>
              <a:t>), </a:t>
            </a:r>
            <a:r>
              <a:rPr lang="en-US" sz="1800" b="0" dirty="0"/>
              <a:t>also </a:t>
            </a:r>
            <a:r>
              <a:rPr lang="en-US" sz="1800" b="0" dirty="0" smtClean="0"/>
              <a:t>provide </a:t>
            </a:r>
            <a:r>
              <a:rPr lang="en-US" sz="1800" b="0" dirty="0"/>
              <a:t>data for </a:t>
            </a:r>
            <a:r>
              <a:rPr lang="en-US" sz="1800" b="0" dirty="0" smtClean="0"/>
              <a:t>predictive weather </a:t>
            </a:r>
            <a:r>
              <a:rPr lang="en-US" sz="1800" b="0" dirty="0"/>
              <a:t>models </a:t>
            </a:r>
            <a:r>
              <a:rPr lang="en-US" sz="1800" b="0" dirty="0" smtClean="0"/>
              <a:t>worldwide.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b="0" dirty="0" smtClean="0"/>
              <a:t>Process </a:t>
            </a:r>
            <a:r>
              <a:rPr lang="en-US" sz="1800" b="0" dirty="0"/>
              <a:t>meteorological data from </a:t>
            </a:r>
            <a:r>
              <a:rPr lang="en-US" sz="1800" b="0" dirty="0" smtClean="0"/>
              <a:t>U.S. stations.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b="0" dirty="0" smtClean="0"/>
              <a:t>Collaborate </a:t>
            </a:r>
            <a:r>
              <a:rPr lang="en-US" sz="1800" b="0" dirty="0"/>
              <a:t>with the National Ice Center – International </a:t>
            </a:r>
            <a:r>
              <a:rPr lang="en-US" sz="1800" b="0" dirty="0" err="1"/>
              <a:t>Programme</a:t>
            </a:r>
            <a:r>
              <a:rPr lang="en-US" sz="1800" b="0" dirty="0"/>
              <a:t> for Antarctic </a:t>
            </a:r>
            <a:r>
              <a:rPr lang="en-US" sz="1800" b="0" dirty="0" smtClean="0"/>
              <a:t>Buoys.</a:t>
            </a:r>
            <a:endParaRPr lang="en-US" sz="1800" b="0" dirty="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Future </a:t>
            </a:r>
            <a:r>
              <a:rPr lang="en-US" sz="1800" i="1" dirty="0" smtClean="0"/>
              <a:t>Endeavors –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4953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b="0" dirty="0" smtClean="0"/>
              <a:t>Continue </a:t>
            </a:r>
            <a:r>
              <a:rPr lang="en-US" sz="1800" b="0" dirty="0"/>
              <a:t>satellite support for multiple coastal research </a:t>
            </a:r>
            <a:r>
              <a:rPr lang="en-US" sz="1800" b="0" dirty="0" smtClean="0"/>
              <a:t>stations.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sz="1800" b="0" dirty="0" smtClean="0"/>
              <a:t>Co-lead implementation of </a:t>
            </a:r>
            <a:r>
              <a:rPr lang="en-US" sz="1800" b="0" dirty="0"/>
              <a:t>WMO Global </a:t>
            </a:r>
            <a:r>
              <a:rPr lang="en-US" sz="1800" b="0" dirty="0" err="1"/>
              <a:t>Cryosphere</a:t>
            </a:r>
            <a:r>
              <a:rPr lang="en-US" sz="1800" b="0" dirty="0"/>
              <a:t> Watch (GCW) initiative, </a:t>
            </a:r>
            <a:r>
              <a:rPr lang="en-US" sz="1800" b="0" dirty="0" smtClean="0"/>
              <a:t>including </a:t>
            </a:r>
            <a:r>
              <a:rPr lang="en-US" sz="1800" b="0" dirty="0"/>
              <a:t>surface and satellite observations in </a:t>
            </a:r>
            <a:r>
              <a:rPr lang="en-US" sz="1800" b="0" dirty="0" smtClean="0"/>
              <a:t>Antarctica (approved by WMO Congress in May, 2011).</a:t>
            </a:r>
            <a:endParaRPr lang="en-US" sz="1800" b="0" dirty="0"/>
          </a:p>
        </p:txBody>
      </p:sp>
      <p:pic>
        <p:nvPicPr>
          <p:cNvPr id="2" name="Picture 1" descr="IMG_19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810000"/>
            <a:ext cx="3657600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504825"/>
            <a:ext cx="6172200" cy="51435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3366FF"/>
                </a:solidFill>
                <a:latin typeface="Arial Rounded MT Bold"/>
              </a:rPr>
              <a:t>OAR</a:t>
            </a:r>
            <a:endParaRPr lang="en-US" sz="2400" dirty="0"/>
          </a:p>
        </p:txBody>
      </p:sp>
      <p:sp>
        <p:nvSpPr>
          <p:cNvPr id="21505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24-25 January, 2012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8686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Earth System Research Laboratory – Global Monitoring Division</a:t>
            </a:r>
          </a:p>
          <a:p>
            <a:pPr marL="742950" lvl="1" indent="-285750"/>
            <a:r>
              <a:rPr lang="en-US" sz="1600" b="0" i="1" dirty="0">
                <a:solidFill>
                  <a:srgbClr val="3366FF"/>
                </a:solidFill>
              </a:rPr>
              <a:t>Providing the best possible information on atmospheric constituents that drive climate change, stratospheric ozone depletion, and baseline air quality. </a:t>
            </a:r>
          </a:p>
          <a:p>
            <a:endParaRPr lang="en-US" sz="1400" dirty="0"/>
          </a:p>
          <a:p>
            <a:r>
              <a:rPr lang="en-US" sz="1800" dirty="0"/>
              <a:t>Operate at all three stations:</a:t>
            </a:r>
            <a:endParaRPr lang="en-US" sz="1800" b="0" dirty="0"/>
          </a:p>
          <a:p>
            <a:pPr marL="908050" indent="-342900">
              <a:buFont typeface="+mj-lt"/>
              <a:buAutoNum type="arabicPeriod"/>
            </a:pPr>
            <a:r>
              <a:rPr lang="en-US" sz="1800" b="0" dirty="0" smtClean="0"/>
              <a:t>South </a:t>
            </a:r>
            <a:r>
              <a:rPr lang="en-US" sz="1800" b="0" dirty="0"/>
              <a:t>Pole </a:t>
            </a:r>
            <a:r>
              <a:rPr lang="en-US" sz="1800" b="0" dirty="0" smtClean="0"/>
              <a:t> - Atmospheric </a:t>
            </a:r>
            <a:r>
              <a:rPr lang="en-US" sz="1800" b="0" dirty="0"/>
              <a:t>B</a:t>
            </a:r>
            <a:r>
              <a:rPr lang="en-US" sz="1800" b="0" dirty="0" smtClean="0"/>
              <a:t>aseline </a:t>
            </a:r>
            <a:r>
              <a:rPr lang="en-US" sz="1800" b="0" dirty="0"/>
              <a:t>O</a:t>
            </a:r>
            <a:r>
              <a:rPr lang="en-US" sz="1800" b="0" dirty="0" smtClean="0"/>
              <a:t>bservatory </a:t>
            </a:r>
            <a:r>
              <a:rPr lang="en-US" sz="1800" b="0" dirty="0"/>
              <a:t>(2 year-round </a:t>
            </a:r>
            <a:r>
              <a:rPr lang="en-US" sz="1800" b="0" dirty="0" smtClean="0"/>
              <a:t>staff)</a:t>
            </a:r>
          </a:p>
          <a:p>
            <a:pPr marL="1365250" lvl="1" indent="-342900"/>
            <a:r>
              <a:rPr lang="en-US" sz="1800" b="0" dirty="0" smtClean="0"/>
              <a:t>&gt;150 atmospheric constituents measured – “Cleanest Air on Earth”</a:t>
            </a:r>
          </a:p>
          <a:p>
            <a:pPr marL="908050" indent="-342900">
              <a:buFont typeface="+mj-lt"/>
              <a:buAutoNum type="arabicPeriod"/>
            </a:pPr>
            <a:r>
              <a:rPr lang="en-US" sz="1800" b="0" dirty="0" smtClean="0"/>
              <a:t>McMurdo - surface &amp; stratospheric ozone</a:t>
            </a:r>
          </a:p>
          <a:p>
            <a:pPr marL="908050" indent="-342900">
              <a:buFont typeface="+mj-lt"/>
              <a:buAutoNum type="arabicPeriod"/>
            </a:pPr>
            <a:r>
              <a:rPr lang="en-US" sz="1800" b="0" dirty="0" smtClean="0"/>
              <a:t>Palmer - flask sampling for GHG and ozone depleting substances </a:t>
            </a:r>
            <a:endParaRPr lang="en-US" sz="1800" b="0" dirty="0"/>
          </a:p>
          <a:p>
            <a:r>
              <a:rPr lang="en-US" sz="1800" b="0" dirty="0" smtClean="0"/>
              <a:t>          +    Antarctic </a:t>
            </a:r>
            <a:r>
              <a:rPr lang="en-US" sz="1800" b="0" dirty="0"/>
              <a:t>UV network (all three stations</a:t>
            </a:r>
            <a:r>
              <a:rPr lang="en-US" sz="1800" b="0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9" y="4192643"/>
            <a:ext cx="3581401" cy="2379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4191000"/>
            <a:ext cx="4953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b="0" dirty="0"/>
          </a:p>
          <a:p>
            <a:r>
              <a:rPr lang="en-US" sz="1800" b="0" dirty="0" smtClean="0"/>
              <a:t>Serves as the “caretaker” of the South Pole Clean Air Sector (CAS) in accordance with NSF’s Antarctic Specially Managed Area (ASMA) for current &amp; future clean air/snow research.</a:t>
            </a:r>
          </a:p>
          <a:p>
            <a:endParaRPr lang="en-US" sz="1400" b="0" dirty="0"/>
          </a:p>
          <a:p>
            <a:r>
              <a:rPr lang="en-US" sz="1800" b="0" dirty="0" smtClean="0"/>
              <a:t>Supports NSF-funded </a:t>
            </a:r>
            <a:r>
              <a:rPr lang="en-US" sz="1800" b="0" dirty="0"/>
              <a:t>science projects </a:t>
            </a:r>
            <a:r>
              <a:rPr lang="en-US" sz="1800" b="0" dirty="0" smtClean="0"/>
              <a:t>through long-term baseline atmospheric measurement suite.</a:t>
            </a:r>
            <a:endParaRPr lang="en-US" sz="1800" b="0" dirty="0"/>
          </a:p>
          <a:p>
            <a:r>
              <a:rPr lang="en-US" sz="18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76375" y="533400"/>
            <a:ext cx="6172200" cy="428625"/>
          </a:xfrm>
        </p:spPr>
        <p:txBody>
          <a:bodyPr/>
          <a:lstStyle/>
          <a:p>
            <a:r>
              <a:rPr lang="en-US" sz="2400" i="1" dirty="0" smtClean="0">
                <a:solidFill>
                  <a:srgbClr val="3366FF"/>
                </a:solidFill>
                <a:latin typeface="Arial Rounded MT Bold"/>
              </a:rPr>
              <a:t>Moving forward</a:t>
            </a:r>
            <a:endParaRPr lang="en-US" sz="2400" dirty="0"/>
          </a:p>
        </p:txBody>
      </p:sp>
      <p:sp>
        <p:nvSpPr>
          <p:cNvPr id="22529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24-25 January, 2012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28600" y="1623298"/>
            <a:ext cx="8686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Identified </a:t>
            </a:r>
            <a:r>
              <a:rPr lang="en-US" sz="1800" dirty="0" smtClean="0"/>
              <a:t>needs – </a:t>
            </a:r>
            <a:endParaRPr lang="en-US" sz="1800" dirty="0"/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800" b="0" dirty="0" smtClean="0"/>
              <a:t>Continued </a:t>
            </a:r>
            <a:r>
              <a:rPr lang="en-US" sz="1800" b="0" dirty="0"/>
              <a:t>inter-agency support &amp; use of NSF research infra-</a:t>
            </a:r>
            <a:r>
              <a:rPr lang="en-US" sz="1800" b="0" dirty="0" smtClean="0"/>
              <a:t>structure (land/facilities) </a:t>
            </a:r>
            <a:r>
              <a:rPr lang="en-US" sz="1800" b="0" dirty="0"/>
              <a:t>and </a:t>
            </a:r>
            <a:r>
              <a:rPr lang="en-US" sz="1800" b="0" dirty="0" smtClean="0"/>
              <a:t>vessels (sea). </a:t>
            </a:r>
            <a:r>
              <a:rPr lang="en-US" sz="1800" b="0" i="1" dirty="0">
                <a:solidFill>
                  <a:srgbClr val="3366FF"/>
                </a:solidFill>
              </a:rPr>
              <a:t>Working Group 1 (8.1 Research, Support: Facilities and Equipment)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800" b="0" dirty="0" smtClean="0"/>
              <a:t>One </a:t>
            </a:r>
            <a:r>
              <a:rPr lang="en-US" sz="1800" b="0" dirty="0"/>
              <a:t>or two weather satellites in a highly-elliptical orbit (HEO) over the Antarctic.  NSF has some interest for communications purposes. (The Canadians are developing such a system for the Arctic now, called the Polar Communications and Weather (PCW) satellite mission.)  A similar system over the Antarctic is desirable. </a:t>
            </a:r>
            <a:endParaRPr lang="en-US" sz="1800" b="0" dirty="0" smtClean="0"/>
          </a:p>
        </p:txBody>
      </p:sp>
      <p:pic>
        <p:nvPicPr>
          <p:cNvPr id="2" name="Picture 1" descr="IMG_19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981450"/>
            <a:ext cx="3429000" cy="25717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3855184"/>
            <a:ext cx="5029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ts val="1200"/>
              </a:spcBef>
            </a:pPr>
            <a:r>
              <a:rPr lang="en-US" sz="1800" b="0" i="1" dirty="0" smtClean="0">
                <a:solidFill>
                  <a:srgbClr val="3366FF"/>
                </a:solidFill>
              </a:rPr>
              <a:t>	Working </a:t>
            </a:r>
            <a:r>
              <a:rPr lang="en-US" sz="1800" b="0" i="1" dirty="0">
                <a:solidFill>
                  <a:srgbClr val="3366FF"/>
                </a:solidFill>
              </a:rPr>
              <a:t>Group 2 (8.8 </a:t>
            </a:r>
            <a:r>
              <a:rPr lang="en-US" sz="1800" b="0" i="1">
                <a:solidFill>
                  <a:srgbClr val="3366FF"/>
                </a:solidFill>
              </a:rPr>
              <a:t>Communications </a:t>
            </a:r>
            <a:r>
              <a:rPr lang="en-US" sz="1800" b="0" i="1" smtClean="0">
                <a:solidFill>
                  <a:srgbClr val="3366FF"/>
                </a:solidFill>
              </a:rPr>
              <a:t>and Information</a:t>
            </a:r>
            <a:r>
              <a:rPr lang="en-US" sz="1800" b="0" i="1" dirty="0">
                <a:solidFill>
                  <a:srgbClr val="3366FF"/>
                </a:solidFill>
              </a:rPr>
              <a:t>) </a:t>
            </a:r>
            <a:endParaRPr lang="en-US" sz="1800" b="0" dirty="0" smtClean="0"/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800" b="0" dirty="0" smtClean="0"/>
              <a:t>Continued support of NOAA shipping requirements and personnel deployments to the Antarctic stations and vessels. 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8600" y="5354360"/>
            <a:ext cx="502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b="0" i="1" dirty="0" smtClean="0">
                <a:solidFill>
                  <a:srgbClr val="3366FF"/>
                </a:solidFill>
              </a:rPr>
              <a:t>	</a:t>
            </a:r>
            <a:r>
              <a:rPr lang="en-US" sz="1600" b="0" i="1" dirty="0" smtClean="0">
                <a:solidFill>
                  <a:srgbClr val="3366FF"/>
                </a:solidFill>
              </a:rPr>
              <a:t>Working </a:t>
            </a:r>
            <a:r>
              <a:rPr lang="en-US" sz="1600" b="0" i="1" dirty="0">
                <a:solidFill>
                  <a:srgbClr val="3366FF"/>
                </a:solidFill>
              </a:rPr>
              <a:t>Group 1 (8.1 Research, Support: 	Facilities and Equipment</a:t>
            </a:r>
            <a:r>
              <a:rPr lang="en-US" sz="1600" b="0" i="1" dirty="0" smtClean="0">
                <a:solidFill>
                  <a:srgbClr val="3366FF"/>
                </a:solidFill>
              </a:rPr>
              <a:t>)?</a:t>
            </a:r>
            <a:endParaRPr lang="en-US" sz="1600" b="0" dirty="0"/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stealth" w="med" len="med"/>
          <a:tailEnd type="stealth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stealth" w="med" len="med"/>
          <a:tailEnd type="stealth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6418</TotalTime>
  <Words>541</Words>
  <Application>Microsoft Office PowerPoint</Application>
  <PresentationFormat>On-screen Show (4:3)</PresentationFormat>
  <Paragraphs>73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NOAA in the Antarctic</vt:lpstr>
      <vt:lpstr>Overview</vt:lpstr>
      <vt:lpstr>NMFS</vt:lpstr>
      <vt:lpstr>NESDIS  &amp;  NWS</vt:lpstr>
      <vt:lpstr>OAR</vt:lpstr>
      <vt:lpstr>Moving forward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Standard Presentation Format</dc:title>
  <dc:creator>kamos</dc:creator>
  <cp:lastModifiedBy>wreuning</cp:lastModifiedBy>
  <cp:revision>484</cp:revision>
  <cp:lastPrinted>2012-01-19T22:56:54Z</cp:lastPrinted>
  <dcterms:created xsi:type="dcterms:W3CDTF">2003-08-07T18:06:43Z</dcterms:created>
  <dcterms:modified xsi:type="dcterms:W3CDTF">2012-01-31T22:31:18Z</dcterms:modified>
</cp:coreProperties>
</file>