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0" r:id="rId3"/>
    <p:sldId id="264" r:id="rId4"/>
    <p:sldId id="271" r:id="rId5"/>
    <p:sldId id="315" r:id="rId6"/>
    <p:sldId id="267" r:id="rId7"/>
    <p:sldId id="314" r:id="rId8"/>
    <p:sldId id="283" r:id="rId9"/>
    <p:sldId id="284" r:id="rId10"/>
    <p:sldId id="285" r:id="rId11"/>
    <p:sldId id="303" r:id="rId12"/>
    <p:sldId id="304" r:id="rId13"/>
    <p:sldId id="277" r:id="rId14"/>
    <p:sldId id="268" r:id="rId15"/>
    <p:sldId id="258" r:id="rId16"/>
    <p:sldId id="309" r:id="rId17"/>
    <p:sldId id="312" r:id="rId18"/>
    <p:sldId id="301" r:id="rId19"/>
    <p:sldId id="302" r:id="rId20"/>
    <p:sldId id="299" r:id="rId21"/>
    <p:sldId id="273" r:id="rId22"/>
    <p:sldId id="274" r:id="rId23"/>
    <p:sldId id="272" r:id="rId24"/>
    <p:sldId id="295" r:id="rId25"/>
    <p:sldId id="305" r:id="rId26"/>
    <p:sldId id="296" r:id="rId27"/>
    <p:sldId id="300" r:id="rId28"/>
    <p:sldId id="311" r:id="rId29"/>
    <p:sldId id="294" r:id="rId30"/>
    <p:sldId id="313" r:id="rId3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40000"/>
    <a:srgbClr val="CDE5FE"/>
    <a:srgbClr val="000000"/>
    <a:srgbClr val="83D3FE"/>
    <a:srgbClr val="00CC00"/>
    <a:srgbClr val="66FF33"/>
    <a:srgbClr val="FFFF00"/>
    <a:srgbClr val="FF8C72"/>
    <a:srgbClr val="FF70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386" y="-624"/>
      </p:cViewPr>
      <p:guideLst>
        <p:guide orient="horz" pos="96"/>
        <p:guide pos="56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ork\Old%20E%20Drive\Master%20Directory%20Tree\USAP%20BRP\Presentation%20Materials\SPTR2_Sci-Data-Alloc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r">
              <a:defRPr sz="1800"/>
            </a:pPr>
            <a:r>
              <a:rPr lang="en-US" sz="1800" dirty="0"/>
              <a:t>2011/2012 South Pole Bulk Science Data Transmission Requests</a:t>
            </a:r>
          </a:p>
        </c:rich>
      </c:tx>
      <c:layout>
        <c:manualLayout>
          <c:xMode val="edge"/>
          <c:yMode val="edge"/>
          <c:x val="0.30539826668274817"/>
          <c:y val="4.0793014080787102E-2"/>
        </c:manualLayout>
      </c:layout>
    </c:title>
    <c:view3D>
      <c:rotX val="30"/>
      <c:rotY val="120"/>
      <c:perspective val="30"/>
    </c:view3D>
    <c:plotArea>
      <c:layout>
        <c:manualLayout>
          <c:layoutTarget val="inner"/>
          <c:xMode val="edge"/>
          <c:yMode val="edge"/>
          <c:x val="0.27687538309208387"/>
          <c:y val="0.31206919889730783"/>
          <c:w val="0.60809628008752725"/>
          <c:h val="0.48379966655111489"/>
        </c:manualLayout>
      </c:layout>
      <c:pie3DChart>
        <c:varyColors val="1"/>
        <c:ser>
          <c:idx val="0"/>
          <c:order val="0"/>
          <c:tx>
            <c:strRef>
              <c:f>Sheet1!$L$18</c:f>
              <c:strCache>
                <c:ptCount val="1"/>
                <c:pt idx="0">
                  <c:v>2011/2012</c:v>
                </c:pt>
              </c:strCache>
            </c:strRef>
          </c:tx>
          <c:explosion val="7"/>
          <c:dPt>
            <c:idx val="0"/>
            <c:explosion val="16"/>
          </c:dPt>
          <c:dPt>
            <c:idx val="1"/>
            <c:explosion val="18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5960976576041199E-3"/>
                  <c:y val="-4.957592565080309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Val val="1"/>
              <c:showCatName val="1"/>
              <c:showPercent val="1"/>
            </c:dLbl>
            <c:dLbl>
              <c:idx val="1"/>
              <c:layout>
                <c:manualLayout>
                  <c:x val="-4.5954868848941087E-3"/>
                  <c:y val="0.12672708364284654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  <c:showCatName val="1"/>
            <c:showPercent val="1"/>
            <c:showLeaderLines val="1"/>
          </c:dLbls>
          <c:cat>
            <c:strRef>
              <c:f>Sheet1!$J$19:$J$20</c:f>
              <c:strCache>
                <c:ptCount val="2"/>
                <c:pt idx="0">
                  <c:v>Astonomy &amp; Astrophysics</c:v>
                </c:pt>
                <c:pt idx="1">
                  <c:v>Space Physics &amp; Other</c:v>
                </c:pt>
              </c:strCache>
            </c:strRef>
          </c:cat>
          <c:val>
            <c:numRef>
              <c:f>Sheet1!$L$19:$L$20</c:f>
              <c:numCache>
                <c:formatCode>General</c:formatCode>
                <c:ptCount val="2"/>
                <c:pt idx="0">
                  <c:v>196.5</c:v>
                </c:pt>
                <c:pt idx="1">
                  <c:v>8.3500000000000068</c:v>
                </c:pt>
              </c:numCache>
            </c:numRef>
          </c:val>
        </c:ser>
        <c:dLbls>
          <c:showVal val="1"/>
        </c:dLbls>
      </c:pie3D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A8DCC-47DD-4EAE-B3CA-DDB6671BB06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8709A863-9316-4268-AE7B-4A5B408730E7}">
      <dgm:prSet custT="1"/>
      <dgm:spPr>
        <a:solidFill>
          <a:srgbClr val="0000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ANTARCTICA</a:t>
          </a:r>
        </a:p>
      </dgm:t>
    </dgm:pt>
    <dgm:pt modelId="{657230ED-B55E-4F2D-8B37-16DD428B2244}" type="parTrans" cxnId="{2E5745A9-C10F-4FFA-A359-B5B7BF80AAAF}">
      <dgm:prSet/>
      <dgm:spPr/>
      <dgm:t>
        <a:bodyPr/>
        <a:lstStyle/>
        <a:p>
          <a:endParaRPr lang="en-US" sz="1200"/>
        </a:p>
      </dgm:t>
    </dgm:pt>
    <dgm:pt modelId="{B72D19BE-5E2C-485B-BDD5-A73DB718598B}" type="sibTrans" cxnId="{2E5745A9-C10F-4FFA-A359-B5B7BF80AAAF}">
      <dgm:prSet/>
      <dgm:spPr/>
      <dgm:t>
        <a:bodyPr/>
        <a:lstStyle/>
        <a:p>
          <a:endParaRPr lang="en-US" sz="1200"/>
        </a:p>
      </dgm:t>
    </dgm:pt>
    <dgm:pt modelId="{5E484CC0-6223-438A-BE34-6EF126A15EF1}">
      <dgm:prSet custT="1"/>
      <dgm:spPr>
        <a:solidFill>
          <a:srgbClr val="0000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MCMURDO  STATION</a:t>
          </a:r>
        </a:p>
      </dgm:t>
    </dgm:pt>
    <dgm:pt modelId="{B09E8871-2899-46F6-8732-C784E841F586}" type="parTrans" cxnId="{EDB30D2E-904E-40E1-A52F-37560C95A61A}">
      <dgm:prSet custT="1"/>
      <dgm:spPr/>
      <dgm:t>
        <a:bodyPr/>
        <a:lstStyle/>
        <a:p>
          <a:endParaRPr lang="en-US" sz="1200"/>
        </a:p>
      </dgm:t>
    </dgm:pt>
    <dgm:pt modelId="{A6798F38-A3FD-4733-A642-DD423A424955}" type="sibTrans" cxnId="{EDB30D2E-904E-40E1-A52F-37560C95A61A}">
      <dgm:prSet/>
      <dgm:spPr/>
      <dgm:t>
        <a:bodyPr/>
        <a:lstStyle/>
        <a:p>
          <a:endParaRPr lang="en-US" sz="1200"/>
        </a:p>
      </dgm:t>
    </dgm:pt>
    <dgm:pt modelId="{03197488-4E7B-4897-AD43-70F7CCF0A008}">
      <dgm:prSet custT="1"/>
      <dgm:spPr>
        <a:solidFill>
          <a:srgbClr val="0000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PALMER STATION</a:t>
          </a:r>
        </a:p>
      </dgm:t>
    </dgm:pt>
    <dgm:pt modelId="{02DB5E6C-558B-41AF-A7F5-E91534DC6818}" type="parTrans" cxnId="{70D5D2CE-3C90-42C4-884F-42DDEB2C7290}">
      <dgm:prSet custT="1"/>
      <dgm:spPr/>
      <dgm:t>
        <a:bodyPr/>
        <a:lstStyle/>
        <a:p>
          <a:endParaRPr lang="en-US" sz="1200"/>
        </a:p>
      </dgm:t>
    </dgm:pt>
    <dgm:pt modelId="{CAAC040D-82E7-4DEE-9DE4-F3C7109F10F6}" type="sibTrans" cxnId="{70D5D2CE-3C90-42C4-884F-42DDEB2C7290}">
      <dgm:prSet/>
      <dgm:spPr/>
      <dgm:t>
        <a:bodyPr/>
        <a:lstStyle/>
        <a:p>
          <a:endParaRPr lang="en-US" sz="1200"/>
        </a:p>
      </dgm:t>
    </dgm:pt>
    <dgm:pt modelId="{B382D2F6-59DF-47EB-81DE-5012CE00952F}">
      <dgm:prSet custT="1"/>
      <dgm:spPr>
        <a:solidFill>
          <a:srgbClr val="0000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DEEP FIELD</a:t>
          </a:r>
        </a:p>
      </dgm:t>
    </dgm:pt>
    <dgm:pt modelId="{49D2577E-F73D-46CA-B106-0B04081568C1}" type="parTrans" cxnId="{92A91652-401E-4630-AD65-FA122C5B0D00}">
      <dgm:prSet custT="1"/>
      <dgm:spPr/>
      <dgm:t>
        <a:bodyPr/>
        <a:lstStyle/>
        <a:p>
          <a:endParaRPr lang="en-US" sz="1200"/>
        </a:p>
      </dgm:t>
    </dgm:pt>
    <dgm:pt modelId="{4EE9D507-8A59-451E-A645-B14F6BA300F4}" type="sibTrans" cxnId="{92A91652-401E-4630-AD65-FA122C5B0D00}">
      <dgm:prSet/>
      <dgm:spPr/>
      <dgm:t>
        <a:bodyPr/>
        <a:lstStyle/>
        <a:p>
          <a:endParaRPr lang="en-US" sz="1200"/>
        </a:p>
      </dgm:t>
    </dgm:pt>
    <dgm:pt modelId="{3D9A9613-8E8D-4B33-8254-C21890FE2FFB}">
      <dgm:prSet custT="1"/>
      <dgm:spPr>
        <a:solidFill>
          <a:srgbClr val="0000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SOUTH POLE STATION</a:t>
          </a:r>
        </a:p>
      </dgm:t>
    </dgm:pt>
    <dgm:pt modelId="{70BA8B7D-4CF6-4DC9-ACC2-2A968C69D738}" type="parTrans" cxnId="{7C0A0E30-A1F1-41FE-A6C9-E9456D4CE33E}">
      <dgm:prSet custT="1"/>
      <dgm:spPr/>
      <dgm:t>
        <a:bodyPr/>
        <a:lstStyle/>
        <a:p>
          <a:endParaRPr lang="en-US" sz="1200"/>
        </a:p>
      </dgm:t>
    </dgm:pt>
    <dgm:pt modelId="{1F20FB8E-D66F-4313-99F8-1AC26B90F847}" type="sibTrans" cxnId="{7C0A0E30-A1F1-41FE-A6C9-E9456D4CE33E}">
      <dgm:prSet/>
      <dgm:spPr/>
      <dgm:t>
        <a:bodyPr/>
        <a:lstStyle/>
        <a:p>
          <a:endParaRPr lang="en-US" sz="1200"/>
        </a:p>
      </dgm:t>
    </dgm:pt>
    <dgm:pt modelId="{33543E57-5151-485C-9B7C-902846580689}" type="pres">
      <dgm:prSet presAssocID="{B1DA8DCC-47DD-4EAE-B3CA-DDB6671BB06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830EF6-AB0E-4251-87B4-199E048A0B3A}" type="pres">
      <dgm:prSet presAssocID="{8709A863-9316-4268-AE7B-4A5B408730E7}" presName="centerShape" presStyleLbl="node0" presStyleIdx="0" presStyleCnt="1" custFlipHor="1" custScaleX="393917"/>
      <dgm:spPr/>
      <dgm:t>
        <a:bodyPr/>
        <a:lstStyle/>
        <a:p>
          <a:endParaRPr lang="en-US"/>
        </a:p>
      </dgm:t>
    </dgm:pt>
    <dgm:pt modelId="{206F0AB7-C767-4CCC-BEE9-DC1E98E6FB9C}" type="pres">
      <dgm:prSet presAssocID="{B09E8871-2899-46F6-8732-C784E841F586}" presName="Name9" presStyleLbl="parChTrans1D2" presStyleIdx="0" presStyleCnt="4"/>
      <dgm:spPr/>
      <dgm:t>
        <a:bodyPr/>
        <a:lstStyle/>
        <a:p>
          <a:endParaRPr lang="en-US"/>
        </a:p>
      </dgm:t>
    </dgm:pt>
    <dgm:pt modelId="{DFFE1266-8FDA-4931-B5EC-D34A5E789876}" type="pres">
      <dgm:prSet presAssocID="{B09E8871-2899-46F6-8732-C784E841F58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30AA30C-9EA1-4CBF-A11C-D1B647962408}" type="pres">
      <dgm:prSet presAssocID="{5E484CC0-6223-438A-BE34-6EF126A15EF1}" presName="node" presStyleLbl="node1" presStyleIdx="0" presStyleCnt="4" custScaleX="138914" custRadScaleRad="59538" custRadScaleInc="-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F4AB9-1DCB-46E8-BD26-B7BBE3B8508E}" type="pres">
      <dgm:prSet presAssocID="{02DB5E6C-558B-41AF-A7F5-E91534DC6818}" presName="Name9" presStyleLbl="parChTrans1D2" presStyleIdx="1" presStyleCnt="4"/>
      <dgm:spPr/>
      <dgm:t>
        <a:bodyPr/>
        <a:lstStyle/>
        <a:p>
          <a:endParaRPr lang="en-US"/>
        </a:p>
      </dgm:t>
    </dgm:pt>
    <dgm:pt modelId="{13DF7EA3-F511-457B-A827-C79A689E726E}" type="pres">
      <dgm:prSet presAssocID="{02DB5E6C-558B-41AF-A7F5-E91534DC681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C11E97A-139A-46E6-AA58-94F70844105D}" type="pres">
      <dgm:prSet presAssocID="{03197488-4E7B-4897-AD43-70F7CCF0A008}" presName="node" presStyleLbl="node1" presStyleIdx="1" presStyleCnt="4" custScaleX="119089" custRadScaleRad="115626" custRadScaleInc="-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E486E-A05B-4F3C-88F0-D35348C90F61}" type="pres">
      <dgm:prSet presAssocID="{49D2577E-F73D-46CA-B106-0B04081568C1}" presName="Name9" presStyleLbl="parChTrans1D2" presStyleIdx="2" presStyleCnt="4"/>
      <dgm:spPr/>
      <dgm:t>
        <a:bodyPr/>
        <a:lstStyle/>
        <a:p>
          <a:endParaRPr lang="en-US"/>
        </a:p>
      </dgm:t>
    </dgm:pt>
    <dgm:pt modelId="{0F294C34-28B3-404F-BFB9-110E25B76110}" type="pres">
      <dgm:prSet presAssocID="{49D2577E-F73D-46CA-B106-0B04081568C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955B1A4-A290-4654-A7DC-C011B89219DC}" type="pres">
      <dgm:prSet presAssocID="{B382D2F6-59DF-47EB-81DE-5012CE00952F}" presName="node" presStyleLbl="node1" presStyleIdx="2" presStyleCnt="4" custScaleX="132711" custRadScaleRad="59604" custRadScaleInc="-1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4807B-5FF6-4A3E-B574-D3F125C969CF}" type="pres">
      <dgm:prSet presAssocID="{70BA8B7D-4CF6-4DC9-ACC2-2A968C69D738}" presName="Name9" presStyleLbl="parChTrans1D2" presStyleIdx="3" presStyleCnt="4"/>
      <dgm:spPr/>
      <dgm:t>
        <a:bodyPr/>
        <a:lstStyle/>
        <a:p>
          <a:endParaRPr lang="en-US"/>
        </a:p>
      </dgm:t>
    </dgm:pt>
    <dgm:pt modelId="{8447FF45-F47A-4EF9-94B1-62A0FE6DE53C}" type="pres">
      <dgm:prSet presAssocID="{70BA8B7D-4CF6-4DC9-ACC2-2A968C69D73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073A157-A893-492E-8735-A2B5F8C9BFFB}" type="pres">
      <dgm:prSet presAssocID="{3D9A9613-8E8D-4B33-8254-C21890FE2FFB}" presName="node" presStyleLbl="node1" presStyleIdx="3" presStyleCnt="4" custScaleX="113870" custRadScaleRad="125542" custRadScaleInc="-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745A9-C10F-4FFA-A359-B5B7BF80AAAF}" srcId="{B1DA8DCC-47DD-4EAE-B3CA-DDB6671BB06A}" destId="{8709A863-9316-4268-AE7B-4A5B408730E7}" srcOrd="0" destOrd="0" parTransId="{657230ED-B55E-4F2D-8B37-16DD428B2244}" sibTransId="{B72D19BE-5E2C-485B-BDD5-A73DB718598B}"/>
    <dgm:cxn modelId="{576D7F61-432D-4291-B55D-31A93E52AC1B}" type="presOf" srcId="{5E484CC0-6223-438A-BE34-6EF126A15EF1}" destId="{D30AA30C-9EA1-4CBF-A11C-D1B647962408}" srcOrd="0" destOrd="0" presId="urn:microsoft.com/office/officeart/2005/8/layout/radial1"/>
    <dgm:cxn modelId="{3F1EB399-B4BF-4E6A-A3DC-5FF187EE9C66}" type="presOf" srcId="{3D9A9613-8E8D-4B33-8254-C21890FE2FFB}" destId="{4073A157-A893-492E-8735-A2B5F8C9BFFB}" srcOrd="0" destOrd="0" presId="urn:microsoft.com/office/officeart/2005/8/layout/radial1"/>
    <dgm:cxn modelId="{DC166368-6F06-486E-9D81-40A1B0B19C06}" type="presOf" srcId="{70BA8B7D-4CF6-4DC9-ACC2-2A968C69D738}" destId="{8447FF45-F47A-4EF9-94B1-62A0FE6DE53C}" srcOrd="1" destOrd="0" presId="urn:microsoft.com/office/officeart/2005/8/layout/radial1"/>
    <dgm:cxn modelId="{D76D8B42-6F70-4983-98F1-EA236D937F47}" type="presOf" srcId="{B1DA8DCC-47DD-4EAE-B3CA-DDB6671BB06A}" destId="{33543E57-5151-485C-9B7C-902846580689}" srcOrd="0" destOrd="0" presId="urn:microsoft.com/office/officeart/2005/8/layout/radial1"/>
    <dgm:cxn modelId="{7C0A0E30-A1F1-41FE-A6C9-E9456D4CE33E}" srcId="{8709A863-9316-4268-AE7B-4A5B408730E7}" destId="{3D9A9613-8E8D-4B33-8254-C21890FE2FFB}" srcOrd="3" destOrd="0" parTransId="{70BA8B7D-4CF6-4DC9-ACC2-2A968C69D738}" sibTransId="{1F20FB8E-D66F-4313-99F8-1AC26B90F847}"/>
    <dgm:cxn modelId="{EDB30D2E-904E-40E1-A52F-37560C95A61A}" srcId="{8709A863-9316-4268-AE7B-4A5B408730E7}" destId="{5E484CC0-6223-438A-BE34-6EF126A15EF1}" srcOrd="0" destOrd="0" parTransId="{B09E8871-2899-46F6-8732-C784E841F586}" sibTransId="{A6798F38-A3FD-4733-A642-DD423A424955}"/>
    <dgm:cxn modelId="{A0507960-9989-4F35-922A-D097768D1DD1}" type="presOf" srcId="{02DB5E6C-558B-41AF-A7F5-E91534DC6818}" destId="{18AF4AB9-1DCB-46E8-BD26-B7BBE3B8508E}" srcOrd="0" destOrd="0" presId="urn:microsoft.com/office/officeart/2005/8/layout/radial1"/>
    <dgm:cxn modelId="{FD4E5479-4E2D-4353-A6D5-1BCD93F27B2F}" type="presOf" srcId="{B382D2F6-59DF-47EB-81DE-5012CE00952F}" destId="{F955B1A4-A290-4654-A7DC-C011B89219DC}" srcOrd="0" destOrd="0" presId="urn:microsoft.com/office/officeart/2005/8/layout/radial1"/>
    <dgm:cxn modelId="{5C746C33-D087-4C7E-BED5-0EDCEA2B757E}" type="presOf" srcId="{B09E8871-2899-46F6-8732-C784E841F586}" destId="{206F0AB7-C767-4CCC-BEE9-DC1E98E6FB9C}" srcOrd="0" destOrd="0" presId="urn:microsoft.com/office/officeart/2005/8/layout/radial1"/>
    <dgm:cxn modelId="{0693840E-CCAC-4BC2-8392-075F3CEAD4EA}" type="presOf" srcId="{49D2577E-F73D-46CA-B106-0B04081568C1}" destId="{4D9E486E-A05B-4F3C-88F0-D35348C90F61}" srcOrd="0" destOrd="0" presId="urn:microsoft.com/office/officeart/2005/8/layout/radial1"/>
    <dgm:cxn modelId="{70D5D2CE-3C90-42C4-884F-42DDEB2C7290}" srcId="{8709A863-9316-4268-AE7B-4A5B408730E7}" destId="{03197488-4E7B-4897-AD43-70F7CCF0A008}" srcOrd="1" destOrd="0" parTransId="{02DB5E6C-558B-41AF-A7F5-E91534DC6818}" sibTransId="{CAAC040D-82E7-4DEE-9DE4-F3C7109F10F6}"/>
    <dgm:cxn modelId="{B59AFA0B-E004-4C77-9EFB-62B22A64CDE8}" type="presOf" srcId="{70BA8B7D-4CF6-4DC9-ACC2-2A968C69D738}" destId="{9D44807B-5FF6-4A3E-B574-D3F125C969CF}" srcOrd="0" destOrd="0" presId="urn:microsoft.com/office/officeart/2005/8/layout/radial1"/>
    <dgm:cxn modelId="{3780A142-5227-4792-82E0-0E23EFBC00C2}" type="presOf" srcId="{8709A863-9316-4268-AE7B-4A5B408730E7}" destId="{8A830EF6-AB0E-4251-87B4-199E048A0B3A}" srcOrd="0" destOrd="0" presId="urn:microsoft.com/office/officeart/2005/8/layout/radial1"/>
    <dgm:cxn modelId="{92A91652-401E-4630-AD65-FA122C5B0D00}" srcId="{8709A863-9316-4268-AE7B-4A5B408730E7}" destId="{B382D2F6-59DF-47EB-81DE-5012CE00952F}" srcOrd="2" destOrd="0" parTransId="{49D2577E-F73D-46CA-B106-0B04081568C1}" sibTransId="{4EE9D507-8A59-451E-A645-B14F6BA300F4}"/>
    <dgm:cxn modelId="{BB0DA7A9-878E-4802-881E-2443D50342E4}" type="presOf" srcId="{49D2577E-F73D-46CA-B106-0B04081568C1}" destId="{0F294C34-28B3-404F-BFB9-110E25B76110}" srcOrd="1" destOrd="0" presId="urn:microsoft.com/office/officeart/2005/8/layout/radial1"/>
    <dgm:cxn modelId="{84AACCF2-2BCD-4AA3-90AF-082B349E9F47}" type="presOf" srcId="{B09E8871-2899-46F6-8732-C784E841F586}" destId="{DFFE1266-8FDA-4931-B5EC-D34A5E789876}" srcOrd="1" destOrd="0" presId="urn:microsoft.com/office/officeart/2005/8/layout/radial1"/>
    <dgm:cxn modelId="{15E3FEF7-34AC-4FE5-9323-7658DCD7ADAC}" type="presOf" srcId="{02DB5E6C-558B-41AF-A7F5-E91534DC6818}" destId="{13DF7EA3-F511-457B-A827-C79A689E726E}" srcOrd="1" destOrd="0" presId="urn:microsoft.com/office/officeart/2005/8/layout/radial1"/>
    <dgm:cxn modelId="{8DCFC0FB-D3B9-4EA1-A814-FC59530C6A7D}" type="presOf" srcId="{03197488-4E7B-4897-AD43-70F7CCF0A008}" destId="{6C11E97A-139A-46E6-AA58-94F70844105D}" srcOrd="0" destOrd="0" presId="urn:microsoft.com/office/officeart/2005/8/layout/radial1"/>
    <dgm:cxn modelId="{7D843EDE-4C68-4EE7-9224-C18A9285D4C7}" type="presParOf" srcId="{33543E57-5151-485C-9B7C-902846580689}" destId="{8A830EF6-AB0E-4251-87B4-199E048A0B3A}" srcOrd="0" destOrd="0" presId="urn:microsoft.com/office/officeart/2005/8/layout/radial1"/>
    <dgm:cxn modelId="{E0348998-08AE-430A-97B9-206E8F16B586}" type="presParOf" srcId="{33543E57-5151-485C-9B7C-902846580689}" destId="{206F0AB7-C767-4CCC-BEE9-DC1E98E6FB9C}" srcOrd="1" destOrd="0" presId="urn:microsoft.com/office/officeart/2005/8/layout/radial1"/>
    <dgm:cxn modelId="{72B8E703-41C5-40D9-AD17-BC9C442540EB}" type="presParOf" srcId="{206F0AB7-C767-4CCC-BEE9-DC1E98E6FB9C}" destId="{DFFE1266-8FDA-4931-B5EC-D34A5E789876}" srcOrd="0" destOrd="0" presId="urn:microsoft.com/office/officeart/2005/8/layout/radial1"/>
    <dgm:cxn modelId="{C540B3BB-8489-43FD-9D01-4F146FD081AE}" type="presParOf" srcId="{33543E57-5151-485C-9B7C-902846580689}" destId="{D30AA30C-9EA1-4CBF-A11C-D1B647962408}" srcOrd="2" destOrd="0" presId="urn:microsoft.com/office/officeart/2005/8/layout/radial1"/>
    <dgm:cxn modelId="{B0618FB0-FA7F-4B11-A6D8-B837857A0951}" type="presParOf" srcId="{33543E57-5151-485C-9B7C-902846580689}" destId="{18AF4AB9-1DCB-46E8-BD26-B7BBE3B8508E}" srcOrd="3" destOrd="0" presId="urn:microsoft.com/office/officeart/2005/8/layout/radial1"/>
    <dgm:cxn modelId="{F93FF1E8-6308-4B93-8585-2ACE7E712805}" type="presParOf" srcId="{18AF4AB9-1DCB-46E8-BD26-B7BBE3B8508E}" destId="{13DF7EA3-F511-457B-A827-C79A689E726E}" srcOrd="0" destOrd="0" presId="urn:microsoft.com/office/officeart/2005/8/layout/radial1"/>
    <dgm:cxn modelId="{21ABE51E-E37E-4E2A-99D1-E597B4C75CD9}" type="presParOf" srcId="{33543E57-5151-485C-9B7C-902846580689}" destId="{6C11E97A-139A-46E6-AA58-94F70844105D}" srcOrd="4" destOrd="0" presId="urn:microsoft.com/office/officeart/2005/8/layout/radial1"/>
    <dgm:cxn modelId="{14E0D220-5C59-4EBD-B15D-6A2E14297B2D}" type="presParOf" srcId="{33543E57-5151-485C-9B7C-902846580689}" destId="{4D9E486E-A05B-4F3C-88F0-D35348C90F61}" srcOrd="5" destOrd="0" presId="urn:microsoft.com/office/officeart/2005/8/layout/radial1"/>
    <dgm:cxn modelId="{130E961D-0322-483D-897A-1A7D8035596A}" type="presParOf" srcId="{4D9E486E-A05B-4F3C-88F0-D35348C90F61}" destId="{0F294C34-28B3-404F-BFB9-110E25B76110}" srcOrd="0" destOrd="0" presId="urn:microsoft.com/office/officeart/2005/8/layout/radial1"/>
    <dgm:cxn modelId="{3AC1B02B-B560-427F-9071-63EF0394210C}" type="presParOf" srcId="{33543E57-5151-485C-9B7C-902846580689}" destId="{F955B1A4-A290-4654-A7DC-C011B89219DC}" srcOrd="6" destOrd="0" presId="urn:microsoft.com/office/officeart/2005/8/layout/radial1"/>
    <dgm:cxn modelId="{4DB39131-FCF0-4880-95C1-EE9D7F2CB188}" type="presParOf" srcId="{33543E57-5151-485C-9B7C-902846580689}" destId="{9D44807B-5FF6-4A3E-B574-D3F125C969CF}" srcOrd="7" destOrd="0" presId="urn:microsoft.com/office/officeart/2005/8/layout/radial1"/>
    <dgm:cxn modelId="{754A486C-E09D-4513-8F7F-E51C9D14A470}" type="presParOf" srcId="{9D44807B-5FF6-4A3E-B574-D3F125C969CF}" destId="{8447FF45-F47A-4EF9-94B1-62A0FE6DE53C}" srcOrd="0" destOrd="0" presId="urn:microsoft.com/office/officeart/2005/8/layout/radial1"/>
    <dgm:cxn modelId="{773F1A76-52A8-4973-B620-F1E348B972BE}" type="presParOf" srcId="{33543E57-5151-485C-9B7C-902846580689}" destId="{4073A157-A893-492E-8735-A2B5F8C9BFFB}" srcOrd="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C5E48F-39DC-4A64-A3C2-2F6E3111CB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A7D57C-159D-4BA8-9EF8-B57F3204CB7F}">
      <dgm:prSet/>
      <dgm:spPr>
        <a:solidFill>
          <a:srgbClr val="0000FF"/>
        </a:solidFill>
      </dgm:spPr>
      <dgm:t>
        <a:bodyPr/>
        <a:lstStyle/>
        <a:p>
          <a:pPr rtl="0"/>
          <a:r>
            <a:rPr lang="en-US" b="1" i="0" baseline="0" dirty="0" smtClean="0"/>
            <a:t>Human Factors</a:t>
          </a:r>
          <a:endParaRPr lang="en-US" b="1" i="0" baseline="0" dirty="0"/>
        </a:p>
      </dgm:t>
    </dgm:pt>
    <dgm:pt modelId="{10767195-7C9E-4CD1-9433-6AECE834B742}" type="parTrans" cxnId="{B639F831-3FB1-4E98-9ABA-3E356E2DD806}">
      <dgm:prSet/>
      <dgm:spPr/>
      <dgm:t>
        <a:bodyPr/>
        <a:lstStyle/>
        <a:p>
          <a:endParaRPr lang="en-US"/>
        </a:p>
      </dgm:t>
    </dgm:pt>
    <dgm:pt modelId="{FE2A6010-2CCF-444E-B75C-6B7A372ECBA2}" type="sibTrans" cxnId="{B639F831-3FB1-4E98-9ABA-3E356E2DD806}">
      <dgm:prSet/>
      <dgm:spPr/>
      <dgm:t>
        <a:bodyPr/>
        <a:lstStyle/>
        <a:p>
          <a:endParaRPr lang="en-US"/>
        </a:p>
      </dgm:t>
    </dgm:pt>
    <dgm:pt modelId="{CA9FA075-656F-4FAE-8C0C-C305BB58BAE0}" type="pres">
      <dgm:prSet presAssocID="{6DC5E48F-39DC-4A64-A3C2-2F6E3111CB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80374F-8912-4225-827A-0007E1A1D49C}" type="pres">
      <dgm:prSet presAssocID="{7CA7D57C-159D-4BA8-9EF8-B57F3204CB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9F831-3FB1-4E98-9ABA-3E356E2DD806}" srcId="{6DC5E48F-39DC-4A64-A3C2-2F6E3111CBC3}" destId="{7CA7D57C-159D-4BA8-9EF8-B57F3204CB7F}" srcOrd="0" destOrd="0" parTransId="{10767195-7C9E-4CD1-9433-6AECE834B742}" sibTransId="{FE2A6010-2CCF-444E-B75C-6B7A372ECBA2}"/>
    <dgm:cxn modelId="{519232B2-5150-4C9E-85F4-B91DC1AA8F3A}" type="presOf" srcId="{6DC5E48F-39DC-4A64-A3C2-2F6E3111CBC3}" destId="{CA9FA075-656F-4FAE-8C0C-C305BB58BAE0}" srcOrd="0" destOrd="0" presId="urn:microsoft.com/office/officeart/2005/8/layout/vList2"/>
    <dgm:cxn modelId="{59F178B4-D7E0-4D20-9B6C-920DB9C0E87E}" type="presOf" srcId="{7CA7D57C-159D-4BA8-9EF8-B57F3204CB7F}" destId="{3980374F-8912-4225-827A-0007E1A1D49C}" srcOrd="0" destOrd="0" presId="urn:microsoft.com/office/officeart/2005/8/layout/vList2"/>
    <dgm:cxn modelId="{0932D14A-D2A2-4DE6-9881-CC0C5A881809}" type="presParOf" srcId="{CA9FA075-656F-4FAE-8C0C-C305BB58BAE0}" destId="{3980374F-8912-4225-827A-0007E1A1D4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04C8A9-C60A-48BA-8A2E-DFBCBCB78A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447D91-72D2-414B-989C-264A28E1A663}">
      <dgm:prSet/>
      <dgm:spPr>
        <a:solidFill>
          <a:srgbClr val="0000FF"/>
        </a:solidFill>
      </dgm:spPr>
      <dgm:t>
        <a:bodyPr/>
        <a:lstStyle/>
        <a:p>
          <a:pPr rtl="0"/>
          <a:r>
            <a:rPr lang="en-US" b="1" i="0" baseline="0" dirty="0" smtClean="0"/>
            <a:t>Services</a:t>
          </a:r>
          <a:endParaRPr lang="en-US" b="1" i="0" baseline="0" dirty="0"/>
        </a:p>
      </dgm:t>
    </dgm:pt>
    <dgm:pt modelId="{46E0354C-A653-46DE-AA0C-D9F16AA0245E}" type="parTrans" cxnId="{67B98D3D-1F43-4FCF-B5B3-AD769CE9C01C}">
      <dgm:prSet/>
      <dgm:spPr/>
      <dgm:t>
        <a:bodyPr/>
        <a:lstStyle/>
        <a:p>
          <a:endParaRPr lang="en-US"/>
        </a:p>
      </dgm:t>
    </dgm:pt>
    <dgm:pt modelId="{8299D2A5-065A-404C-8CE2-F29E06B17A08}" type="sibTrans" cxnId="{67B98D3D-1F43-4FCF-B5B3-AD769CE9C01C}">
      <dgm:prSet/>
      <dgm:spPr/>
      <dgm:t>
        <a:bodyPr/>
        <a:lstStyle/>
        <a:p>
          <a:endParaRPr lang="en-US"/>
        </a:p>
      </dgm:t>
    </dgm:pt>
    <dgm:pt modelId="{E5D8C4AF-F1B5-4F9F-ABAA-0A45CC5868D4}" type="pres">
      <dgm:prSet presAssocID="{BF04C8A9-C60A-48BA-8A2E-DFBCBCB78A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A654A9-45A7-460E-9ECD-C67521CAF19C}" type="pres">
      <dgm:prSet presAssocID="{D7447D91-72D2-414B-989C-264A28E1A6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D504C1-3A5F-4EB0-83A9-09690C73CB02}" type="presOf" srcId="{BF04C8A9-C60A-48BA-8A2E-DFBCBCB78A67}" destId="{E5D8C4AF-F1B5-4F9F-ABAA-0A45CC5868D4}" srcOrd="0" destOrd="0" presId="urn:microsoft.com/office/officeart/2005/8/layout/vList2"/>
    <dgm:cxn modelId="{DC88D7E3-AFD5-436B-B5E5-D996EF8AC2A9}" type="presOf" srcId="{D7447D91-72D2-414B-989C-264A28E1A663}" destId="{53A654A9-45A7-460E-9ECD-C67521CAF19C}" srcOrd="0" destOrd="0" presId="urn:microsoft.com/office/officeart/2005/8/layout/vList2"/>
    <dgm:cxn modelId="{67B98D3D-1F43-4FCF-B5B3-AD769CE9C01C}" srcId="{BF04C8A9-C60A-48BA-8A2E-DFBCBCB78A67}" destId="{D7447D91-72D2-414B-989C-264A28E1A663}" srcOrd="0" destOrd="0" parTransId="{46E0354C-A653-46DE-AA0C-D9F16AA0245E}" sibTransId="{8299D2A5-065A-404C-8CE2-F29E06B17A08}"/>
    <dgm:cxn modelId="{B1C3F6AF-537C-42F6-9D02-C5BCB323EACB}" type="presParOf" srcId="{E5D8C4AF-F1B5-4F9F-ABAA-0A45CC5868D4}" destId="{53A654A9-45A7-460E-9ECD-C67521CAF1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243002-2E49-45A2-BDE6-FC152D2166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55B5D9-2802-4325-B4AA-777899F0F001}">
      <dgm:prSet phldrT="[Text]"/>
      <dgm:spPr>
        <a:solidFill>
          <a:srgbClr val="0000FF"/>
        </a:solidFill>
      </dgm:spPr>
      <dgm:t>
        <a:bodyPr/>
        <a:lstStyle/>
        <a:p>
          <a:pPr algn="l"/>
          <a:r>
            <a:rPr lang="en-US" b="1" dirty="0" smtClean="0"/>
            <a:t>Federal Information Security Compliance</a:t>
          </a:r>
          <a:endParaRPr lang="en-US" b="1" dirty="0"/>
        </a:p>
      </dgm:t>
    </dgm:pt>
    <dgm:pt modelId="{C957EE92-78F2-42F9-856C-660A2E66B8C6}" type="parTrans" cxnId="{E03C3B8D-C23C-4347-834F-B4A215F11994}">
      <dgm:prSet/>
      <dgm:spPr/>
      <dgm:t>
        <a:bodyPr/>
        <a:lstStyle/>
        <a:p>
          <a:endParaRPr lang="en-US" b="1"/>
        </a:p>
      </dgm:t>
    </dgm:pt>
    <dgm:pt modelId="{5A4BAFEE-8FE6-4EB9-A4FC-4D5C6CB9E83F}" type="sibTrans" cxnId="{E03C3B8D-C23C-4347-834F-B4A215F11994}">
      <dgm:prSet/>
      <dgm:spPr/>
      <dgm:t>
        <a:bodyPr/>
        <a:lstStyle/>
        <a:p>
          <a:endParaRPr lang="en-US" b="1"/>
        </a:p>
      </dgm:t>
    </dgm:pt>
    <dgm:pt modelId="{ABF6113F-4371-4013-8FAA-555220EA387B}">
      <dgm:prSet phldrT="[Text]"/>
      <dgm:spPr>
        <a:solidFill>
          <a:srgbClr val="0000FF"/>
        </a:solidFill>
      </dgm:spPr>
      <dgm:t>
        <a:bodyPr/>
        <a:lstStyle/>
        <a:p>
          <a:pPr algn="ctr"/>
          <a:r>
            <a:rPr lang="en-US" b="1" dirty="0" smtClean="0"/>
            <a:t>CONUS Data Center Relocation &amp; Disaster Recovery</a:t>
          </a:r>
          <a:endParaRPr lang="en-US" b="1" dirty="0"/>
        </a:p>
      </dgm:t>
    </dgm:pt>
    <dgm:pt modelId="{F2C392B8-562F-44DA-AA55-BE77D81AE4FF}" type="parTrans" cxnId="{8EB0BC3A-6CB3-4E48-8AA0-38D20E50FB39}">
      <dgm:prSet/>
      <dgm:spPr/>
      <dgm:t>
        <a:bodyPr/>
        <a:lstStyle/>
        <a:p>
          <a:endParaRPr lang="en-US" b="1"/>
        </a:p>
      </dgm:t>
    </dgm:pt>
    <dgm:pt modelId="{9A128183-7A97-4E06-B194-481FAF0F5FDD}" type="sibTrans" cxnId="{8EB0BC3A-6CB3-4E48-8AA0-38D20E50FB39}">
      <dgm:prSet/>
      <dgm:spPr/>
      <dgm:t>
        <a:bodyPr/>
        <a:lstStyle/>
        <a:p>
          <a:endParaRPr lang="en-US" b="1"/>
        </a:p>
      </dgm:t>
    </dgm:pt>
    <dgm:pt modelId="{97BC81C7-9012-46FF-91FF-4CC3BCA26721}">
      <dgm:prSet phldrT="[Text]"/>
      <dgm:spPr>
        <a:solidFill>
          <a:srgbClr val="0000FF"/>
        </a:solidFill>
      </dgm:spPr>
      <dgm:t>
        <a:bodyPr/>
        <a:lstStyle/>
        <a:p>
          <a:pPr algn="r"/>
          <a:r>
            <a:rPr lang="en-US" b="1" dirty="0" smtClean="0"/>
            <a:t>Trusted Internet Connection</a:t>
          </a:r>
          <a:endParaRPr lang="en-US" b="1" dirty="0"/>
        </a:p>
      </dgm:t>
    </dgm:pt>
    <dgm:pt modelId="{98A860E8-241B-4980-BB74-E1624AAFA1AC}" type="parTrans" cxnId="{85066BF5-5074-4F0E-ADE8-692F5BFB613F}">
      <dgm:prSet/>
      <dgm:spPr/>
      <dgm:t>
        <a:bodyPr/>
        <a:lstStyle/>
        <a:p>
          <a:endParaRPr lang="en-US" b="1"/>
        </a:p>
      </dgm:t>
    </dgm:pt>
    <dgm:pt modelId="{EF38D5D7-0E41-44E2-A3EF-26D0D5C984CA}" type="sibTrans" cxnId="{85066BF5-5074-4F0E-ADE8-692F5BFB613F}">
      <dgm:prSet/>
      <dgm:spPr/>
      <dgm:t>
        <a:bodyPr/>
        <a:lstStyle/>
        <a:p>
          <a:endParaRPr lang="en-US" b="1"/>
        </a:p>
      </dgm:t>
    </dgm:pt>
    <dgm:pt modelId="{9EB48DC1-C679-485C-9F0B-84A843856832}">
      <dgm:prSet phldrT="[Text]"/>
      <dgm:spPr>
        <a:solidFill>
          <a:srgbClr val="0000FF"/>
        </a:solidFill>
      </dgm:spPr>
      <dgm:t>
        <a:bodyPr/>
        <a:lstStyle/>
        <a:p>
          <a:pPr algn="l"/>
          <a:r>
            <a:rPr lang="en-US" b="1" dirty="0" smtClean="0"/>
            <a:t>IPv6 Transition &amp; Compliance</a:t>
          </a:r>
          <a:endParaRPr lang="en-US" b="1" dirty="0"/>
        </a:p>
      </dgm:t>
    </dgm:pt>
    <dgm:pt modelId="{2961C43F-A306-4AC0-AD34-BD4AD42D4A02}" type="parTrans" cxnId="{0663230D-CBD6-4009-9012-F318841825E0}">
      <dgm:prSet/>
      <dgm:spPr/>
      <dgm:t>
        <a:bodyPr/>
        <a:lstStyle/>
        <a:p>
          <a:endParaRPr lang="en-US" b="1"/>
        </a:p>
      </dgm:t>
    </dgm:pt>
    <dgm:pt modelId="{0B2031F7-1403-477A-888E-31B9C7DAA837}" type="sibTrans" cxnId="{0663230D-CBD6-4009-9012-F318841825E0}">
      <dgm:prSet/>
      <dgm:spPr/>
      <dgm:t>
        <a:bodyPr/>
        <a:lstStyle/>
        <a:p>
          <a:endParaRPr lang="en-US" b="1"/>
        </a:p>
      </dgm:t>
    </dgm:pt>
    <dgm:pt modelId="{9664133B-6014-4FA6-8B17-4450990299D7}">
      <dgm:prSet phldrT="[Text]"/>
      <dgm:spPr>
        <a:solidFill>
          <a:srgbClr val="0000FF"/>
        </a:solidFill>
      </dgm:spPr>
      <dgm:t>
        <a:bodyPr/>
        <a:lstStyle/>
        <a:p>
          <a:pPr algn="r"/>
          <a:r>
            <a:rPr lang="en-US" b="1" dirty="0" smtClean="0"/>
            <a:t>Legacy Mission Software Applications Phase-out</a:t>
          </a:r>
          <a:endParaRPr lang="en-US" b="1" dirty="0"/>
        </a:p>
      </dgm:t>
    </dgm:pt>
    <dgm:pt modelId="{5CADCFD7-9DCD-45D9-9AC6-D9195B785FDF}" type="parTrans" cxnId="{2422C655-324C-485C-9323-4A32CDFB72AA}">
      <dgm:prSet/>
      <dgm:spPr/>
      <dgm:t>
        <a:bodyPr/>
        <a:lstStyle/>
        <a:p>
          <a:endParaRPr lang="en-US" b="1"/>
        </a:p>
      </dgm:t>
    </dgm:pt>
    <dgm:pt modelId="{0C9661C3-68B6-4056-9D76-7532E5B6E5A1}" type="sibTrans" cxnId="{2422C655-324C-485C-9323-4A32CDFB72AA}">
      <dgm:prSet/>
      <dgm:spPr/>
      <dgm:t>
        <a:bodyPr/>
        <a:lstStyle/>
        <a:p>
          <a:endParaRPr lang="en-US" b="1"/>
        </a:p>
      </dgm:t>
    </dgm:pt>
    <dgm:pt modelId="{F82CB240-A1CA-432C-AD90-5E5AA8A0E79C}">
      <dgm:prSet phldrT="[Text]"/>
      <dgm:spPr>
        <a:solidFill>
          <a:srgbClr val="0000FF"/>
        </a:solidFill>
      </dgm:spPr>
      <dgm:t>
        <a:bodyPr/>
        <a:lstStyle/>
        <a:p>
          <a:pPr algn="r"/>
          <a:r>
            <a:rPr lang="en-US" b="1" dirty="0" smtClean="0"/>
            <a:t>South Pole Station Broadband Communications Infrastructure</a:t>
          </a:r>
          <a:endParaRPr lang="en-US" b="1" dirty="0"/>
        </a:p>
      </dgm:t>
    </dgm:pt>
    <dgm:pt modelId="{0EFE4DF9-273E-4E15-847E-B88168B8D95E}" type="parTrans" cxnId="{4D4A9E35-2DD4-458A-8FE6-1E8E9C5CE5B7}">
      <dgm:prSet/>
      <dgm:spPr/>
      <dgm:t>
        <a:bodyPr/>
        <a:lstStyle/>
        <a:p>
          <a:endParaRPr lang="en-US" b="1"/>
        </a:p>
      </dgm:t>
    </dgm:pt>
    <dgm:pt modelId="{47C6F44F-F60D-448E-945E-7ED330CE90C7}" type="sibTrans" cxnId="{4D4A9E35-2DD4-458A-8FE6-1E8E9C5CE5B7}">
      <dgm:prSet/>
      <dgm:spPr/>
      <dgm:t>
        <a:bodyPr/>
        <a:lstStyle/>
        <a:p>
          <a:endParaRPr lang="en-US" b="1"/>
        </a:p>
      </dgm:t>
    </dgm:pt>
    <dgm:pt modelId="{8637594C-BA56-4378-A5C6-221D5BB0134D}">
      <dgm:prSet phldrT="[Text]"/>
      <dgm:spPr>
        <a:solidFill>
          <a:srgbClr val="0000FF"/>
        </a:solidFill>
      </dgm:spPr>
      <dgm:t>
        <a:bodyPr/>
        <a:lstStyle/>
        <a:p>
          <a:pPr algn="r"/>
          <a:r>
            <a:rPr lang="en-US" b="1" dirty="0" smtClean="0"/>
            <a:t>End-of-Life On-Ice ICT Infrastructure</a:t>
          </a:r>
          <a:endParaRPr lang="en-US" b="1" dirty="0"/>
        </a:p>
      </dgm:t>
    </dgm:pt>
    <dgm:pt modelId="{672AA3CC-6FF8-45F8-BE0D-AAD0B9777318}" type="parTrans" cxnId="{A5B7321A-E77D-4BB9-BED3-3266EDC99E54}">
      <dgm:prSet/>
      <dgm:spPr/>
      <dgm:t>
        <a:bodyPr/>
        <a:lstStyle/>
        <a:p>
          <a:endParaRPr lang="en-US" b="1"/>
        </a:p>
      </dgm:t>
    </dgm:pt>
    <dgm:pt modelId="{56DF0FAC-2723-4DA9-B69F-F95132A6B38B}" type="sibTrans" cxnId="{A5B7321A-E77D-4BB9-BED3-3266EDC99E54}">
      <dgm:prSet/>
      <dgm:spPr/>
      <dgm:t>
        <a:bodyPr/>
        <a:lstStyle/>
        <a:p>
          <a:endParaRPr lang="en-US" b="1"/>
        </a:p>
      </dgm:t>
    </dgm:pt>
    <dgm:pt modelId="{EB83A268-12E2-4870-9C10-8235112AA4A2}">
      <dgm:prSet phldrT="[Text]"/>
      <dgm:spPr>
        <a:solidFill>
          <a:srgbClr val="0000FF"/>
        </a:solidFill>
      </dgm:spPr>
      <dgm:t>
        <a:bodyPr/>
        <a:lstStyle/>
        <a:p>
          <a:pPr algn="r"/>
          <a:r>
            <a:rPr lang="en-US" b="1" dirty="0" smtClean="0"/>
            <a:t>ICT Organization Best Practices and Governance</a:t>
          </a:r>
          <a:endParaRPr lang="en-US" b="1" dirty="0"/>
        </a:p>
      </dgm:t>
    </dgm:pt>
    <dgm:pt modelId="{55A19AE6-A10A-4F55-98A8-D06C8E560BE6}" type="parTrans" cxnId="{A102E1EA-A780-44E2-8416-96856F5D44F9}">
      <dgm:prSet/>
      <dgm:spPr/>
      <dgm:t>
        <a:bodyPr/>
        <a:lstStyle/>
        <a:p>
          <a:endParaRPr lang="en-US"/>
        </a:p>
      </dgm:t>
    </dgm:pt>
    <dgm:pt modelId="{2BFE5034-22BE-4409-8D36-136A1A8C26F4}" type="sibTrans" cxnId="{A102E1EA-A780-44E2-8416-96856F5D44F9}">
      <dgm:prSet/>
      <dgm:spPr/>
      <dgm:t>
        <a:bodyPr/>
        <a:lstStyle/>
        <a:p>
          <a:endParaRPr lang="en-US"/>
        </a:p>
      </dgm:t>
    </dgm:pt>
    <dgm:pt modelId="{CEFF4A0B-AD7B-4EB6-AD4E-6D761F351761}" type="pres">
      <dgm:prSet presAssocID="{81243002-2E49-45A2-BDE6-FC152D2166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E6FE85-18C4-4E5D-AB6E-A86F9A0090D7}" type="pres">
      <dgm:prSet presAssocID="{EB83A268-12E2-4870-9C10-8235112AA4A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63ED8-D74E-478A-9F5C-E2986AFB0AC5}" type="pres">
      <dgm:prSet presAssocID="{2BFE5034-22BE-4409-8D36-136A1A8C26F4}" presName="spacer" presStyleCnt="0"/>
      <dgm:spPr/>
    </dgm:pt>
    <dgm:pt modelId="{C1028F6C-6F39-4C2F-AA87-0EB3CAC4CFC2}" type="pres">
      <dgm:prSet presAssocID="{2255B5D9-2802-4325-B4AA-777899F0F00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741D1-1D44-4881-B58A-FFFC67FB859A}" type="pres">
      <dgm:prSet presAssocID="{5A4BAFEE-8FE6-4EB9-A4FC-4D5C6CB9E83F}" presName="spacer" presStyleCnt="0"/>
      <dgm:spPr/>
    </dgm:pt>
    <dgm:pt modelId="{42BEB83C-2342-42C4-9DF1-735FD625BFAE}" type="pres">
      <dgm:prSet presAssocID="{ABF6113F-4371-4013-8FAA-555220EA387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2ECFC-021C-469E-A591-311BD860BECC}" type="pres">
      <dgm:prSet presAssocID="{9A128183-7A97-4E06-B194-481FAF0F5FDD}" presName="spacer" presStyleCnt="0"/>
      <dgm:spPr/>
    </dgm:pt>
    <dgm:pt modelId="{D7B330FD-3ACA-4B53-8BB2-ECEA74DF9137}" type="pres">
      <dgm:prSet presAssocID="{97BC81C7-9012-46FF-91FF-4CC3BCA2672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CA9D7-C189-4E85-99E4-DBFBFA2C4C86}" type="pres">
      <dgm:prSet presAssocID="{EF38D5D7-0E41-44E2-A3EF-26D0D5C984CA}" presName="spacer" presStyleCnt="0"/>
      <dgm:spPr/>
    </dgm:pt>
    <dgm:pt modelId="{58C30FC5-2001-452D-99E4-6D0D56983312}" type="pres">
      <dgm:prSet presAssocID="{9EB48DC1-C679-485C-9F0B-84A84385683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34163-F810-47B6-84C9-0358E9DB2983}" type="pres">
      <dgm:prSet presAssocID="{0B2031F7-1403-477A-888E-31B9C7DAA837}" presName="spacer" presStyleCnt="0"/>
      <dgm:spPr/>
    </dgm:pt>
    <dgm:pt modelId="{FE15744C-94B7-467E-908C-6EC290E44576}" type="pres">
      <dgm:prSet presAssocID="{9664133B-6014-4FA6-8B17-4450990299D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1B6C6-6A8A-4B2C-BB63-AD467010A5A0}" type="pres">
      <dgm:prSet presAssocID="{0C9661C3-68B6-4056-9D76-7532E5B6E5A1}" presName="spacer" presStyleCnt="0"/>
      <dgm:spPr/>
    </dgm:pt>
    <dgm:pt modelId="{0892E41D-140E-4667-A917-8ECA9CAD8892}" type="pres">
      <dgm:prSet presAssocID="{F82CB240-A1CA-432C-AD90-5E5AA8A0E79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58682-2B8D-4EC4-8B26-453B114CA5A0}" type="pres">
      <dgm:prSet presAssocID="{47C6F44F-F60D-448E-945E-7ED330CE90C7}" presName="spacer" presStyleCnt="0"/>
      <dgm:spPr/>
    </dgm:pt>
    <dgm:pt modelId="{06DA73A0-159C-4DEF-B9F4-6F6F830FBC13}" type="pres">
      <dgm:prSet presAssocID="{8637594C-BA56-4378-A5C6-221D5BB0134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1CC40D-32FC-4599-B12A-F4A7D89D3B88}" type="presOf" srcId="{F82CB240-A1CA-432C-AD90-5E5AA8A0E79C}" destId="{0892E41D-140E-4667-A917-8ECA9CAD8892}" srcOrd="0" destOrd="0" presId="urn:microsoft.com/office/officeart/2005/8/layout/vList2"/>
    <dgm:cxn modelId="{3615123F-2AB8-46C4-ADAA-53BB59456872}" type="presOf" srcId="{9664133B-6014-4FA6-8B17-4450990299D7}" destId="{FE15744C-94B7-467E-908C-6EC290E44576}" srcOrd="0" destOrd="0" presId="urn:microsoft.com/office/officeart/2005/8/layout/vList2"/>
    <dgm:cxn modelId="{03D91A14-7FB7-4357-AF92-30E16D7E4D26}" type="presOf" srcId="{ABF6113F-4371-4013-8FAA-555220EA387B}" destId="{42BEB83C-2342-42C4-9DF1-735FD625BFAE}" srcOrd="0" destOrd="0" presId="urn:microsoft.com/office/officeart/2005/8/layout/vList2"/>
    <dgm:cxn modelId="{A102E1EA-A780-44E2-8416-96856F5D44F9}" srcId="{81243002-2E49-45A2-BDE6-FC152D2166BE}" destId="{EB83A268-12E2-4870-9C10-8235112AA4A2}" srcOrd="0" destOrd="0" parTransId="{55A19AE6-A10A-4F55-98A8-D06C8E560BE6}" sibTransId="{2BFE5034-22BE-4409-8D36-136A1A8C26F4}"/>
    <dgm:cxn modelId="{61FEB803-4386-41C1-979C-B176BDA1784B}" type="presOf" srcId="{2255B5D9-2802-4325-B4AA-777899F0F001}" destId="{C1028F6C-6F39-4C2F-AA87-0EB3CAC4CFC2}" srcOrd="0" destOrd="0" presId="urn:microsoft.com/office/officeart/2005/8/layout/vList2"/>
    <dgm:cxn modelId="{2422C655-324C-485C-9323-4A32CDFB72AA}" srcId="{81243002-2E49-45A2-BDE6-FC152D2166BE}" destId="{9664133B-6014-4FA6-8B17-4450990299D7}" srcOrd="5" destOrd="0" parTransId="{5CADCFD7-9DCD-45D9-9AC6-D9195B785FDF}" sibTransId="{0C9661C3-68B6-4056-9D76-7532E5B6E5A1}"/>
    <dgm:cxn modelId="{4D4A9E35-2DD4-458A-8FE6-1E8E9C5CE5B7}" srcId="{81243002-2E49-45A2-BDE6-FC152D2166BE}" destId="{F82CB240-A1CA-432C-AD90-5E5AA8A0E79C}" srcOrd="6" destOrd="0" parTransId="{0EFE4DF9-273E-4E15-847E-B88168B8D95E}" sibTransId="{47C6F44F-F60D-448E-945E-7ED330CE90C7}"/>
    <dgm:cxn modelId="{D3567882-F748-49C6-910A-7050D419537F}" type="presOf" srcId="{97BC81C7-9012-46FF-91FF-4CC3BCA26721}" destId="{D7B330FD-3ACA-4B53-8BB2-ECEA74DF9137}" srcOrd="0" destOrd="0" presId="urn:microsoft.com/office/officeart/2005/8/layout/vList2"/>
    <dgm:cxn modelId="{A5B7321A-E77D-4BB9-BED3-3266EDC99E54}" srcId="{81243002-2E49-45A2-BDE6-FC152D2166BE}" destId="{8637594C-BA56-4378-A5C6-221D5BB0134D}" srcOrd="7" destOrd="0" parTransId="{672AA3CC-6FF8-45F8-BE0D-AAD0B9777318}" sibTransId="{56DF0FAC-2723-4DA9-B69F-F95132A6B38B}"/>
    <dgm:cxn modelId="{E03C3B8D-C23C-4347-834F-B4A215F11994}" srcId="{81243002-2E49-45A2-BDE6-FC152D2166BE}" destId="{2255B5D9-2802-4325-B4AA-777899F0F001}" srcOrd="1" destOrd="0" parTransId="{C957EE92-78F2-42F9-856C-660A2E66B8C6}" sibTransId="{5A4BAFEE-8FE6-4EB9-A4FC-4D5C6CB9E83F}"/>
    <dgm:cxn modelId="{85066BF5-5074-4F0E-ADE8-692F5BFB613F}" srcId="{81243002-2E49-45A2-BDE6-FC152D2166BE}" destId="{97BC81C7-9012-46FF-91FF-4CC3BCA26721}" srcOrd="3" destOrd="0" parTransId="{98A860E8-241B-4980-BB74-E1624AAFA1AC}" sibTransId="{EF38D5D7-0E41-44E2-A3EF-26D0D5C984CA}"/>
    <dgm:cxn modelId="{390E73FF-D6F7-4D4D-BB2A-06FBBAD55210}" type="presOf" srcId="{8637594C-BA56-4378-A5C6-221D5BB0134D}" destId="{06DA73A0-159C-4DEF-B9F4-6F6F830FBC13}" srcOrd="0" destOrd="0" presId="urn:microsoft.com/office/officeart/2005/8/layout/vList2"/>
    <dgm:cxn modelId="{0663230D-CBD6-4009-9012-F318841825E0}" srcId="{81243002-2E49-45A2-BDE6-FC152D2166BE}" destId="{9EB48DC1-C679-485C-9F0B-84A843856832}" srcOrd="4" destOrd="0" parTransId="{2961C43F-A306-4AC0-AD34-BD4AD42D4A02}" sibTransId="{0B2031F7-1403-477A-888E-31B9C7DAA837}"/>
    <dgm:cxn modelId="{F1EDF922-F38A-408B-A0E7-473338AA456A}" type="presOf" srcId="{9EB48DC1-C679-485C-9F0B-84A843856832}" destId="{58C30FC5-2001-452D-99E4-6D0D56983312}" srcOrd="0" destOrd="0" presId="urn:microsoft.com/office/officeart/2005/8/layout/vList2"/>
    <dgm:cxn modelId="{28CAF82E-3402-46CC-82FC-380B27216B96}" type="presOf" srcId="{EB83A268-12E2-4870-9C10-8235112AA4A2}" destId="{B2E6FE85-18C4-4E5D-AB6E-A86F9A0090D7}" srcOrd="0" destOrd="0" presId="urn:microsoft.com/office/officeart/2005/8/layout/vList2"/>
    <dgm:cxn modelId="{B0C3AF27-64CD-4B38-97F5-E73EBEADDE3F}" type="presOf" srcId="{81243002-2E49-45A2-BDE6-FC152D2166BE}" destId="{CEFF4A0B-AD7B-4EB6-AD4E-6D761F351761}" srcOrd="0" destOrd="0" presId="urn:microsoft.com/office/officeart/2005/8/layout/vList2"/>
    <dgm:cxn modelId="{8EB0BC3A-6CB3-4E48-8AA0-38D20E50FB39}" srcId="{81243002-2E49-45A2-BDE6-FC152D2166BE}" destId="{ABF6113F-4371-4013-8FAA-555220EA387B}" srcOrd="2" destOrd="0" parTransId="{F2C392B8-562F-44DA-AA55-BE77D81AE4FF}" sibTransId="{9A128183-7A97-4E06-B194-481FAF0F5FDD}"/>
    <dgm:cxn modelId="{7AA0849E-7462-4D7D-99D2-FC3C1E47DCF2}" type="presParOf" srcId="{CEFF4A0B-AD7B-4EB6-AD4E-6D761F351761}" destId="{B2E6FE85-18C4-4E5D-AB6E-A86F9A0090D7}" srcOrd="0" destOrd="0" presId="urn:microsoft.com/office/officeart/2005/8/layout/vList2"/>
    <dgm:cxn modelId="{DA2DB744-B13C-44D2-BE80-14B198D0242E}" type="presParOf" srcId="{CEFF4A0B-AD7B-4EB6-AD4E-6D761F351761}" destId="{87663ED8-D74E-478A-9F5C-E2986AFB0AC5}" srcOrd="1" destOrd="0" presId="urn:microsoft.com/office/officeart/2005/8/layout/vList2"/>
    <dgm:cxn modelId="{6429849A-660C-4559-A448-860682DC4EB1}" type="presParOf" srcId="{CEFF4A0B-AD7B-4EB6-AD4E-6D761F351761}" destId="{C1028F6C-6F39-4C2F-AA87-0EB3CAC4CFC2}" srcOrd="2" destOrd="0" presId="urn:microsoft.com/office/officeart/2005/8/layout/vList2"/>
    <dgm:cxn modelId="{83FAE134-F83F-4D41-A4AE-86853B312F5F}" type="presParOf" srcId="{CEFF4A0B-AD7B-4EB6-AD4E-6D761F351761}" destId="{BF0741D1-1D44-4881-B58A-FFFC67FB859A}" srcOrd="3" destOrd="0" presId="urn:microsoft.com/office/officeart/2005/8/layout/vList2"/>
    <dgm:cxn modelId="{34081CC5-89B5-4BC6-9E30-E72042A6D603}" type="presParOf" srcId="{CEFF4A0B-AD7B-4EB6-AD4E-6D761F351761}" destId="{42BEB83C-2342-42C4-9DF1-735FD625BFAE}" srcOrd="4" destOrd="0" presId="urn:microsoft.com/office/officeart/2005/8/layout/vList2"/>
    <dgm:cxn modelId="{E9DDE18B-2CB0-4943-856F-78A388CAAA37}" type="presParOf" srcId="{CEFF4A0B-AD7B-4EB6-AD4E-6D761F351761}" destId="{C0B2ECFC-021C-469E-A591-311BD860BECC}" srcOrd="5" destOrd="0" presId="urn:microsoft.com/office/officeart/2005/8/layout/vList2"/>
    <dgm:cxn modelId="{3274C302-73D1-43F0-BBA2-D090EAB13840}" type="presParOf" srcId="{CEFF4A0B-AD7B-4EB6-AD4E-6D761F351761}" destId="{D7B330FD-3ACA-4B53-8BB2-ECEA74DF9137}" srcOrd="6" destOrd="0" presId="urn:microsoft.com/office/officeart/2005/8/layout/vList2"/>
    <dgm:cxn modelId="{0688D687-ACEE-4388-84D1-7606E5947899}" type="presParOf" srcId="{CEFF4A0B-AD7B-4EB6-AD4E-6D761F351761}" destId="{E2ECA9D7-C189-4E85-99E4-DBFBFA2C4C86}" srcOrd="7" destOrd="0" presId="urn:microsoft.com/office/officeart/2005/8/layout/vList2"/>
    <dgm:cxn modelId="{DBD631B0-A2EA-483D-B048-35077410E856}" type="presParOf" srcId="{CEFF4A0B-AD7B-4EB6-AD4E-6D761F351761}" destId="{58C30FC5-2001-452D-99E4-6D0D56983312}" srcOrd="8" destOrd="0" presId="urn:microsoft.com/office/officeart/2005/8/layout/vList2"/>
    <dgm:cxn modelId="{72168DAB-53B5-4020-A6B6-388788C6C9D0}" type="presParOf" srcId="{CEFF4A0B-AD7B-4EB6-AD4E-6D761F351761}" destId="{24234163-F810-47B6-84C9-0358E9DB2983}" srcOrd="9" destOrd="0" presId="urn:microsoft.com/office/officeart/2005/8/layout/vList2"/>
    <dgm:cxn modelId="{88ED4E0F-0B7C-4BC8-8B5F-C87C370A33BE}" type="presParOf" srcId="{CEFF4A0B-AD7B-4EB6-AD4E-6D761F351761}" destId="{FE15744C-94B7-467E-908C-6EC290E44576}" srcOrd="10" destOrd="0" presId="urn:microsoft.com/office/officeart/2005/8/layout/vList2"/>
    <dgm:cxn modelId="{5F1B306C-A75B-4018-AABB-4C06E1768D0E}" type="presParOf" srcId="{CEFF4A0B-AD7B-4EB6-AD4E-6D761F351761}" destId="{E841B6C6-6A8A-4B2C-BB63-AD467010A5A0}" srcOrd="11" destOrd="0" presId="urn:microsoft.com/office/officeart/2005/8/layout/vList2"/>
    <dgm:cxn modelId="{ADA12088-DBFE-485C-9EDA-C51617E8055E}" type="presParOf" srcId="{CEFF4A0B-AD7B-4EB6-AD4E-6D761F351761}" destId="{0892E41D-140E-4667-A917-8ECA9CAD8892}" srcOrd="12" destOrd="0" presId="urn:microsoft.com/office/officeart/2005/8/layout/vList2"/>
    <dgm:cxn modelId="{1628EDF2-848C-484F-BC96-98CD6D16E0AF}" type="presParOf" srcId="{CEFF4A0B-AD7B-4EB6-AD4E-6D761F351761}" destId="{E5858682-2B8D-4EC4-8B26-453B114CA5A0}" srcOrd="13" destOrd="0" presId="urn:microsoft.com/office/officeart/2005/8/layout/vList2"/>
    <dgm:cxn modelId="{B8747133-75E7-44C3-8EBA-62E656B50EB1}" type="presParOf" srcId="{CEFF4A0B-AD7B-4EB6-AD4E-6D761F351761}" destId="{06DA73A0-159C-4DEF-B9F4-6F6F830FBC1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C82A4-4B93-42FC-9B17-1C2EEBE8D06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DBDDFFAB-0982-423D-B5F3-F0642D5B351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rPr>
            <a:t>MARITIME</a:t>
          </a:r>
        </a:p>
      </dgm:t>
    </dgm:pt>
    <dgm:pt modelId="{41359349-BB98-41A4-972B-6278CE0AA8AB}" type="parTrans" cxnId="{9B40417F-D41D-4644-83ED-48F51CA56237}">
      <dgm:prSet/>
      <dgm:spPr/>
      <dgm:t>
        <a:bodyPr/>
        <a:lstStyle/>
        <a:p>
          <a:endParaRPr lang="en-US" sz="1200"/>
        </a:p>
      </dgm:t>
    </dgm:pt>
    <dgm:pt modelId="{AB2DE21C-3DF8-44DA-82A7-703B458AD86A}" type="sibTrans" cxnId="{9B40417F-D41D-4644-83ED-48F51CA56237}">
      <dgm:prSet/>
      <dgm:spPr/>
      <dgm:t>
        <a:bodyPr/>
        <a:lstStyle/>
        <a:p>
          <a:endParaRPr lang="en-US" sz="1200"/>
        </a:p>
      </dgm:t>
    </dgm:pt>
    <dgm:pt modelId="{346E2640-71AA-48C8-A659-8758C96E56F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rPr>
            <a:t>R/V LM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rPr>
            <a:t>GOULD</a:t>
          </a:r>
        </a:p>
      </dgm:t>
    </dgm:pt>
    <dgm:pt modelId="{0D82666D-0A51-49F6-9A64-43144F1B439C}" type="parTrans" cxnId="{C4230955-0A85-4754-8B77-A29BA775BD2A}">
      <dgm:prSet custT="1"/>
      <dgm:spPr/>
      <dgm:t>
        <a:bodyPr/>
        <a:lstStyle/>
        <a:p>
          <a:endParaRPr lang="en-US" sz="1200"/>
        </a:p>
      </dgm:t>
    </dgm:pt>
    <dgm:pt modelId="{67DA0B62-3F2D-49F2-A8A8-8CEC1104353A}" type="sibTrans" cxnId="{C4230955-0A85-4754-8B77-A29BA775BD2A}">
      <dgm:prSet/>
      <dgm:spPr/>
      <dgm:t>
        <a:bodyPr/>
        <a:lstStyle/>
        <a:p>
          <a:endParaRPr lang="en-US" sz="1200"/>
        </a:p>
      </dgm:t>
    </dgm:pt>
    <dgm:pt modelId="{2B93B1ED-91C9-471B-87E8-1AAA21E5816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rPr>
            <a:t>R/V N.B.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rPr>
            <a:t>PALMER</a:t>
          </a:r>
        </a:p>
      </dgm:t>
    </dgm:pt>
    <dgm:pt modelId="{CA03D0E8-3649-43FC-84DD-50B2BC47C078}" type="parTrans" cxnId="{86BBA553-2DA5-4295-AB36-99BFD8A02572}">
      <dgm:prSet custT="1"/>
      <dgm:spPr/>
      <dgm:t>
        <a:bodyPr/>
        <a:lstStyle/>
        <a:p>
          <a:endParaRPr lang="en-US" sz="1200"/>
        </a:p>
      </dgm:t>
    </dgm:pt>
    <dgm:pt modelId="{4B6D5530-4692-49E2-AF1F-3DA20E4161FE}" type="sibTrans" cxnId="{86BBA553-2DA5-4295-AB36-99BFD8A02572}">
      <dgm:prSet/>
      <dgm:spPr/>
      <dgm:t>
        <a:bodyPr/>
        <a:lstStyle/>
        <a:p>
          <a:endParaRPr lang="en-US" sz="1200"/>
        </a:p>
      </dgm:t>
    </dgm:pt>
    <dgm:pt modelId="{EA5F6F90-6BC0-405F-BA0A-BC24C3C64B66}" type="pres">
      <dgm:prSet presAssocID="{A18C82A4-4B93-42FC-9B17-1C2EEBE8D06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D3EC62-5F20-40AE-AFDD-76967D4E6CB9}" type="pres">
      <dgm:prSet presAssocID="{DBDDFFAB-0982-423D-B5F3-F0642D5B3511}" presName="centerShape" presStyleLbl="node0" presStyleIdx="0" presStyleCnt="1" custScaleX="184582"/>
      <dgm:spPr/>
      <dgm:t>
        <a:bodyPr/>
        <a:lstStyle/>
        <a:p>
          <a:endParaRPr lang="en-US"/>
        </a:p>
      </dgm:t>
    </dgm:pt>
    <dgm:pt modelId="{19C0D95B-C757-42D1-89AD-C0679A0C42E0}" type="pres">
      <dgm:prSet presAssocID="{0D82666D-0A51-49F6-9A64-43144F1B439C}" presName="Name9" presStyleLbl="parChTrans1D2" presStyleIdx="0" presStyleCnt="2"/>
      <dgm:spPr/>
      <dgm:t>
        <a:bodyPr/>
        <a:lstStyle/>
        <a:p>
          <a:endParaRPr lang="en-US"/>
        </a:p>
      </dgm:t>
    </dgm:pt>
    <dgm:pt modelId="{C27EC6B4-6722-4B56-BA8C-99B3DBD59D90}" type="pres">
      <dgm:prSet presAssocID="{0D82666D-0A51-49F6-9A64-43144F1B439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ED9FF00-AB81-4618-9A35-0972064C6A99}" type="pres">
      <dgm:prSet presAssocID="{346E2640-71AA-48C8-A659-8758C96E56F2}" presName="node" presStyleLbl="node1" presStyleIdx="0" presStyleCnt="2" custScaleX="123506" custRadScaleRad="64338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79A1C-9E65-42CB-A5EF-F4779F204DB6}" type="pres">
      <dgm:prSet presAssocID="{CA03D0E8-3649-43FC-84DD-50B2BC47C078}" presName="Name9" presStyleLbl="parChTrans1D2" presStyleIdx="1" presStyleCnt="2"/>
      <dgm:spPr/>
      <dgm:t>
        <a:bodyPr/>
        <a:lstStyle/>
        <a:p>
          <a:endParaRPr lang="en-US"/>
        </a:p>
      </dgm:t>
    </dgm:pt>
    <dgm:pt modelId="{CA81401D-1E0C-4E08-A7F9-92FA306D9591}" type="pres">
      <dgm:prSet presAssocID="{CA03D0E8-3649-43FC-84DD-50B2BC47C07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2249569-EBAD-4166-BC8B-4A6C6A86A722}" type="pres">
      <dgm:prSet presAssocID="{2B93B1ED-91C9-471B-87E8-1AAA21E5816C}" presName="node" presStyleLbl="node1" presStyleIdx="1" presStyleCnt="2" custScaleX="131847" custRadScaleRad="60756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7878F-2644-40E7-B3E4-8516AD9639F6}" type="presOf" srcId="{0D82666D-0A51-49F6-9A64-43144F1B439C}" destId="{C27EC6B4-6722-4B56-BA8C-99B3DBD59D90}" srcOrd="1" destOrd="0" presId="urn:microsoft.com/office/officeart/2005/8/layout/radial1"/>
    <dgm:cxn modelId="{9B40417F-D41D-4644-83ED-48F51CA56237}" srcId="{A18C82A4-4B93-42FC-9B17-1C2EEBE8D065}" destId="{DBDDFFAB-0982-423D-B5F3-F0642D5B3511}" srcOrd="0" destOrd="0" parTransId="{41359349-BB98-41A4-972B-6278CE0AA8AB}" sibTransId="{AB2DE21C-3DF8-44DA-82A7-703B458AD86A}"/>
    <dgm:cxn modelId="{0AA836DE-B664-43A8-8E90-41EE39F4CB5C}" type="presOf" srcId="{346E2640-71AA-48C8-A659-8758C96E56F2}" destId="{EED9FF00-AB81-4618-9A35-0972064C6A99}" srcOrd="0" destOrd="0" presId="urn:microsoft.com/office/officeart/2005/8/layout/radial1"/>
    <dgm:cxn modelId="{2307BD55-1333-486E-910D-1492D109DBC7}" type="presOf" srcId="{CA03D0E8-3649-43FC-84DD-50B2BC47C078}" destId="{ED779A1C-9E65-42CB-A5EF-F4779F204DB6}" srcOrd="0" destOrd="0" presId="urn:microsoft.com/office/officeart/2005/8/layout/radial1"/>
    <dgm:cxn modelId="{86BBA553-2DA5-4295-AB36-99BFD8A02572}" srcId="{DBDDFFAB-0982-423D-B5F3-F0642D5B3511}" destId="{2B93B1ED-91C9-471B-87E8-1AAA21E5816C}" srcOrd="1" destOrd="0" parTransId="{CA03D0E8-3649-43FC-84DD-50B2BC47C078}" sibTransId="{4B6D5530-4692-49E2-AF1F-3DA20E4161FE}"/>
    <dgm:cxn modelId="{4E8A00BA-46E3-4171-BD48-E1542ED716E0}" type="presOf" srcId="{A18C82A4-4B93-42FC-9B17-1C2EEBE8D065}" destId="{EA5F6F90-6BC0-405F-BA0A-BC24C3C64B66}" srcOrd="0" destOrd="0" presId="urn:microsoft.com/office/officeart/2005/8/layout/radial1"/>
    <dgm:cxn modelId="{C4230955-0A85-4754-8B77-A29BA775BD2A}" srcId="{DBDDFFAB-0982-423D-B5F3-F0642D5B3511}" destId="{346E2640-71AA-48C8-A659-8758C96E56F2}" srcOrd="0" destOrd="0" parTransId="{0D82666D-0A51-49F6-9A64-43144F1B439C}" sibTransId="{67DA0B62-3F2D-49F2-A8A8-8CEC1104353A}"/>
    <dgm:cxn modelId="{42D37DC0-CD14-41AD-9C6A-8C00DF3F6C22}" type="presOf" srcId="{CA03D0E8-3649-43FC-84DD-50B2BC47C078}" destId="{CA81401D-1E0C-4E08-A7F9-92FA306D9591}" srcOrd="1" destOrd="0" presId="urn:microsoft.com/office/officeart/2005/8/layout/radial1"/>
    <dgm:cxn modelId="{23538EF6-0210-4A64-BE80-19A60C19F906}" type="presOf" srcId="{DBDDFFAB-0982-423D-B5F3-F0642D5B3511}" destId="{B4D3EC62-5F20-40AE-AFDD-76967D4E6CB9}" srcOrd="0" destOrd="0" presId="urn:microsoft.com/office/officeart/2005/8/layout/radial1"/>
    <dgm:cxn modelId="{32FDE4DA-AA05-4A79-BD47-FAF408E235CB}" type="presOf" srcId="{0D82666D-0A51-49F6-9A64-43144F1B439C}" destId="{19C0D95B-C757-42D1-89AD-C0679A0C42E0}" srcOrd="0" destOrd="0" presId="urn:microsoft.com/office/officeart/2005/8/layout/radial1"/>
    <dgm:cxn modelId="{F8D94B75-4647-4744-96BC-CC93FF5AE19B}" type="presOf" srcId="{2B93B1ED-91C9-471B-87E8-1AAA21E5816C}" destId="{C2249569-EBAD-4166-BC8B-4A6C6A86A722}" srcOrd="0" destOrd="0" presId="urn:microsoft.com/office/officeart/2005/8/layout/radial1"/>
    <dgm:cxn modelId="{5EB27A16-E5CC-44E9-993B-FC6CAD269007}" type="presParOf" srcId="{EA5F6F90-6BC0-405F-BA0A-BC24C3C64B66}" destId="{B4D3EC62-5F20-40AE-AFDD-76967D4E6CB9}" srcOrd="0" destOrd="0" presId="urn:microsoft.com/office/officeart/2005/8/layout/radial1"/>
    <dgm:cxn modelId="{EA4B35C5-1EBF-4F0A-8501-86A46BD6015B}" type="presParOf" srcId="{EA5F6F90-6BC0-405F-BA0A-BC24C3C64B66}" destId="{19C0D95B-C757-42D1-89AD-C0679A0C42E0}" srcOrd="1" destOrd="0" presId="urn:microsoft.com/office/officeart/2005/8/layout/radial1"/>
    <dgm:cxn modelId="{1C12BC31-B02F-4E55-93FC-C67D2A7FDDEB}" type="presParOf" srcId="{19C0D95B-C757-42D1-89AD-C0679A0C42E0}" destId="{C27EC6B4-6722-4B56-BA8C-99B3DBD59D90}" srcOrd="0" destOrd="0" presId="urn:microsoft.com/office/officeart/2005/8/layout/radial1"/>
    <dgm:cxn modelId="{D74F1EA3-F9E5-4939-A280-1C70B4880331}" type="presParOf" srcId="{EA5F6F90-6BC0-405F-BA0A-BC24C3C64B66}" destId="{EED9FF00-AB81-4618-9A35-0972064C6A99}" srcOrd="2" destOrd="0" presId="urn:microsoft.com/office/officeart/2005/8/layout/radial1"/>
    <dgm:cxn modelId="{9C7DF072-100D-47F1-97D3-FFE7ACAC4C1C}" type="presParOf" srcId="{EA5F6F90-6BC0-405F-BA0A-BC24C3C64B66}" destId="{ED779A1C-9E65-42CB-A5EF-F4779F204DB6}" srcOrd="3" destOrd="0" presId="urn:microsoft.com/office/officeart/2005/8/layout/radial1"/>
    <dgm:cxn modelId="{A16D5A92-AEFB-4307-93B4-1001E7261672}" type="presParOf" srcId="{ED779A1C-9E65-42CB-A5EF-F4779F204DB6}" destId="{CA81401D-1E0C-4E08-A7F9-92FA306D9591}" srcOrd="0" destOrd="0" presId="urn:microsoft.com/office/officeart/2005/8/layout/radial1"/>
    <dgm:cxn modelId="{BEE386D9-368B-408B-B23C-6A8317BE9E2B}" type="presParOf" srcId="{EA5F6F90-6BC0-405F-BA0A-BC24C3C64B66}" destId="{C2249569-EBAD-4166-BC8B-4A6C6A86A722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EFC80-2658-4156-8C20-74190FCAE37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DBE4167D-7741-48EE-8AF9-7BC94C77F16F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CONUS</a:t>
          </a:r>
        </a:p>
      </dgm:t>
    </dgm:pt>
    <dgm:pt modelId="{319C17E9-ED2E-4C21-924A-622C17ECC2E9}" type="parTrans" cxnId="{B032FECA-BF88-48B1-A94E-583DC026D66A}">
      <dgm:prSet/>
      <dgm:spPr/>
      <dgm:t>
        <a:bodyPr/>
        <a:lstStyle/>
        <a:p>
          <a:endParaRPr lang="en-US" sz="1200"/>
        </a:p>
      </dgm:t>
    </dgm:pt>
    <dgm:pt modelId="{CC4286D9-6D31-4565-A2F4-0230A287446E}" type="sibTrans" cxnId="{B032FECA-BF88-48B1-A94E-583DC026D66A}">
      <dgm:prSet/>
      <dgm:spPr/>
      <dgm:t>
        <a:bodyPr/>
        <a:lstStyle/>
        <a:p>
          <a:endParaRPr lang="en-US" sz="1200"/>
        </a:p>
      </dgm:t>
    </dgm:pt>
    <dgm:pt modelId="{BE2902D9-630A-4B0C-9E62-2B6E43D5E6DE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CENTENNIAL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CO</a:t>
          </a:r>
        </a:p>
      </dgm:t>
    </dgm:pt>
    <dgm:pt modelId="{03235B93-8E89-4E9D-ADDD-545D3AC938F3}" type="parTrans" cxnId="{69E591E7-485A-493D-995F-5CA098134A30}">
      <dgm:prSet custT="1"/>
      <dgm:spPr/>
      <dgm:t>
        <a:bodyPr/>
        <a:lstStyle/>
        <a:p>
          <a:endParaRPr lang="en-US" sz="1200"/>
        </a:p>
      </dgm:t>
    </dgm:pt>
    <dgm:pt modelId="{4CE3C67F-9204-4578-A8AB-F03C32A70794}" type="sibTrans" cxnId="{69E591E7-485A-493D-995F-5CA098134A30}">
      <dgm:prSet/>
      <dgm:spPr/>
      <dgm:t>
        <a:bodyPr/>
        <a:lstStyle/>
        <a:p>
          <a:endParaRPr lang="en-US" sz="1200"/>
        </a:p>
      </dgm:t>
    </dgm:pt>
    <dgm:pt modelId="{67D3BEDD-78BC-48B8-AC40-871716C68F20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PORT HUENEME,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CA</a:t>
          </a:r>
        </a:p>
      </dgm:t>
    </dgm:pt>
    <dgm:pt modelId="{3452A24E-3D2A-4A04-92E1-59C7A268CFF5}" type="parTrans" cxnId="{D835862E-E81D-4FAA-9BAD-716838565ECB}">
      <dgm:prSet custT="1"/>
      <dgm:spPr/>
      <dgm:t>
        <a:bodyPr/>
        <a:lstStyle/>
        <a:p>
          <a:endParaRPr lang="en-US" sz="1200"/>
        </a:p>
      </dgm:t>
    </dgm:pt>
    <dgm:pt modelId="{B426B2D7-EBA4-4C84-A11E-6A0DD503C5CB}" type="sibTrans" cxnId="{D835862E-E81D-4FAA-9BAD-716838565ECB}">
      <dgm:prSet/>
      <dgm:spPr/>
      <dgm:t>
        <a:bodyPr/>
        <a:lstStyle/>
        <a:p>
          <a:endParaRPr lang="en-US" sz="1200"/>
        </a:p>
      </dgm:t>
    </dgm:pt>
    <dgm:pt modelId="{D168D40D-28FC-4062-9DD1-A00BB5619AC3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SPAWAR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CHARLESTON,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SC</a:t>
          </a:r>
        </a:p>
      </dgm:t>
    </dgm:pt>
    <dgm:pt modelId="{ADD9058F-98CD-41CE-8E3A-6D388B0A23F0}" type="parTrans" cxnId="{799EA315-7A50-4EC2-B270-24194DAD44AF}">
      <dgm:prSet custT="1"/>
      <dgm:spPr/>
      <dgm:t>
        <a:bodyPr/>
        <a:lstStyle/>
        <a:p>
          <a:endParaRPr lang="en-US" sz="1200"/>
        </a:p>
      </dgm:t>
    </dgm:pt>
    <dgm:pt modelId="{1B116CD3-A202-4F41-BB6A-CDB58A2FFB48}" type="sibTrans" cxnId="{799EA315-7A50-4EC2-B270-24194DAD44AF}">
      <dgm:prSet/>
      <dgm:spPr/>
      <dgm:t>
        <a:bodyPr/>
        <a:lstStyle/>
        <a:p>
          <a:endParaRPr lang="en-US" sz="1200"/>
        </a:p>
      </dgm:t>
    </dgm:pt>
    <dgm:pt modelId="{850C6A08-0662-45E8-9CC1-960A1F0EF97D}" type="pres">
      <dgm:prSet presAssocID="{3F9EFC80-2658-4156-8C20-74190FCAE37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5D652E-27B9-4B31-B56A-EDE3AE8883EC}" type="pres">
      <dgm:prSet presAssocID="{DBE4167D-7741-48EE-8AF9-7BC94C77F16F}" presName="centerShape" presStyleLbl="node0" presStyleIdx="0" presStyleCnt="1"/>
      <dgm:spPr/>
      <dgm:t>
        <a:bodyPr/>
        <a:lstStyle/>
        <a:p>
          <a:endParaRPr lang="en-US"/>
        </a:p>
      </dgm:t>
    </dgm:pt>
    <dgm:pt modelId="{386D8594-04A3-4DC5-A098-EF97025C99DB}" type="pres">
      <dgm:prSet presAssocID="{03235B93-8E89-4E9D-ADDD-545D3AC938F3}" presName="Name9" presStyleLbl="parChTrans1D2" presStyleIdx="0" presStyleCnt="3"/>
      <dgm:spPr/>
      <dgm:t>
        <a:bodyPr/>
        <a:lstStyle/>
        <a:p>
          <a:endParaRPr lang="en-US"/>
        </a:p>
      </dgm:t>
    </dgm:pt>
    <dgm:pt modelId="{556EA7AB-8942-410F-A708-BB43A2859394}" type="pres">
      <dgm:prSet presAssocID="{03235B93-8E89-4E9D-ADDD-545D3AC938F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1377040-AB9A-4502-B269-D198A4799365}" type="pres">
      <dgm:prSet presAssocID="{BE2902D9-630A-4B0C-9E62-2B6E43D5E6DE}" presName="node" presStyleLbl="node1" presStyleIdx="0" presStyleCnt="3" custScaleX="144520" custRadScaleRad="61293" custRadScaleInc="1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CE481-9F73-430D-8F45-11533FE42D49}" type="pres">
      <dgm:prSet presAssocID="{3452A24E-3D2A-4A04-92E1-59C7A268CFF5}" presName="Name9" presStyleLbl="parChTrans1D2" presStyleIdx="1" presStyleCnt="3"/>
      <dgm:spPr/>
      <dgm:t>
        <a:bodyPr/>
        <a:lstStyle/>
        <a:p>
          <a:endParaRPr lang="en-US"/>
        </a:p>
      </dgm:t>
    </dgm:pt>
    <dgm:pt modelId="{70ED3D5C-5700-4D3E-A12B-F51F4697A587}" type="pres">
      <dgm:prSet presAssocID="{3452A24E-3D2A-4A04-92E1-59C7A268CFF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FDDEC15-747F-4CB5-A590-BC8F6A08661C}" type="pres">
      <dgm:prSet presAssocID="{67D3BEDD-78BC-48B8-AC40-871716C68F20}" presName="node" presStyleLbl="node1" presStyleIdx="1" presStyleCnt="3" custScaleX="141514" custRadScaleRad="79942" custRadScaleInc="3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69C93-B889-40C8-ADBF-3B120C48C51D}" type="pres">
      <dgm:prSet presAssocID="{ADD9058F-98CD-41CE-8E3A-6D388B0A23F0}" presName="Name9" presStyleLbl="parChTrans1D2" presStyleIdx="2" presStyleCnt="3"/>
      <dgm:spPr/>
      <dgm:t>
        <a:bodyPr/>
        <a:lstStyle/>
        <a:p>
          <a:endParaRPr lang="en-US"/>
        </a:p>
      </dgm:t>
    </dgm:pt>
    <dgm:pt modelId="{25F41A3F-26B6-4FB3-8C06-4C5ED31668E2}" type="pres">
      <dgm:prSet presAssocID="{ADD9058F-98CD-41CE-8E3A-6D388B0A23F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C08DC87-63F1-4266-9AEE-BA71D634A5EA}" type="pres">
      <dgm:prSet presAssocID="{D168D40D-28FC-4062-9DD1-A00BB5619AC3}" presName="node" presStyleLbl="node1" presStyleIdx="2" presStyleCnt="3" custScaleX="150523" custRadScaleRad="78541" custRadScaleInc="-4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32B6BC-92ED-42FC-80FF-8ACCE91C258F}" type="presOf" srcId="{ADD9058F-98CD-41CE-8E3A-6D388B0A23F0}" destId="{25F41A3F-26B6-4FB3-8C06-4C5ED31668E2}" srcOrd="1" destOrd="0" presId="urn:microsoft.com/office/officeart/2005/8/layout/radial1"/>
    <dgm:cxn modelId="{3DB971A8-7546-407F-B538-1AE4BBFAE32C}" type="presOf" srcId="{BE2902D9-630A-4B0C-9E62-2B6E43D5E6DE}" destId="{31377040-AB9A-4502-B269-D198A4799365}" srcOrd="0" destOrd="0" presId="urn:microsoft.com/office/officeart/2005/8/layout/radial1"/>
    <dgm:cxn modelId="{799EA315-7A50-4EC2-B270-24194DAD44AF}" srcId="{DBE4167D-7741-48EE-8AF9-7BC94C77F16F}" destId="{D168D40D-28FC-4062-9DD1-A00BB5619AC3}" srcOrd="2" destOrd="0" parTransId="{ADD9058F-98CD-41CE-8E3A-6D388B0A23F0}" sibTransId="{1B116CD3-A202-4F41-BB6A-CDB58A2FFB48}"/>
    <dgm:cxn modelId="{1F96BD36-C2E5-4F7A-B02F-8138EDB1B1AE}" type="presOf" srcId="{03235B93-8E89-4E9D-ADDD-545D3AC938F3}" destId="{386D8594-04A3-4DC5-A098-EF97025C99DB}" srcOrd="0" destOrd="0" presId="urn:microsoft.com/office/officeart/2005/8/layout/radial1"/>
    <dgm:cxn modelId="{B032FECA-BF88-48B1-A94E-583DC026D66A}" srcId="{3F9EFC80-2658-4156-8C20-74190FCAE37C}" destId="{DBE4167D-7741-48EE-8AF9-7BC94C77F16F}" srcOrd="0" destOrd="0" parTransId="{319C17E9-ED2E-4C21-924A-622C17ECC2E9}" sibTransId="{CC4286D9-6D31-4565-A2F4-0230A287446E}"/>
    <dgm:cxn modelId="{633294B9-B37C-426B-94F2-AD17C7BC904E}" type="presOf" srcId="{DBE4167D-7741-48EE-8AF9-7BC94C77F16F}" destId="{895D652E-27B9-4B31-B56A-EDE3AE8883EC}" srcOrd="0" destOrd="0" presId="urn:microsoft.com/office/officeart/2005/8/layout/radial1"/>
    <dgm:cxn modelId="{F98B5848-3110-4B98-B428-C3F1538542DA}" type="presOf" srcId="{67D3BEDD-78BC-48B8-AC40-871716C68F20}" destId="{0FDDEC15-747F-4CB5-A590-BC8F6A08661C}" srcOrd="0" destOrd="0" presId="urn:microsoft.com/office/officeart/2005/8/layout/radial1"/>
    <dgm:cxn modelId="{2A2DC9D5-F294-46AC-A7DE-8AC41263C544}" type="presOf" srcId="{ADD9058F-98CD-41CE-8E3A-6D388B0A23F0}" destId="{67C69C93-B889-40C8-ADBF-3B120C48C51D}" srcOrd="0" destOrd="0" presId="urn:microsoft.com/office/officeart/2005/8/layout/radial1"/>
    <dgm:cxn modelId="{893DAF71-4D8A-4905-94ED-9021DC1DDBA5}" type="presOf" srcId="{3452A24E-3D2A-4A04-92E1-59C7A268CFF5}" destId="{D23CE481-9F73-430D-8F45-11533FE42D49}" srcOrd="0" destOrd="0" presId="urn:microsoft.com/office/officeart/2005/8/layout/radial1"/>
    <dgm:cxn modelId="{7C951D86-FD89-45B8-9A74-08B2616C17D7}" type="presOf" srcId="{3F9EFC80-2658-4156-8C20-74190FCAE37C}" destId="{850C6A08-0662-45E8-9CC1-960A1F0EF97D}" srcOrd="0" destOrd="0" presId="urn:microsoft.com/office/officeart/2005/8/layout/radial1"/>
    <dgm:cxn modelId="{52646E58-1866-4A2F-A2D5-828A6F4AC6AC}" type="presOf" srcId="{3452A24E-3D2A-4A04-92E1-59C7A268CFF5}" destId="{70ED3D5C-5700-4D3E-A12B-F51F4697A587}" srcOrd="1" destOrd="0" presId="urn:microsoft.com/office/officeart/2005/8/layout/radial1"/>
    <dgm:cxn modelId="{9CA72F73-A923-4C17-9848-2B39C6C6ADF1}" type="presOf" srcId="{D168D40D-28FC-4062-9DD1-A00BB5619AC3}" destId="{EC08DC87-63F1-4266-9AEE-BA71D634A5EA}" srcOrd="0" destOrd="0" presId="urn:microsoft.com/office/officeart/2005/8/layout/radial1"/>
    <dgm:cxn modelId="{D0623FA0-CCEF-4603-BA87-5C661E931B4B}" type="presOf" srcId="{03235B93-8E89-4E9D-ADDD-545D3AC938F3}" destId="{556EA7AB-8942-410F-A708-BB43A2859394}" srcOrd="1" destOrd="0" presId="urn:microsoft.com/office/officeart/2005/8/layout/radial1"/>
    <dgm:cxn modelId="{D835862E-E81D-4FAA-9BAD-716838565ECB}" srcId="{DBE4167D-7741-48EE-8AF9-7BC94C77F16F}" destId="{67D3BEDD-78BC-48B8-AC40-871716C68F20}" srcOrd="1" destOrd="0" parTransId="{3452A24E-3D2A-4A04-92E1-59C7A268CFF5}" sibTransId="{B426B2D7-EBA4-4C84-A11E-6A0DD503C5CB}"/>
    <dgm:cxn modelId="{69E591E7-485A-493D-995F-5CA098134A30}" srcId="{DBE4167D-7741-48EE-8AF9-7BC94C77F16F}" destId="{BE2902D9-630A-4B0C-9E62-2B6E43D5E6DE}" srcOrd="0" destOrd="0" parTransId="{03235B93-8E89-4E9D-ADDD-545D3AC938F3}" sibTransId="{4CE3C67F-9204-4578-A8AB-F03C32A70794}"/>
    <dgm:cxn modelId="{71A66E2D-3D53-490B-B2F0-621337CE246D}" type="presParOf" srcId="{850C6A08-0662-45E8-9CC1-960A1F0EF97D}" destId="{895D652E-27B9-4B31-B56A-EDE3AE8883EC}" srcOrd="0" destOrd="0" presId="urn:microsoft.com/office/officeart/2005/8/layout/radial1"/>
    <dgm:cxn modelId="{2BAC9C9A-CFFC-4345-88EB-4916EA82EEF5}" type="presParOf" srcId="{850C6A08-0662-45E8-9CC1-960A1F0EF97D}" destId="{386D8594-04A3-4DC5-A098-EF97025C99DB}" srcOrd="1" destOrd="0" presId="urn:microsoft.com/office/officeart/2005/8/layout/radial1"/>
    <dgm:cxn modelId="{68D2763D-D241-40E2-990A-BEC4E4FD3C80}" type="presParOf" srcId="{386D8594-04A3-4DC5-A098-EF97025C99DB}" destId="{556EA7AB-8942-410F-A708-BB43A2859394}" srcOrd="0" destOrd="0" presId="urn:microsoft.com/office/officeart/2005/8/layout/radial1"/>
    <dgm:cxn modelId="{4F3404F5-2862-4DE2-B790-A9AF446B56AF}" type="presParOf" srcId="{850C6A08-0662-45E8-9CC1-960A1F0EF97D}" destId="{31377040-AB9A-4502-B269-D198A4799365}" srcOrd="2" destOrd="0" presId="urn:microsoft.com/office/officeart/2005/8/layout/radial1"/>
    <dgm:cxn modelId="{3A3C142D-ACCB-4C55-9BD5-1CB8E33A29D0}" type="presParOf" srcId="{850C6A08-0662-45E8-9CC1-960A1F0EF97D}" destId="{D23CE481-9F73-430D-8F45-11533FE42D49}" srcOrd="3" destOrd="0" presId="urn:microsoft.com/office/officeart/2005/8/layout/radial1"/>
    <dgm:cxn modelId="{2E203A09-A4DC-40A1-98D1-28C4D9736FAF}" type="presParOf" srcId="{D23CE481-9F73-430D-8F45-11533FE42D49}" destId="{70ED3D5C-5700-4D3E-A12B-F51F4697A587}" srcOrd="0" destOrd="0" presId="urn:microsoft.com/office/officeart/2005/8/layout/radial1"/>
    <dgm:cxn modelId="{06AA90D7-9691-4B58-A850-B6609CF6BF96}" type="presParOf" srcId="{850C6A08-0662-45E8-9CC1-960A1F0EF97D}" destId="{0FDDEC15-747F-4CB5-A590-BC8F6A08661C}" srcOrd="4" destOrd="0" presId="urn:microsoft.com/office/officeart/2005/8/layout/radial1"/>
    <dgm:cxn modelId="{BAD65D0E-3CB8-499D-8070-DAB55A5B4C4F}" type="presParOf" srcId="{850C6A08-0662-45E8-9CC1-960A1F0EF97D}" destId="{67C69C93-B889-40C8-ADBF-3B120C48C51D}" srcOrd="5" destOrd="0" presId="urn:microsoft.com/office/officeart/2005/8/layout/radial1"/>
    <dgm:cxn modelId="{10D595F0-0ECA-4A38-90BB-BED2865022F4}" type="presParOf" srcId="{67C69C93-B889-40C8-ADBF-3B120C48C51D}" destId="{25F41A3F-26B6-4FB3-8C06-4C5ED31668E2}" srcOrd="0" destOrd="0" presId="urn:microsoft.com/office/officeart/2005/8/layout/radial1"/>
    <dgm:cxn modelId="{DFE8B5CE-8E8B-4B5B-9FCD-5EEC26973A0C}" type="presParOf" srcId="{850C6A08-0662-45E8-9CC1-960A1F0EF97D}" destId="{EC08DC87-63F1-4266-9AEE-BA71D634A5E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A9C66D-A63E-44FD-AC9A-182C0A4DE0F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EB8EAFCE-E585-4994-93B4-F5F12B0A92A5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INTERNATONAL</a:t>
          </a:r>
        </a:p>
      </dgm:t>
    </dgm:pt>
    <dgm:pt modelId="{DE8F5BC2-1581-4981-9A10-75097D7B8BD9}" type="parTrans" cxnId="{304BB7CE-6600-4715-AFD7-C7AF7C84499A}">
      <dgm:prSet/>
      <dgm:spPr/>
      <dgm:t>
        <a:bodyPr/>
        <a:lstStyle/>
        <a:p>
          <a:endParaRPr lang="en-US"/>
        </a:p>
      </dgm:t>
    </dgm:pt>
    <dgm:pt modelId="{E49AD208-7463-4D4B-B742-037C990FD2FF}" type="sibTrans" cxnId="{304BB7CE-6600-4715-AFD7-C7AF7C84499A}">
      <dgm:prSet/>
      <dgm:spPr/>
      <dgm:t>
        <a:bodyPr/>
        <a:lstStyle/>
        <a:p>
          <a:endParaRPr lang="en-US"/>
        </a:p>
      </dgm:t>
    </dgm:pt>
    <dgm:pt modelId="{20A510A0-97DD-429E-8FB1-D3C0078FAFB2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CHRISTCHURCH,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NZ</a:t>
          </a:r>
        </a:p>
      </dgm:t>
    </dgm:pt>
    <dgm:pt modelId="{30720CE2-059E-4699-B655-D55AEC03D560}" type="parTrans" cxnId="{A72EA588-1DF9-472C-9F06-76C3EEA04DA0}">
      <dgm:prSet/>
      <dgm:spPr/>
      <dgm:t>
        <a:bodyPr/>
        <a:lstStyle/>
        <a:p>
          <a:endParaRPr lang="en-US"/>
        </a:p>
      </dgm:t>
    </dgm:pt>
    <dgm:pt modelId="{A104B81B-F04B-48F6-A9AF-6C1280BDA684}" type="sibTrans" cxnId="{A72EA588-1DF9-472C-9F06-76C3EEA04DA0}">
      <dgm:prSet/>
      <dgm:spPr/>
      <dgm:t>
        <a:bodyPr/>
        <a:lstStyle/>
        <a:p>
          <a:endParaRPr lang="en-US"/>
        </a:p>
      </dgm:t>
    </dgm:pt>
    <dgm:pt modelId="{1BB49C8D-456F-4D47-8E14-6146DCFE16F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PUNTA ARENAS,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CL</a:t>
          </a:r>
        </a:p>
      </dgm:t>
    </dgm:pt>
    <dgm:pt modelId="{DC7B1D70-50D6-4E51-8B5F-1F5BC1D0EF15}" type="parTrans" cxnId="{2833BB0E-3915-4F5E-A9E0-DC0CB350F4F1}">
      <dgm:prSet/>
      <dgm:spPr/>
      <dgm:t>
        <a:bodyPr/>
        <a:lstStyle/>
        <a:p>
          <a:endParaRPr lang="en-US"/>
        </a:p>
      </dgm:t>
    </dgm:pt>
    <dgm:pt modelId="{D17C08CE-18A3-4FA1-813E-8B8A408A974F}" type="sibTrans" cxnId="{2833BB0E-3915-4F5E-A9E0-DC0CB350F4F1}">
      <dgm:prSet/>
      <dgm:spPr/>
      <dgm:t>
        <a:bodyPr/>
        <a:lstStyle/>
        <a:p>
          <a:endParaRPr lang="en-US"/>
        </a:p>
      </dgm:t>
    </dgm:pt>
    <dgm:pt modelId="{965503DC-2040-478C-B3DB-526098671CA9}" type="pres">
      <dgm:prSet presAssocID="{87A9C66D-A63E-44FD-AC9A-182C0A4DE0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C99BDF-D522-4D4C-92F0-6AC3C1498A42}" type="pres">
      <dgm:prSet presAssocID="{EB8EAFCE-E585-4994-93B4-F5F12B0A92A5}" presName="centerShape" presStyleLbl="node0" presStyleIdx="0" presStyleCnt="1" custScaleX="263112" custLinFactNeighborX="3394"/>
      <dgm:spPr/>
      <dgm:t>
        <a:bodyPr/>
        <a:lstStyle/>
        <a:p>
          <a:endParaRPr lang="en-US"/>
        </a:p>
      </dgm:t>
    </dgm:pt>
    <dgm:pt modelId="{FE4C8BF2-3004-4AE4-97AB-D40315D793D5}" type="pres">
      <dgm:prSet presAssocID="{30720CE2-059E-4699-B655-D55AEC03D560}" presName="Name9" presStyleLbl="parChTrans1D2" presStyleIdx="0" presStyleCnt="2"/>
      <dgm:spPr/>
      <dgm:t>
        <a:bodyPr/>
        <a:lstStyle/>
        <a:p>
          <a:endParaRPr lang="en-US"/>
        </a:p>
      </dgm:t>
    </dgm:pt>
    <dgm:pt modelId="{4457289F-C8FC-4281-88AE-61F817B1983F}" type="pres">
      <dgm:prSet presAssocID="{30720CE2-059E-4699-B655-D55AEC03D56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57150C9-D18B-462E-96EC-186D0B4EE13E}" type="pres">
      <dgm:prSet presAssocID="{20A510A0-97DD-429E-8FB1-D3C0078FAFB2}" presName="node" presStyleLbl="node1" presStyleIdx="0" presStyleCnt="2" custScaleX="227758" custRadScaleRad="67385" custRadScaleInc="4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944B6-81CA-444F-A9D4-64D4C8327334}" type="pres">
      <dgm:prSet presAssocID="{DC7B1D70-50D6-4E51-8B5F-1F5BC1D0EF15}" presName="Name9" presStyleLbl="parChTrans1D2" presStyleIdx="1" presStyleCnt="2"/>
      <dgm:spPr/>
      <dgm:t>
        <a:bodyPr/>
        <a:lstStyle/>
        <a:p>
          <a:endParaRPr lang="en-US"/>
        </a:p>
      </dgm:t>
    </dgm:pt>
    <dgm:pt modelId="{CB571B22-5090-4F3F-9DC6-2561CCDBC3CB}" type="pres">
      <dgm:prSet presAssocID="{DC7B1D70-50D6-4E51-8B5F-1F5BC1D0EF1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3B3F449-04D1-4151-87C6-BCC02AC2EB2D}" type="pres">
      <dgm:prSet presAssocID="{1BB49C8D-456F-4D47-8E14-6146DCFE16F0}" presName="node" presStyleLbl="node1" presStyleIdx="1" presStyleCnt="2" custScaleX="236596" custRadScaleRad="68777" custRadScaleInc="-4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FB6431-7D7D-493E-A198-AB44E6AB2872}" type="presOf" srcId="{DC7B1D70-50D6-4E51-8B5F-1F5BC1D0EF15}" destId="{772944B6-81CA-444F-A9D4-64D4C8327334}" srcOrd="0" destOrd="0" presId="urn:microsoft.com/office/officeart/2005/8/layout/radial1"/>
    <dgm:cxn modelId="{A4A78B30-A973-44ED-882B-134C7C433DD2}" type="presOf" srcId="{30720CE2-059E-4699-B655-D55AEC03D560}" destId="{4457289F-C8FC-4281-88AE-61F817B1983F}" srcOrd="1" destOrd="0" presId="urn:microsoft.com/office/officeart/2005/8/layout/radial1"/>
    <dgm:cxn modelId="{A72EA588-1DF9-472C-9F06-76C3EEA04DA0}" srcId="{EB8EAFCE-E585-4994-93B4-F5F12B0A92A5}" destId="{20A510A0-97DD-429E-8FB1-D3C0078FAFB2}" srcOrd="0" destOrd="0" parTransId="{30720CE2-059E-4699-B655-D55AEC03D560}" sibTransId="{A104B81B-F04B-48F6-A9AF-6C1280BDA684}"/>
    <dgm:cxn modelId="{304BB7CE-6600-4715-AFD7-C7AF7C84499A}" srcId="{87A9C66D-A63E-44FD-AC9A-182C0A4DE0FF}" destId="{EB8EAFCE-E585-4994-93B4-F5F12B0A92A5}" srcOrd="0" destOrd="0" parTransId="{DE8F5BC2-1581-4981-9A10-75097D7B8BD9}" sibTransId="{E49AD208-7463-4D4B-B742-037C990FD2FF}"/>
    <dgm:cxn modelId="{F87239D7-C089-4AC9-98CF-674596C0863F}" type="presOf" srcId="{1BB49C8D-456F-4D47-8E14-6146DCFE16F0}" destId="{73B3F449-04D1-4151-87C6-BCC02AC2EB2D}" srcOrd="0" destOrd="0" presId="urn:microsoft.com/office/officeart/2005/8/layout/radial1"/>
    <dgm:cxn modelId="{1043E794-D030-4074-94DD-A5B9ED33B6C4}" type="presOf" srcId="{DC7B1D70-50D6-4E51-8B5F-1F5BC1D0EF15}" destId="{CB571B22-5090-4F3F-9DC6-2561CCDBC3CB}" srcOrd="1" destOrd="0" presId="urn:microsoft.com/office/officeart/2005/8/layout/radial1"/>
    <dgm:cxn modelId="{7F325D14-9E76-4534-ABA5-B3F8761F5A63}" type="presOf" srcId="{30720CE2-059E-4699-B655-D55AEC03D560}" destId="{FE4C8BF2-3004-4AE4-97AB-D40315D793D5}" srcOrd="0" destOrd="0" presId="urn:microsoft.com/office/officeart/2005/8/layout/radial1"/>
    <dgm:cxn modelId="{D9EA8D1A-946E-4E1B-8235-85F875218BD5}" type="presOf" srcId="{87A9C66D-A63E-44FD-AC9A-182C0A4DE0FF}" destId="{965503DC-2040-478C-B3DB-526098671CA9}" srcOrd="0" destOrd="0" presId="urn:microsoft.com/office/officeart/2005/8/layout/radial1"/>
    <dgm:cxn modelId="{CD8CE88E-9AEF-40C0-B124-9E314DB10BDD}" type="presOf" srcId="{EB8EAFCE-E585-4994-93B4-F5F12B0A92A5}" destId="{89C99BDF-D522-4D4C-92F0-6AC3C1498A42}" srcOrd="0" destOrd="0" presId="urn:microsoft.com/office/officeart/2005/8/layout/radial1"/>
    <dgm:cxn modelId="{2833BB0E-3915-4F5E-A9E0-DC0CB350F4F1}" srcId="{EB8EAFCE-E585-4994-93B4-F5F12B0A92A5}" destId="{1BB49C8D-456F-4D47-8E14-6146DCFE16F0}" srcOrd="1" destOrd="0" parTransId="{DC7B1D70-50D6-4E51-8B5F-1F5BC1D0EF15}" sibTransId="{D17C08CE-18A3-4FA1-813E-8B8A408A974F}"/>
    <dgm:cxn modelId="{2AF6C160-5909-4DEA-8EBD-39D5F2C85F9F}" type="presOf" srcId="{20A510A0-97DD-429E-8FB1-D3C0078FAFB2}" destId="{B57150C9-D18B-462E-96EC-186D0B4EE13E}" srcOrd="0" destOrd="0" presId="urn:microsoft.com/office/officeart/2005/8/layout/radial1"/>
    <dgm:cxn modelId="{12C5B17A-C99F-4942-BE0B-5C5B93ED1F82}" type="presParOf" srcId="{965503DC-2040-478C-B3DB-526098671CA9}" destId="{89C99BDF-D522-4D4C-92F0-6AC3C1498A42}" srcOrd="0" destOrd="0" presId="urn:microsoft.com/office/officeart/2005/8/layout/radial1"/>
    <dgm:cxn modelId="{32D232E2-CC45-4758-9E5D-0844946BF4D9}" type="presParOf" srcId="{965503DC-2040-478C-B3DB-526098671CA9}" destId="{FE4C8BF2-3004-4AE4-97AB-D40315D793D5}" srcOrd="1" destOrd="0" presId="urn:microsoft.com/office/officeart/2005/8/layout/radial1"/>
    <dgm:cxn modelId="{09B935BB-FC6F-44FF-BDF3-BBCF109AAB52}" type="presParOf" srcId="{FE4C8BF2-3004-4AE4-97AB-D40315D793D5}" destId="{4457289F-C8FC-4281-88AE-61F817B1983F}" srcOrd="0" destOrd="0" presId="urn:microsoft.com/office/officeart/2005/8/layout/radial1"/>
    <dgm:cxn modelId="{BBB2DA19-336D-476E-A81B-9D1968DB84D2}" type="presParOf" srcId="{965503DC-2040-478C-B3DB-526098671CA9}" destId="{B57150C9-D18B-462E-96EC-186D0B4EE13E}" srcOrd="2" destOrd="0" presId="urn:microsoft.com/office/officeart/2005/8/layout/radial1"/>
    <dgm:cxn modelId="{56127F5B-E9BF-4BBD-906B-CF13C7B18768}" type="presParOf" srcId="{965503DC-2040-478C-B3DB-526098671CA9}" destId="{772944B6-81CA-444F-A9D4-64D4C8327334}" srcOrd="3" destOrd="0" presId="urn:microsoft.com/office/officeart/2005/8/layout/radial1"/>
    <dgm:cxn modelId="{0CC79E9D-5F20-4D11-B0E5-DD1EA5368431}" type="presParOf" srcId="{772944B6-81CA-444F-A9D4-64D4C8327334}" destId="{CB571B22-5090-4F3F-9DC6-2561CCDBC3CB}" srcOrd="0" destOrd="0" presId="urn:microsoft.com/office/officeart/2005/8/layout/radial1"/>
    <dgm:cxn modelId="{41A3AAA2-1037-4BEF-B7DF-6D6A5819C2EC}" type="presParOf" srcId="{965503DC-2040-478C-B3DB-526098671CA9}" destId="{73B3F449-04D1-4151-87C6-BCC02AC2EB2D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2AA641-2895-43FE-8464-BE74C26E76D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9C6808-09B8-4C72-839B-17E999F9B918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800" b="1" dirty="0" smtClean="0"/>
            <a:t>Technical Services</a:t>
          </a:r>
        </a:p>
      </dgm:t>
    </dgm:pt>
    <dgm:pt modelId="{DAF33E24-E881-4300-86CD-CED88F61D6C8}" type="parTrans" cxnId="{BA90F54D-4C0D-4D1F-9F33-37E0EC2E1BB3}">
      <dgm:prSet/>
      <dgm:spPr/>
      <dgm:t>
        <a:bodyPr/>
        <a:lstStyle/>
        <a:p>
          <a:endParaRPr lang="en-US"/>
        </a:p>
      </dgm:t>
    </dgm:pt>
    <dgm:pt modelId="{0C12339C-8833-4FB8-8EDD-CB42A2590D23}" type="sibTrans" cxnId="{BA90F54D-4C0D-4D1F-9F33-37E0EC2E1BB3}">
      <dgm:prSet/>
      <dgm:spPr/>
      <dgm:t>
        <a:bodyPr/>
        <a:lstStyle/>
        <a:p>
          <a:endParaRPr lang="en-US"/>
        </a:p>
      </dgm:t>
    </dgm:pt>
    <dgm:pt modelId="{6A0B6FD4-A94C-4D13-B390-07195FFB7C49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Systems Architecture</a:t>
          </a:r>
          <a:endParaRPr lang="en-US" dirty="0"/>
        </a:p>
      </dgm:t>
    </dgm:pt>
    <dgm:pt modelId="{2860AB54-7E9B-4900-8D7B-5386DF1547DB}" type="parTrans" cxnId="{8D00A940-7CD3-4061-9362-99D633114A79}">
      <dgm:prSet/>
      <dgm:spPr/>
      <dgm:t>
        <a:bodyPr/>
        <a:lstStyle/>
        <a:p>
          <a:endParaRPr lang="en-US"/>
        </a:p>
      </dgm:t>
    </dgm:pt>
    <dgm:pt modelId="{1EE9160A-DC79-4633-A966-591057BD61AF}" type="sibTrans" cxnId="{8D00A940-7CD3-4061-9362-99D633114A79}">
      <dgm:prSet/>
      <dgm:spPr/>
      <dgm:t>
        <a:bodyPr/>
        <a:lstStyle/>
        <a:p>
          <a:endParaRPr lang="en-US"/>
        </a:p>
      </dgm:t>
    </dgm:pt>
    <dgm:pt modelId="{C7B1E0EB-3A61-4792-9C7A-404CF6699CF0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800" b="1" dirty="0" smtClean="0"/>
            <a:t>Communications</a:t>
          </a:r>
          <a:endParaRPr lang="en-US" sz="1800" b="1" dirty="0"/>
        </a:p>
      </dgm:t>
    </dgm:pt>
    <dgm:pt modelId="{674EB363-7CEC-4268-AB63-056B0381581B}" type="parTrans" cxnId="{60B922FF-012D-4E1D-A8D0-6D7FF08B1CC9}">
      <dgm:prSet/>
      <dgm:spPr/>
      <dgm:t>
        <a:bodyPr/>
        <a:lstStyle/>
        <a:p>
          <a:endParaRPr lang="en-US"/>
        </a:p>
      </dgm:t>
    </dgm:pt>
    <dgm:pt modelId="{213A2E97-8D53-4F5D-858C-9B106D463E6F}" type="sibTrans" cxnId="{60B922FF-012D-4E1D-A8D0-6D7FF08B1CC9}">
      <dgm:prSet/>
      <dgm:spPr/>
      <dgm:t>
        <a:bodyPr/>
        <a:lstStyle/>
        <a:p>
          <a:endParaRPr lang="en-US"/>
        </a:p>
      </dgm:t>
    </dgm:pt>
    <dgm:pt modelId="{AEC8BD0E-D7F8-486A-ABF4-289021992DFF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Fixed Satellite Service</a:t>
          </a:r>
          <a:endParaRPr lang="en-US" dirty="0"/>
        </a:p>
      </dgm:t>
    </dgm:pt>
    <dgm:pt modelId="{8D0A18F4-7027-4276-8BA6-AB836B568372}" type="parTrans" cxnId="{D8070A96-566E-4D22-BEEB-517DB8109E37}">
      <dgm:prSet/>
      <dgm:spPr/>
      <dgm:t>
        <a:bodyPr/>
        <a:lstStyle/>
        <a:p>
          <a:endParaRPr lang="en-US"/>
        </a:p>
      </dgm:t>
    </dgm:pt>
    <dgm:pt modelId="{565827F0-0437-4A6B-9A41-E1ECAFF968DE}" type="sibTrans" cxnId="{D8070A96-566E-4D22-BEEB-517DB8109E37}">
      <dgm:prSet/>
      <dgm:spPr/>
      <dgm:t>
        <a:bodyPr/>
        <a:lstStyle/>
        <a:p>
          <a:endParaRPr lang="en-US"/>
        </a:p>
      </dgm:t>
    </dgm:pt>
    <dgm:pt modelId="{69C041E1-4951-4EEE-958D-DE8309CC56F9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Land and Maritime M0bile Satellite Service</a:t>
          </a:r>
          <a:endParaRPr lang="en-US" dirty="0"/>
        </a:p>
      </dgm:t>
    </dgm:pt>
    <dgm:pt modelId="{970C99CC-3757-4991-8140-2B4F44283F69}" type="parTrans" cxnId="{69AD6DCB-C848-4118-A10B-788F89419AD4}">
      <dgm:prSet/>
      <dgm:spPr/>
      <dgm:t>
        <a:bodyPr/>
        <a:lstStyle/>
        <a:p>
          <a:endParaRPr lang="en-US"/>
        </a:p>
      </dgm:t>
    </dgm:pt>
    <dgm:pt modelId="{1B64D280-99AE-4B30-951D-9E9D4480C724}" type="sibTrans" cxnId="{69AD6DCB-C848-4118-A10B-788F89419AD4}">
      <dgm:prSet/>
      <dgm:spPr/>
      <dgm:t>
        <a:bodyPr/>
        <a:lstStyle/>
        <a:p>
          <a:endParaRPr lang="en-US"/>
        </a:p>
      </dgm:t>
    </dgm:pt>
    <dgm:pt modelId="{69EFF489-6E5F-492C-B88A-3AE03DE4531E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800" b="1" dirty="0" smtClean="0"/>
            <a:t>Information Systems</a:t>
          </a:r>
          <a:endParaRPr lang="en-US" sz="1800" b="1" dirty="0"/>
        </a:p>
      </dgm:t>
    </dgm:pt>
    <dgm:pt modelId="{1E628272-79BB-4FE3-8769-435FDF26698E}" type="parTrans" cxnId="{63E3CEDD-39CF-42E0-9A32-18C513F047B2}">
      <dgm:prSet/>
      <dgm:spPr/>
      <dgm:t>
        <a:bodyPr/>
        <a:lstStyle/>
        <a:p>
          <a:endParaRPr lang="en-US"/>
        </a:p>
      </dgm:t>
    </dgm:pt>
    <dgm:pt modelId="{7908549A-759E-4C80-B4BC-375C84165EEE}" type="sibTrans" cxnId="{63E3CEDD-39CF-42E0-9A32-18C513F047B2}">
      <dgm:prSet/>
      <dgm:spPr/>
      <dgm:t>
        <a:bodyPr/>
        <a:lstStyle/>
        <a:p>
          <a:endParaRPr lang="en-US"/>
        </a:p>
      </dgm:t>
    </dgm:pt>
    <dgm:pt modelId="{C9148BB1-71CE-41D9-A0AB-C5E9DF0DDB9E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Campus LAN</a:t>
          </a:r>
          <a:endParaRPr lang="en-US" dirty="0"/>
        </a:p>
      </dgm:t>
    </dgm:pt>
    <dgm:pt modelId="{3E012FE4-6320-4443-A6A1-D9A3B2D82895}" type="parTrans" cxnId="{ABA53980-2383-4130-BB9E-1246742B3DE8}">
      <dgm:prSet/>
      <dgm:spPr/>
      <dgm:t>
        <a:bodyPr/>
        <a:lstStyle/>
        <a:p>
          <a:endParaRPr lang="en-US"/>
        </a:p>
      </dgm:t>
    </dgm:pt>
    <dgm:pt modelId="{24033392-5C98-445C-B178-1A99472FB1A4}" type="sibTrans" cxnId="{ABA53980-2383-4130-BB9E-1246742B3DE8}">
      <dgm:prSet/>
      <dgm:spPr/>
      <dgm:t>
        <a:bodyPr/>
        <a:lstStyle/>
        <a:p>
          <a:endParaRPr lang="en-US"/>
        </a:p>
      </dgm:t>
    </dgm:pt>
    <dgm:pt modelId="{EAC03A55-D027-496F-A94F-364AF5D8BC2C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800" b="1" dirty="0" smtClean="0"/>
            <a:t>Governance</a:t>
          </a:r>
          <a:endParaRPr lang="en-US" sz="1800" b="1" dirty="0"/>
        </a:p>
      </dgm:t>
    </dgm:pt>
    <dgm:pt modelId="{21A43806-2E18-48E5-B0EA-4BFFEDB88BA5}" type="parTrans" cxnId="{D6AA7FD5-1ECA-48E2-99F7-A19C5794E1B1}">
      <dgm:prSet/>
      <dgm:spPr/>
      <dgm:t>
        <a:bodyPr/>
        <a:lstStyle/>
        <a:p>
          <a:endParaRPr lang="en-US"/>
        </a:p>
      </dgm:t>
    </dgm:pt>
    <dgm:pt modelId="{20C3F6F3-9E21-4314-AE7C-FC22BB8B28CF}" type="sibTrans" cxnId="{D6AA7FD5-1ECA-48E2-99F7-A19C5794E1B1}">
      <dgm:prSet/>
      <dgm:spPr/>
      <dgm:t>
        <a:bodyPr/>
        <a:lstStyle/>
        <a:p>
          <a:endParaRPr lang="en-US"/>
        </a:p>
      </dgm:t>
    </dgm:pt>
    <dgm:pt modelId="{619D60EA-3157-4FB4-915E-D37F0463E91F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IRM Policy &amp; Guidance</a:t>
          </a:r>
          <a:endParaRPr lang="en-US" dirty="0"/>
        </a:p>
      </dgm:t>
    </dgm:pt>
    <dgm:pt modelId="{2636E83D-851C-472D-9AE7-C165305A1B64}" type="parTrans" cxnId="{5613D55C-9183-446C-85B7-7ACFB01CDF2D}">
      <dgm:prSet/>
      <dgm:spPr/>
      <dgm:t>
        <a:bodyPr/>
        <a:lstStyle/>
        <a:p>
          <a:endParaRPr lang="en-US"/>
        </a:p>
      </dgm:t>
    </dgm:pt>
    <dgm:pt modelId="{58FF5060-D169-4FB2-9F95-25C3423DFF18}" type="sibTrans" cxnId="{5613D55C-9183-446C-85B7-7ACFB01CDF2D}">
      <dgm:prSet/>
      <dgm:spPr/>
      <dgm:t>
        <a:bodyPr/>
        <a:lstStyle/>
        <a:p>
          <a:endParaRPr lang="en-US"/>
        </a:p>
      </dgm:t>
    </dgm:pt>
    <dgm:pt modelId="{3CF2AA00-2EB9-483B-BEE8-8CD61C454908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HW/SW Engineering</a:t>
          </a:r>
          <a:endParaRPr lang="en-US" dirty="0"/>
        </a:p>
      </dgm:t>
    </dgm:pt>
    <dgm:pt modelId="{E8B41FA2-C4B6-408F-9247-DFC095DD268E}" type="parTrans" cxnId="{6D956D31-474E-4113-B5FE-511F5F7C348E}">
      <dgm:prSet/>
      <dgm:spPr/>
      <dgm:t>
        <a:bodyPr/>
        <a:lstStyle/>
        <a:p>
          <a:endParaRPr lang="en-US"/>
        </a:p>
      </dgm:t>
    </dgm:pt>
    <dgm:pt modelId="{339391CD-9A1B-400F-BCA3-70D0191783B0}" type="sibTrans" cxnId="{6D956D31-474E-4113-B5FE-511F5F7C348E}">
      <dgm:prSet/>
      <dgm:spPr/>
      <dgm:t>
        <a:bodyPr/>
        <a:lstStyle/>
        <a:p>
          <a:endParaRPr lang="en-US"/>
        </a:p>
      </dgm:t>
    </dgm:pt>
    <dgm:pt modelId="{04936F57-C597-45D6-BF0E-D94D6F7B167C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Systems Design</a:t>
          </a:r>
          <a:endParaRPr lang="en-US" dirty="0"/>
        </a:p>
      </dgm:t>
    </dgm:pt>
    <dgm:pt modelId="{E3974F0B-772D-4882-B7EA-5F8BC84288AD}" type="parTrans" cxnId="{7CBD9395-5024-46E3-8163-3748D65295A7}">
      <dgm:prSet/>
      <dgm:spPr/>
      <dgm:t>
        <a:bodyPr/>
        <a:lstStyle/>
        <a:p>
          <a:endParaRPr lang="en-US"/>
        </a:p>
      </dgm:t>
    </dgm:pt>
    <dgm:pt modelId="{CCC81F5F-A460-4F76-955B-61A309BAC288}" type="sibTrans" cxnId="{7CBD9395-5024-46E3-8163-3748D65295A7}">
      <dgm:prSet/>
      <dgm:spPr/>
      <dgm:t>
        <a:bodyPr/>
        <a:lstStyle/>
        <a:p>
          <a:endParaRPr lang="en-US"/>
        </a:p>
      </dgm:t>
    </dgm:pt>
    <dgm:pt modelId="{7E11190B-7D2C-4E03-AFB6-87EBCB00B81E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Integration, Test, &amp; Installation</a:t>
          </a:r>
          <a:endParaRPr lang="en-US" dirty="0"/>
        </a:p>
      </dgm:t>
    </dgm:pt>
    <dgm:pt modelId="{B5D57A9D-D019-403B-8D44-B64AFDCE06A9}" type="parTrans" cxnId="{F5AD2FF9-D169-4D63-9437-8E3AD4C3F376}">
      <dgm:prSet/>
      <dgm:spPr/>
      <dgm:t>
        <a:bodyPr/>
        <a:lstStyle/>
        <a:p>
          <a:endParaRPr lang="en-US"/>
        </a:p>
      </dgm:t>
    </dgm:pt>
    <dgm:pt modelId="{C0BFFCF4-2A5A-44A8-88D0-701F84BB79DE}" type="sibTrans" cxnId="{F5AD2FF9-D169-4D63-9437-8E3AD4C3F376}">
      <dgm:prSet/>
      <dgm:spPr/>
      <dgm:t>
        <a:bodyPr/>
        <a:lstStyle/>
        <a:p>
          <a:endParaRPr lang="en-US"/>
        </a:p>
      </dgm:t>
    </dgm:pt>
    <dgm:pt modelId="{1DC60DAA-D98C-4894-BE76-AB8BC7557DC5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O&amp;M</a:t>
          </a:r>
          <a:endParaRPr lang="en-US" dirty="0"/>
        </a:p>
      </dgm:t>
    </dgm:pt>
    <dgm:pt modelId="{CA007CEF-EBB5-4B10-9519-2EA47545F80F}" type="parTrans" cxnId="{35FCFA19-C134-4D02-A011-680CEF8519B3}">
      <dgm:prSet/>
      <dgm:spPr/>
      <dgm:t>
        <a:bodyPr/>
        <a:lstStyle/>
        <a:p>
          <a:endParaRPr lang="en-US"/>
        </a:p>
      </dgm:t>
    </dgm:pt>
    <dgm:pt modelId="{8265E667-C493-45F1-ADFD-F2419DB53468}" type="sibTrans" cxnId="{35FCFA19-C134-4D02-A011-680CEF8519B3}">
      <dgm:prSet/>
      <dgm:spPr/>
      <dgm:t>
        <a:bodyPr/>
        <a:lstStyle/>
        <a:p>
          <a:endParaRPr lang="en-US"/>
        </a:p>
      </dgm:t>
    </dgm:pt>
    <dgm:pt modelId="{84FA2838-1189-45E9-9C3C-A610FC7C6ACB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General Electronics Bench Repair</a:t>
          </a:r>
          <a:endParaRPr lang="en-US" dirty="0"/>
        </a:p>
      </dgm:t>
    </dgm:pt>
    <dgm:pt modelId="{A811726F-6A17-4ADC-B76A-45186CE89395}" type="parTrans" cxnId="{856B15DB-E46D-4EC4-A79F-2BCF9731ED87}">
      <dgm:prSet/>
      <dgm:spPr/>
      <dgm:t>
        <a:bodyPr/>
        <a:lstStyle/>
        <a:p>
          <a:endParaRPr lang="en-US"/>
        </a:p>
      </dgm:t>
    </dgm:pt>
    <dgm:pt modelId="{3AA94717-23A7-4BCE-986A-287754D4CEFB}" type="sibTrans" cxnId="{856B15DB-E46D-4EC4-A79F-2BCF9731ED87}">
      <dgm:prSet/>
      <dgm:spPr/>
      <dgm:t>
        <a:bodyPr/>
        <a:lstStyle/>
        <a:p>
          <a:endParaRPr lang="en-US"/>
        </a:p>
      </dgm:t>
    </dgm:pt>
    <dgm:pt modelId="{3213C349-68C5-4452-B516-6BCA8653F4BC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Systems Lifecycle Planning</a:t>
          </a:r>
          <a:endParaRPr lang="en-US" dirty="0"/>
        </a:p>
      </dgm:t>
    </dgm:pt>
    <dgm:pt modelId="{7C6F1F83-5DCE-4484-8849-2109505A5244}" type="parTrans" cxnId="{FBEA6589-D1BC-4172-8334-5F8236C6904D}">
      <dgm:prSet/>
      <dgm:spPr/>
      <dgm:t>
        <a:bodyPr/>
        <a:lstStyle/>
        <a:p>
          <a:endParaRPr lang="en-US"/>
        </a:p>
      </dgm:t>
    </dgm:pt>
    <dgm:pt modelId="{5931FC7C-67B7-4CAA-84C0-0138C122B8A0}" type="sibTrans" cxnId="{FBEA6589-D1BC-4172-8334-5F8236C6904D}">
      <dgm:prSet/>
      <dgm:spPr/>
      <dgm:t>
        <a:bodyPr/>
        <a:lstStyle/>
        <a:p>
          <a:endParaRPr lang="en-US"/>
        </a:p>
      </dgm:t>
    </dgm:pt>
    <dgm:pt modelId="{ABC00F05-06F6-469F-9275-EBA6A217AB9C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Radio – Long Haul</a:t>
          </a:r>
          <a:endParaRPr lang="en-US" dirty="0"/>
        </a:p>
      </dgm:t>
    </dgm:pt>
    <dgm:pt modelId="{DA71A082-B379-41C8-9CB7-5E8C67207068}" type="parTrans" cxnId="{6311096F-E6D9-4130-801E-99ACC45C2865}">
      <dgm:prSet/>
      <dgm:spPr/>
      <dgm:t>
        <a:bodyPr/>
        <a:lstStyle/>
        <a:p>
          <a:endParaRPr lang="en-US"/>
        </a:p>
      </dgm:t>
    </dgm:pt>
    <dgm:pt modelId="{9281EB73-C385-4057-A57F-A44CE6ADE70E}" type="sibTrans" cxnId="{6311096F-E6D9-4130-801E-99ACC45C2865}">
      <dgm:prSet/>
      <dgm:spPr/>
      <dgm:t>
        <a:bodyPr/>
        <a:lstStyle/>
        <a:p>
          <a:endParaRPr lang="en-US"/>
        </a:p>
      </dgm:t>
    </dgm:pt>
    <dgm:pt modelId="{419FEDFB-65F1-45DA-9C92-D6E06199EFC8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Radio – Land Mobile</a:t>
          </a:r>
          <a:endParaRPr lang="en-US" dirty="0"/>
        </a:p>
      </dgm:t>
    </dgm:pt>
    <dgm:pt modelId="{68D9F243-AC9B-4A73-8293-E498EAF6D910}" type="parTrans" cxnId="{BE815205-203E-40DD-8909-7B3B5BC6E235}">
      <dgm:prSet/>
      <dgm:spPr/>
      <dgm:t>
        <a:bodyPr/>
        <a:lstStyle/>
        <a:p>
          <a:endParaRPr lang="en-US"/>
        </a:p>
      </dgm:t>
    </dgm:pt>
    <dgm:pt modelId="{65A4385B-957A-4CB1-9C70-B780E79C289E}" type="sibTrans" cxnId="{BE815205-203E-40DD-8909-7B3B5BC6E235}">
      <dgm:prSet/>
      <dgm:spPr/>
      <dgm:t>
        <a:bodyPr/>
        <a:lstStyle/>
        <a:p>
          <a:endParaRPr lang="en-US"/>
        </a:p>
      </dgm:t>
    </dgm:pt>
    <dgm:pt modelId="{CAF92EBD-AF3F-4745-8B8D-31DDAF370E10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Radiotelephone</a:t>
          </a:r>
          <a:endParaRPr lang="en-US" dirty="0"/>
        </a:p>
      </dgm:t>
    </dgm:pt>
    <dgm:pt modelId="{62C5FD1A-097B-48CE-88F3-BD2F6DDB2586}" type="parTrans" cxnId="{10B4F1DE-35F8-466F-8B6B-F2FEAA4F75D6}">
      <dgm:prSet/>
      <dgm:spPr/>
      <dgm:t>
        <a:bodyPr/>
        <a:lstStyle/>
        <a:p>
          <a:endParaRPr lang="en-US"/>
        </a:p>
      </dgm:t>
    </dgm:pt>
    <dgm:pt modelId="{016C913D-00C4-4FA1-B92F-D76E2B9E107B}" type="sibTrans" cxnId="{10B4F1DE-35F8-466F-8B6B-F2FEAA4F75D6}">
      <dgm:prSet/>
      <dgm:spPr/>
      <dgm:t>
        <a:bodyPr/>
        <a:lstStyle/>
        <a:p>
          <a:endParaRPr lang="en-US"/>
        </a:p>
      </dgm:t>
    </dgm:pt>
    <dgm:pt modelId="{33522C27-51FC-449E-A72A-C30DD491A251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Local/Long Distance Teleph0ne</a:t>
          </a:r>
          <a:endParaRPr lang="en-US" dirty="0"/>
        </a:p>
      </dgm:t>
    </dgm:pt>
    <dgm:pt modelId="{C6420EE1-6986-4FF7-BC2D-DCA4ABC97B15}" type="parTrans" cxnId="{DFD026EA-BE23-4FFE-90AD-73B3181C8CD9}">
      <dgm:prSet/>
      <dgm:spPr/>
      <dgm:t>
        <a:bodyPr/>
        <a:lstStyle/>
        <a:p>
          <a:endParaRPr lang="en-US"/>
        </a:p>
      </dgm:t>
    </dgm:pt>
    <dgm:pt modelId="{AD8F37E3-D99D-41BA-832A-681472B371BB}" type="sibTrans" cxnId="{DFD026EA-BE23-4FFE-90AD-73B3181C8CD9}">
      <dgm:prSet/>
      <dgm:spPr/>
      <dgm:t>
        <a:bodyPr/>
        <a:lstStyle/>
        <a:p>
          <a:endParaRPr lang="en-US"/>
        </a:p>
      </dgm:t>
    </dgm:pt>
    <dgm:pt modelId="{347E93B8-56DC-4D94-987A-823EBCF741D5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Campus Telephone Exchange</a:t>
          </a:r>
          <a:endParaRPr lang="en-US" dirty="0"/>
        </a:p>
      </dgm:t>
    </dgm:pt>
    <dgm:pt modelId="{FCB29F32-3497-4FCF-83CB-15B574B5F9E4}" type="parTrans" cxnId="{F767DE38-A990-49C6-9AC3-13C441ECA2B9}">
      <dgm:prSet/>
      <dgm:spPr/>
      <dgm:t>
        <a:bodyPr/>
        <a:lstStyle/>
        <a:p>
          <a:endParaRPr lang="en-US"/>
        </a:p>
      </dgm:t>
    </dgm:pt>
    <dgm:pt modelId="{53DF8BAC-85D0-4D33-BBA4-43424DEEA4D6}" type="sibTrans" cxnId="{F767DE38-A990-49C6-9AC3-13C441ECA2B9}">
      <dgm:prSet/>
      <dgm:spPr/>
      <dgm:t>
        <a:bodyPr/>
        <a:lstStyle/>
        <a:p>
          <a:endParaRPr lang="en-US"/>
        </a:p>
      </dgm:t>
    </dgm:pt>
    <dgm:pt modelId="{97D795BC-416B-4AB0-8AFB-5D1CF4879858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Wide Area Data Networks</a:t>
          </a:r>
          <a:endParaRPr lang="en-US" dirty="0"/>
        </a:p>
      </dgm:t>
    </dgm:pt>
    <dgm:pt modelId="{10D666DE-C55D-4300-A8FE-53EEA010E348}" type="parTrans" cxnId="{6EE565CB-F60D-4CC6-9FA5-952E4D0B4F2A}">
      <dgm:prSet/>
      <dgm:spPr/>
      <dgm:t>
        <a:bodyPr/>
        <a:lstStyle/>
        <a:p>
          <a:endParaRPr lang="en-US"/>
        </a:p>
      </dgm:t>
    </dgm:pt>
    <dgm:pt modelId="{DB80A8ED-48B7-41CF-88EA-BE81A5EC73CA}" type="sibTrans" cxnId="{6EE565CB-F60D-4CC6-9FA5-952E4D0B4F2A}">
      <dgm:prSet/>
      <dgm:spPr/>
      <dgm:t>
        <a:bodyPr/>
        <a:lstStyle/>
        <a:p>
          <a:endParaRPr lang="en-US"/>
        </a:p>
      </dgm:t>
    </dgm:pt>
    <dgm:pt modelId="{E83F1863-ED3F-4EE0-A6E5-8B07165CC3AE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err="1" smtClean="0"/>
            <a:t>WiFi</a:t>
          </a:r>
          <a:r>
            <a:rPr lang="en-US" dirty="0" smtClean="0"/>
            <a:t> Access</a:t>
          </a:r>
          <a:endParaRPr lang="en-US" dirty="0"/>
        </a:p>
      </dgm:t>
    </dgm:pt>
    <dgm:pt modelId="{21F2EFE9-7B50-4F37-957D-8A1612EA6819}" type="parTrans" cxnId="{191C4819-57A0-4FC1-8C80-7F26F510DFE7}">
      <dgm:prSet/>
      <dgm:spPr/>
      <dgm:t>
        <a:bodyPr/>
        <a:lstStyle/>
        <a:p>
          <a:endParaRPr lang="en-US"/>
        </a:p>
      </dgm:t>
    </dgm:pt>
    <dgm:pt modelId="{9DC31452-5537-4165-A9CA-9D4A2E656B73}" type="sibTrans" cxnId="{191C4819-57A0-4FC1-8C80-7F26F510DFE7}">
      <dgm:prSet/>
      <dgm:spPr/>
      <dgm:t>
        <a:bodyPr/>
        <a:lstStyle/>
        <a:p>
          <a:endParaRPr lang="en-US"/>
        </a:p>
      </dgm:t>
    </dgm:pt>
    <dgm:pt modelId="{D65B3676-79D9-4969-A3BD-4157F7490CB8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Internet Service</a:t>
          </a:r>
          <a:endParaRPr lang="en-US" dirty="0"/>
        </a:p>
      </dgm:t>
    </dgm:pt>
    <dgm:pt modelId="{142A4A85-CA57-4A61-AF7F-F28B547992C2}" type="parTrans" cxnId="{2CC4C034-FB45-45E1-83CF-296690C50B3F}">
      <dgm:prSet/>
      <dgm:spPr/>
      <dgm:t>
        <a:bodyPr/>
        <a:lstStyle/>
        <a:p>
          <a:endParaRPr lang="en-US"/>
        </a:p>
      </dgm:t>
    </dgm:pt>
    <dgm:pt modelId="{DF5AA8B0-4980-406C-81C4-3A39ABAC8ED5}" type="sibTrans" cxnId="{2CC4C034-FB45-45E1-83CF-296690C50B3F}">
      <dgm:prSet/>
      <dgm:spPr/>
      <dgm:t>
        <a:bodyPr/>
        <a:lstStyle/>
        <a:p>
          <a:endParaRPr lang="en-US"/>
        </a:p>
      </dgm:t>
    </dgm:pt>
    <dgm:pt modelId="{FA6199E0-28BF-43B2-9BE2-1506AA04DAAF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Audio/Visual Production and Service</a:t>
          </a:r>
          <a:endParaRPr lang="en-US" dirty="0"/>
        </a:p>
      </dgm:t>
    </dgm:pt>
    <dgm:pt modelId="{7B392E28-C4DB-4E2C-B297-C1BAC57D273E}" type="parTrans" cxnId="{149E0B4D-8033-40D9-90BE-9454224653D7}">
      <dgm:prSet/>
      <dgm:spPr/>
      <dgm:t>
        <a:bodyPr/>
        <a:lstStyle/>
        <a:p>
          <a:endParaRPr lang="en-US"/>
        </a:p>
      </dgm:t>
    </dgm:pt>
    <dgm:pt modelId="{9FC0AF97-0DFB-46E5-A468-4985C30C7EDF}" type="sibTrans" cxnId="{149E0B4D-8033-40D9-90BE-9454224653D7}">
      <dgm:prSet/>
      <dgm:spPr/>
      <dgm:t>
        <a:bodyPr/>
        <a:lstStyle/>
        <a:p>
          <a:endParaRPr lang="en-US"/>
        </a:p>
      </dgm:t>
    </dgm:pt>
    <dgm:pt modelId="{8D0F5B80-7F69-4048-915E-176C8DDDC5A7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Video Conferencing</a:t>
          </a:r>
          <a:endParaRPr lang="en-US" dirty="0"/>
        </a:p>
      </dgm:t>
    </dgm:pt>
    <dgm:pt modelId="{C891BA84-3EBD-4971-ADD4-A5DC6907B4EB}" type="parTrans" cxnId="{2FA65EF6-FCE9-4C1F-9FF8-F58AE38D0D9F}">
      <dgm:prSet/>
      <dgm:spPr/>
      <dgm:t>
        <a:bodyPr/>
        <a:lstStyle/>
        <a:p>
          <a:endParaRPr lang="en-US"/>
        </a:p>
      </dgm:t>
    </dgm:pt>
    <dgm:pt modelId="{9CEB845F-6869-4605-8468-F280A8C0EB6E}" type="sibTrans" cxnId="{2FA65EF6-FCE9-4C1F-9FF8-F58AE38D0D9F}">
      <dgm:prSet/>
      <dgm:spPr/>
      <dgm:t>
        <a:bodyPr/>
        <a:lstStyle/>
        <a:p>
          <a:endParaRPr lang="en-US"/>
        </a:p>
      </dgm:t>
    </dgm:pt>
    <dgm:pt modelId="{C7283797-FF5D-4B3E-8C89-4B277EF89444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CATV</a:t>
          </a:r>
          <a:endParaRPr lang="en-US" dirty="0"/>
        </a:p>
      </dgm:t>
    </dgm:pt>
    <dgm:pt modelId="{57F59B3F-4104-4816-B6F1-2CF760C75A4A}" type="parTrans" cxnId="{D37343D9-65AF-4F26-BC69-2DABE5381AF0}">
      <dgm:prSet/>
      <dgm:spPr/>
      <dgm:t>
        <a:bodyPr/>
        <a:lstStyle/>
        <a:p>
          <a:endParaRPr lang="en-US"/>
        </a:p>
      </dgm:t>
    </dgm:pt>
    <dgm:pt modelId="{4A2AF62B-E2E6-4787-8952-A8678079B675}" type="sibTrans" cxnId="{D37343D9-65AF-4F26-BC69-2DABE5381AF0}">
      <dgm:prSet/>
      <dgm:spPr/>
      <dgm:t>
        <a:bodyPr/>
        <a:lstStyle/>
        <a:p>
          <a:endParaRPr lang="en-US"/>
        </a:p>
      </dgm:t>
    </dgm:pt>
    <dgm:pt modelId="{DCFEFB32-1972-410A-946F-EC8319CE729F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Data Centers</a:t>
          </a:r>
          <a:endParaRPr lang="en-US" dirty="0"/>
        </a:p>
      </dgm:t>
    </dgm:pt>
    <dgm:pt modelId="{38317350-2FF0-431B-8542-5B933F5ED55D}" type="parTrans" cxnId="{4FEAF901-726D-4405-ADE7-F22041E9CB2B}">
      <dgm:prSet/>
      <dgm:spPr/>
      <dgm:t>
        <a:bodyPr/>
        <a:lstStyle/>
        <a:p>
          <a:endParaRPr lang="en-US"/>
        </a:p>
      </dgm:t>
    </dgm:pt>
    <dgm:pt modelId="{91F2C790-F7DA-42E7-99CE-480D376E36DE}" type="sibTrans" cxnId="{4FEAF901-726D-4405-ADE7-F22041E9CB2B}">
      <dgm:prSet/>
      <dgm:spPr/>
      <dgm:t>
        <a:bodyPr/>
        <a:lstStyle/>
        <a:p>
          <a:endParaRPr lang="en-US"/>
        </a:p>
      </dgm:t>
    </dgm:pt>
    <dgm:pt modelId="{37FD1C9E-EF6B-4D90-8BBE-AB04C123D115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Intranet and Extranet/Web Portals</a:t>
          </a:r>
          <a:endParaRPr lang="en-US" dirty="0"/>
        </a:p>
      </dgm:t>
    </dgm:pt>
    <dgm:pt modelId="{6641A132-FE71-417A-98FE-717138FE4AD4}" type="parTrans" cxnId="{890F3B7D-015A-4083-88AB-7B4BA58B9D63}">
      <dgm:prSet/>
      <dgm:spPr/>
      <dgm:t>
        <a:bodyPr/>
        <a:lstStyle/>
        <a:p>
          <a:endParaRPr lang="en-US"/>
        </a:p>
      </dgm:t>
    </dgm:pt>
    <dgm:pt modelId="{3EFC46D6-764A-42C3-A791-6F2BA4068A98}" type="sibTrans" cxnId="{890F3B7D-015A-4083-88AB-7B4BA58B9D63}">
      <dgm:prSet/>
      <dgm:spPr/>
      <dgm:t>
        <a:bodyPr/>
        <a:lstStyle/>
        <a:p>
          <a:endParaRPr lang="en-US"/>
        </a:p>
      </dgm:t>
    </dgm:pt>
    <dgm:pt modelId="{98C70BEC-387E-4F15-86A4-E6FF46EFB7F7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Desktop Computing, Seat Management</a:t>
          </a:r>
          <a:endParaRPr lang="en-US" dirty="0"/>
        </a:p>
      </dgm:t>
    </dgm:pt>
    <dgm:pt modelId="{50020D06-30BB-45F9-895B-97C221AC8522}" type="parTrans" cxnId="{348075DF-80A2-4B57-A061-9939B0FADC66}">
      <dgm:prSet/>
      <dgm:spPr/>
      <dgm:t>
        <a:bodyPr/>
        <a:lstStyle/>
        <a:p>
          <a:endParaRPr lang="en-US"/>
        </a:p>
      </dgm:t>
    </dgm:pt>
    <dgm:pt modelId="{19CB0123-7E76-448F-993D-134FE229996E}" type="sibTrans" cxnId="{348075DF-80A2-4B57-A061-9939B0FADC66}">
      <dgm:prSet/>
      <dgm:spPr/>
      <dgm:t>
        <a:bodyPr/>
        <a:lstStyle/>
        <a:p>
          <a:endParaRPr lang="en-US"/>
        </a:p>
      </dgm:t>
    </dgm:pt>
    <dgm:pt modelId="{49588EE3-0394-4FC2-BB23-A86AA52E5903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Office Automation Software</a:t>
          </a:r>
          <a:endParaRPr lang="en-US" dirty="0"/>
        </a:p>
      </dgm:t>
    </dgm:pt>
    <dgm:pt modelId="{76F8BB56-94FF-42CF-BFC2-071380928E0C}" type="parTrans" cxnId="{98C2D68B-8F61-41EF-B43B-DAF394590C8C}">
      <dgm:prSet/>
      <dgm:spPr/>
      <dgm:t>
        <a:bodyPr/>
        <a:lstStyle/>
        <a:p>
          <a:endParaRPr lang="en-US"/>
        </a:p>
      </dgm:t>
    </dgm:pt>
    <dgm:pt modelId="{63818BFD-C994-4A01-9C50-60DADE7ACE54}" type="sibTrans" cxnId="{98C2D68B-8F61-41EF-B43B-DAF394590C8C}">
      <dgm:prSet/>
      <dgm:spPr/>
      <dgm:t>
        <a:bodyPr/>
        <a:lstStyle/>
        <a:p>
          <a:endParaRPr lang="en-US"/>
        </a:p>
      </dgm:t>
    </dgm:pt>
    <dgm:pt modelId="{DA19D914-32FF-40A7-BB5B-58721B9BA940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Enterprise E-mail</a:t>
          </a:r>
          <a:endParaRPr lang="en-US" dirty="0"/>
        </a:p>
      </dgm:t>
    </dgm:pt>
    <dgm:pt modelId="{FCA92512-AF4A-42F9-8830-5FECFA3EC476}" type="parTrans" cxnId="{E9D41AD5-9071-4FEE-A404-EE30C703D2BB}">
      <dgm:prSet/>
      <dgm:spPr/>
      <dgm:t>
        <a:bodyPr/>
        <a:lstStyle/>
        <a:p>
          <a:endParaRPr lang="en-US"/>
        </a:p>
      </dgm:t>
    </dgm:pt>
    <dgm:pt modelId="{C933A62B-4348-413B-843F-6CF604C832FC}" type="sibTrans" cxnId="{E9D41AD5-9071-4FEE-A404-EE30C703D2BB}">
      <dgm:prSet/>
      <dgm:spPr/>
      <dgm:t>
        <a:bodyPr/>
        <a:lstStyle/>
        <a:p>
          <a:endParaRPr lang="en-US"/>
        </a:p>
      </dgm:t>
    </dgm:pt>
    <dgm:pt modelId="{5BD18669-098F-422A-81D9-11FB4460ADB3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Data Relay Services</a:t>
          </a:r>
          <a:endParaRPr lang="en-US" dirty="0"/>
        </a:p>
      </dgm:t>
    </dgm:pt>
    <dgm:pt modelId="{75F6E50C-56EF-454E-941F-E625F699F6C2}" type="parTrans" cxnId="{46F7645E-4341-4F7F-A065-2599453067E1}">
      <dgm:prSet/>
      <dgm:spPr/>
      <dgm:t>
        <a:bodyPr/>
        <a:lstStyle/>
        <a:p>
          <a:endParaRPr lang="en-US"/>
        </a:p>
      </dgm:t>
    </dgm:pt>
    <dgm:pt modelId="{E787AE35-7421-48E2-B4E7-091FB59F65A2}" type="sibTrans" cxnId="{46F7645E-4341-4F7F-A065-2599453067E1}">
      <dgm:prSet/>
      <dgm:spPr/>
      <dgm:t>
        <a:bodyPr/>
        <a:lstStyle/>
        <a:p>
          <a:endParaRPr lang="en-US"/>
        </a:p>
      </dgm:t>
    </dgm:pt>
    <dgm:pt modelId="{EB3EB01E-55DC-4743-BB73-32B3857CB688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Enterprise Mission Information Systems</a:t>
          </a:r>
          <a:endParaRPr lang="en-US" dirty="0"/>
        </a:p>
      </dgm:t>
    </dgm:pt>
    <dgm:pt modelId="{5448623A-A276-448B-A9C8-552D49636C96}" type="parTrans" cxnId="{20C1E041-DF6D-4991-A74D-7E4C4C97E8A6}">
      <dgm:prSet/>
      <dgm:spPr/>
      <dgm:t>
        <a:bodyPr/>
        <a:lstStyle/>
        <a:p>
          <a:endParaRPr lang="en-US"/>
        </a:p>
      </dgm:t>
    </dgm:pt>
    <dgm:pt modelId="{CDDB8795-ED80-440E-9989-00044FA17498}" type="sibTrans" cxnId="{20C1E041-DF6D-4991-A74D-7E4C4C97E8A6}">
      <dgm:prSet/>
      <dgm:spPr/>
      <dgm:t>
        <a:bodyPr/>
        <a:lstStyle/>
        <a:p>
          <a:endParaRPr lang="en-US"/>
        </a:p>
      </dgm:t>
    </dgm:pt>
    <dgm:pt modelId="{D82EF237-4CB7-4DB2-A49A-908A9923DE6C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Supply Chain</a:t>
          </a:r>
          <a:endParaRPr lang="en-US" dirty="0"/>
        </a:p>
      </dgm:t>
    </dgm:pt>
    <dgm:pt modelId="{C28BC6C6-E4F8-45A4-8BDD-F49A10D1195D}" type="parTrans" cxnId="{B82D0D8B-27ED-4507-B301-587149EA18CC}">
      <dgm:prSet/>
      <dgm:spPr/>
      <dgm:t>
        <a:bodyPr/>
        <a:lstStyle/>
        <a:p>
          <a:endParaRPr lang="en-US"/>
        </a:p>
      </dgm:t>
    </dgm:pt>
    <dgm:pt modelId="{6222E9F6-8000-4F91-A3DC-2E5E8883B546}" type="sibTrans" cxnId="{B82D0D8B-27ED-4507-B301-587149EA18CC}">
      <dgm:prSet/>
      <dgm:spPr/>
      <dgm:t>
        <a:bodyPr/>
        <a:lstStyle/>
        <a:p>
          <a:endParaRPr lang="en-US"/>
        </a:p>
      </dgm:t>
    </dgm:pt>
    <dgm:pt modelId="{5C03AC4F-F7C3-48A1-8EE9-4E2C058B0821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Maintenance Mgmt</a:t>
          </a:r>
          <a:endParaRPr lang="en-US" dirty="0"/>
        </a:p>
      </dgm:t>
    </dgm:pt>
    <dgm:pt modelId="{B4FF7023-06A1-4E90-9C71-88EC69533064}" type="parTrans" cxnId="{64314365-82B9-4B24-A07F-5297ACBCFFE0}">
      <dgm:prSet/>
      <dgm:spPr/>
      <dgm:t>
        <a:bodyPr/>
        <a:lstStyle/>
        <a:p>
          <a:endParaRPr lang="en-US"/>
        </a:p>
      </dgm:t>
    </dgm:pt>
    <dgm:pt modelId="{399BB5E1-715B-4C71-A8EF-54B7C1887A54}" type="sibTrans" cxnId="{64314365-82B9-4B24-A07F-5297ACBCFFE0}">
      <dgm:prSet/>
      <dgm:spPr/>
      <dgm:t>
        <a:bodyPr/>
        <a:lstStyle/>
        <a:p>
          <a:endParaRPr lang="en-US"/>
        </a:p>
      </dgm:t>
    </dgm:pt>
    <dgm:pt modelId="{1DE24625-D668-4E56-A601-8C182C8319EC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Medical</a:t>
          </a:r>
          <a:endParaRPr lang="en-US" dirty="0"/>
        </a:p>
      </dgm:t>
    </dgm:pt>
    <dgm:pt modelId="{AC2C1B92-A44B-4C59-BE68-2EFEFDE50D9E}" type="parTrans" cxnId="{6DBE1A3F-FDE1-475F-A332-454BCFCDFC0F}">
      <dgm:prSet/>
      <dgm:spPr/>
      <dgm:t>
        <a:bodyPr/>
        <a:lstStyle/>
        <a:p>
          <a:endParaRPr lang="en-US"/>
        </a:p>
      </dgm:t>
    </dgm:pt>
    <dgm:pt modelId="{E84C1D12-1F6F-4149-A881-E06E7C38A47E}" type="sibTrans" cxnId="{6DBE1A3F-FDE1-475F-A332-454BCFCDFC0F}">
      <dgm:prSet/>
      <dgm:spPr/>
      <dgm:t>
        <a:bodyPr/>
        <a:lstStyle/>
        <a:p>
          <a:endParaRPr lang="en-US"/>
        </a:p>
      </dgm:t>
    </dgm:pt>
    <dgm:pt modelId="{6E1D4BE5-72D6-4811-8BF9-127D153C4328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Deployment</a:t>
          </a:r>
          <a:endParaRPr lang="en-US" dirty="0"/>
        </a:p>
      </dgm:t>
    </dgm:pt>
    <dgm:pt modelId="{980966F6-224F-4E0E-B8C0-7527BA90037C}" type="parTrans" cxnId="{385BA3B0-856C-498E-822F-0EC11496EA6E}">
      <dgm:prSet/>
      <dgm:spPr/>
      <dgm:t>
        <a:bodyPr/>
        <a:lstStyle/>
        <a:p>
          <a:endParaRPr lang="en-US"/>
        </a:p>
      </dgm:t>
    </dgm:pt>
    <dgm:pt modelId="{E06BE820-AEB4-4424-84F5-9A14789DFD75}" type="sibTrans" cxnId="{385BA3B0-856C-498E-822F-0EC11496EA6E}">
      <dgm:prSet/>
      <dgm:spPr/>
      <dgm:t>
        <a:bodyPr/>
        <a:lstStyle/>
        <a:p>
          <a:endParaRPr lang="en-US"/>
        </a:p>
      </dgm:t>
    </dgm:pt>
    <dgm:pt modelId="{9AD2C605-5E90-4768-9BD7-C0E035D65B2F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Science Support Planning</a:t>
          </a:r>
          <a:endParaRPr lang="en-US" dirty="0"/>
        </a:p>
      </dgm:t>
    </dgm:pt>
    <dgm:pt modelId="{F1E6EA38-7EAE-4B77-9582-7C873345E217}" type="parTrans" cxnId="{61B54CAD-71E7-4521-BDC2-FCBAC971CD67}">
      <dgm:prSet/>
      <dgm:spPr/>
      <dgm:t>
        <a:bodyPr/>
        <a:lstStyle/>
        <a:p>
          <a:endParaRPr lang="en-US"/>
        </a:p>
      </dgm:t>
    </dgm:pt>
    <dgm:pt modelId="{56D97688-311F-4F23-BFE8-774AAA1B3C1B}" type="sibTrans" cxnId="{61B54CAD-71E7-4521-BDC2-FCBAC971CD67}">
      <dgm:prSet/>
      <dgm:spPr/>
      <dgm:t>
        <a:bodyPr/>
        <a:lstStyle/>
        <a:p>
          <a:endParaRPr lang="en-US"/>
        </a:p>
      </dgm:t>
    </dgm:pt>
    <dgm:pt modelId="{E1DCC9A2-0AE3-4558-8336-1DAC8C9C9959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Collaboration</a:t>
          </a:r>
          <a:endParaRPr lang="en-US" dirty="0"/>
        </a:p>
      </dgm:t>
    </dgm:pt>
    <dgm:pt modelId="{842F9D1E-D856-4DC6-9630-FC55CF44C519}" type="parTrans" cxnId="{0C6B5766-4E70-4455-A072-B99AAF34DABE}">
      <dgm:prSet/>
      <dgm:spPr/>
      <dgm:t>
        <a:bodyPr/>
        <a:lstStyle/>
        <a:p>
          <a:endParaRPr lang="en-US"/>
        </a:p>
      </dgm:t>
    </dgm:pt>
    <dgm:pt modelId="{55F4FE40-9D50-4DFC-9DFC-966B7959EA3C}" type="sibTrans" cxnId="{0C6B5766-4E70-4455-A072-B99AAF34DABE}">
      <dgm:prSet/>
      <dgm:spPr/>
      <dgm:t>
        <a:bodyPr/>
        <a:lstStyle/>
        <a:p>
          <a:endParaRPr lang="en-US"/>
        </a:p>
      </dgm:t>
    </dgm:pt>
    <dgm:pt modelId="{7B6BC95D-EBF8-4B6D-B36B-2993C72FA1ED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Enterprise Architecture</a:t>
          </a:r>
          <a:endParaRPr lang="en-US" dirty="0"/>
        </a:p>
      </dgm:t>
    </dgm:pt>
    <dgm:pt modelId="{D7E2042A-6D10-4076-B493-76DB19F9B4F2}" type="parTrans" cxnId="{2496F8A5-FEF9-49F6-8E07-2E6F85AF4C02}">
      <dgm:prSet/>
      <dgm:spPr/>
      <dgm:t>
        <a:bodyPr/>
        <a:lstStyle/>
        <a:p>
          <a:endParaRPr lang="en-US"/>
        </a:p>
      </dgm:t>
    </dgm:pt>
    <dgm:pt modelId="{1A284807-CE9C-4C35-9299-26477D02BFF0}" type="sibTrans" cxnId="{2496F8A5-FEF9-49F6-8E07-2E6F85AF4C02}">
      <dgm:prSet/>
      <dgm:spPr/>
      <dgm:t>
        <a:bodyPr/>
        <a:lstStyle/>
        <a:p>
          <a:endParaRPr lang="en-US"/>
        </a:p>
      </dgm:t>
    </dgm:pt>
    <dgm:pt modelId="{2DDFE9EA-C9B6-4E67-80DE-62392B0563ED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Information Assurance</a:t>
          </a:r>
          <a:endParaRPr lang="en-US" dirty="0"/>
        </a:p>
      </dgm:t>
    </dgm:pt>
    <dgm:pt modelId="{C47CD195-99FA-411F-ACD6-4694586C0FEB}" type="parTrans" cxnId="{F7D9B880-A757-4D82-A510-CA507687AC8B}">
      <dgm:prSet/>
      <dgm:spPr/>
      <dgm:t>
        <a:bodyPr/>
        <a:lstStyle/>
        <a:p>
          <a:endParaRPr lang="en-US"/>
        </a:p>
      </dgm:t>
    </dgm:pt>
    <dgm:pt modelId="{3E1BAE1B-2EB2-4796-B382-996CD575ED3E}" type="sibTrans" cxnId="{F7D9B880-A757-4D82-A510-CA507687AC8B}">
      <dgm:prSet/>
      <dgm:spPr/>
      <dgm:t>
        <a:bodyPr/>
        <a:lstStyle/>
        <a:p>
          <a:endParaRPr lang="en-US"/>
        </a:p>
      </dgm:t>
    </dgm:pt>
    <dgm:pt modelId="{26E05C91-E134-4734-BA1D-E644BBEBAB16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EM Spectrum Management</a:t>
          </a:r>
          <a:endParaRPr lang="en-US" dirty="0"/>
        </a:p>
      </dgm:t>
    </dgm:pt>
    <dgm:pt modelId="{06273E84-2A74-41C1-BB90-D2116FA2F436}" type="parTrans" cxnId="{AFAD7712-067B-46D7-9AF8-54FB661F9CA4}">
      <dgm:prSet/>
      <dgm:spPr/>
      <dgm:t>
        <a:bodyPr/>
        <a:lstStyle/>
        <a:p>
          <a:endParaRPr lang="en-US"/>
        </a:p>
      </dgm:t>
    </dgm:pt>
    <dgm:pt modelId="{C6F6993B-E702-4D75-8EBE-A8D302EBE9B3}" type="sibTrans" cxnId="{AFAD7712-067B-46D7-9AF8-54FB661F9CA4}">
      <dgm:prSet/>
      <dgm:spPr/>
      <dgm:t>
        <a:bodyPr/>
        <a:lstStyle/>
        <a:p>
          <a:endParaRPr lang="en-US"/>
        </a:p>
      </dgm:t>
    </dgm:pt>
    <dgm:pt modelId="{AB1F2640-E96C-4BCC-84C1-312E4B65196B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5910BA84-CE00-4DA5-A839-CC1E11B542A9}" type="parTrans" cxnId="{AEB24F13-D796-4074-A026-F242BD321E7C}">
      <dgm:prSet/>
      <dgm:spPr/>
      <dgm:t>
        <a:bodyPr/>
        <a:lstStyle/>
        <a:p>
          <a:endParaRPr lang="en-US"/>
        </a:p>
      </dgm:t>
    </dgm:pt>
    <dgm:pt modelId="{0BD56231-0F9F-4BFE-A929-2B36B3FBEC59}" type="sibTrans" cxnId="{AEB24F13-D796-4074-A026-F242BD321E7C}">
      <dgm:prSet/>
      <dgm:spPr/>
      <dgm:t>
        <a:bodyPr/>
        <a:lstStyle/>
        <a:p>
          <a:endParaRPr lang="en-US"/>
        </a:p>
      </dgm:t>
    </dgm:pt>
    <dgm:pt modelId="{87E713E2-B9DA-45D9-825D-83E3631C2AC2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Capital Investment Planning</a:t>
          </a:r>
          <a:endParaRPr lang="en-US" dirty="0"/>
        </a:p>
      </dgm:t>
    </dgm:pt>
    <dgm:pt modelId="{45568063-BDFD-4A25-B9AC-F36703726161}" type="parTrans" cxnId="{C710F4F4-FD62-462B-8E7A-D546226E2177}">
      <dgm:prSet/>
      <dgm:spPr/>
      <dgm:t>
        <a:bodyPr/>
        <a:lstStyle/>
        <a:p>
          <a:endParaRPr lang="en-US"/>
        </a:p>
      </dgm:t>
    </dgm:pt>
    <dgm:pt modelId="{62FE80A9-F600-42AA-A8C4-B03FA8B46A38}" type="sibTrans" cxnId="{C710F4F4-FD62-462B-8E7A-D546226E2177}">
      <dgm:prSet/>
      <dgm:spPr/>
      <dgm:t>
        <a:bodyPr/>
        <a:lstStyle/>
        <a:p>
          <a:endParaRPr lang="en-US"/>
        </a:p>
      </dgm:t>
    </dgm:pt>
    <dgm:pt modelId="{5228919B-A5D9-40A5-93B2-474F2E00AFEB}">
      <dgm:prSet phldrT="[Text]"/>
      <dgm:spPr>
        <a:solidFill>
          <a:srgbClr val="CDE5FE">
            <a:alpha val="50196"/>
          </a:srgbClr>
        </a:solidFill>
      </dgm:spPr>
      <dgm:t>
        <a:bodyPr/>
        <a:lstStyle/>
        <a:p>
          <a:r>
            <a:rPr lang="en-US" dirty="0" smtClean="0"/>
            <a:t>Inter-Agency Agreement Management</a:t>
          </a:r>
          <a:endParaRPr lang="en-US" dirty="0"/>
        </a:p>
      </dgm:t>
    </dgm:pt>
    <dgm:pt modelId="{F2C904CC-D9FE-4D64-A061-E82F5AC63494}" type="parTrans" cxnId="{8D09A791-E860-46AC-94BF-E92D471D417D}">
      <dgm:prSet/>
      <dgm:spPr/>
      <dgm:t>
        <a:bodyPr/>
        <a:lstStyle/>
        <a:p>
          <a:endParaRPr lang="en-US"/>
        </a:p>
      </dgm:t>
    </dgm:pt>
    <dgm:pt modelId="{85EB3C36-C2AC-4A5E-948E-D354EC549946}" type="sibTrans" cxnId="{8D09A791-E860-46AC-94BF-E92D471D417D}">
      <dgm:prSet/>
      <dgm:spPr/>
      <dgm:t>
        <a:bodyPr/>
        <a:lstStyle/>
        <a:p>
          <a:endParaRPr lang="en-US"/>
        </a:p>
      </dgm:t>
    </dgm:pt>
    <dgm:pt modelId="{A760C93C-E7C8-4A00-8805-F144D4321E7F}" type="pres">
      <dgm:prSet presAssocID="{382AA641-2895-43FE-8464-BE74C26E76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FD4C5A-89CF-4DF0-9256-3FD2FD86E572}" type="pres">
      <dgm:prSet presAssocID="{E39C6808-09B8-4C72-839B-17E999F9B918}" presName="composite" presStyleCnt="0"/>
      <dgm:spPr/>
    </dgm:pt>
    <dgm:pt modelId="{13E4B53E-0348-4C51-8268-71427EEC00B8}" type="pres">
      <dgm:prSet presAssocID="{E39C6808-09B8-4C72-839B-17E999F9B91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4F113-3964-48E8-9192-10EA70571CD6}" type="pres">
      <dgm:prSet presAssocID="{E39C6808-09B8-4C72-839B-17E999F9B91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5F915-C6D0-493A-A27F-2C247089BA0F}" type="pres">
      <dgm:prSet presAssocID="{0C12339C-8833-4FB8-8EDD-CB42A2590D23}" presName="space" presStyleCnt="0"/>
      <dgm:spPr/>
    </dgm:pt>
    <dgm:pt modelId="{A16019F7-1E3D-4CB8-BE80-EC2640225F80}" type="pres">
      <dgm:prSet presAssocID="{C7B1E0EB-3A61-4792-9C7A-404CF6699CF0}" presName="composite" presStyleCnt="0"/>
      <dgm:spPr/>
    </dgm:pt>
    <dgm:pt modelId="{FFC517ED-F1CC-44EF-9933-4E05081FBC30}" type="pres">
      <dgm:prSet presAssocID="{C7B1E0EB-3A61-4792-9C7A-404CF6699CF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DD29C-C754-49CA-8B90-244C9DF78E47}" type="pres">
      <dgm:prSet presAssocID="{C7B1E0EB-3A61-4792-9C7A-404CF6699CF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DE184-EEC4-4392-80DF-E65E465169D8}" type="pres">
      <dgm:prSet presAssocID="{213A2E97-8D53-4F5D-858C-9B106D463E6F}" presName="space" presStyleCnt="0"/>
      <dgm:spPr/>
    </dgm:pt>
    <dgm:pt modelId="{074CEF38-B7F4-494E-A338-C30D3CF2DC25}" type="pres">
      <dgm:prSet presAssocID="{69EFF489-6E5F-492C-B88A-3AE03DE4531E}" presName="composite" presStyleCnt="0"/>
      <dgm:spPr/>
    </dgm:pt>
    <dgm:pt modelId="{93EB7E10-3D0C-4A23-A725-B059BC385131}" type="pres">
      <dgm:prSet presAssocID="{69EFF489-6E5F-492C-B88A-3AE03DE4531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FE9B8-64DD-4809-8E1A-5D19E4586D4D}" type="pres">
      <dgm:prSet presAssocID="{69EFF489-6E5F-492C-B88A-3AE03DE4531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D3057-6842-4789-ADA0-87B4FAD4BF79}" type="pres">
      <dgm:prSet presAssocID="{7908549A-759E-4C80-B4BC-375C84165EEE}" presName="space" presStyleCnt="0"/>
      <dgm:spPr/>
    </dgm:pt>
    <dgm:pt modelId="{8808084B-CC89-467B-BA10-B0401445947C}" type="pres">
      <dgm:prSet presAssocID="{EAC03A55-D027-496F-A94F-364AF5D8BC2C}" presName="composite" presStyleCnt="0"/>
      <dgm:spPr/>
    </dgm:pt>
    <dgm:pt modelId="{77FAA714-D641-4964-9A18-B7538875AB30}" type="pres">
      <dgm:prSet presAssocID="{EAC03A55-D027-496F-A94F-364AF5D8BC2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94DD5-F173-488A-A366-1B16163FE082}" type="pres">
      <dgm:prSet presAssocID="{EAC03A55-D027-496F-A94F-364AF5D8BC2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A43330-D532-4868-A081-51D697A84D81}" type="presOf" srcId="{3CF2AA00-2EB9-483B-BEE8-8CD61C454908}" destId="{1814F113-3964-48E8-9192-10EA70571CD6}" srcOrd="0" destOrd="1" presId="urn:microsoft.com/office/officeart/2005/8/layout/hList1"/>
    <dgm:cxn modelId="{890F3B7D-015A-4083-88AB-7B4BA58B9D63}" srcId="{69EFF489-6E5F-492C-B88A-3AE03DE4531E}" destId="{37FD1C9E-EF6B-4D90-8BBE-AB04C123D115}" srcOrd="2" destOrd="0" parTransId="{6641A132-FE71-417A-98FE-717138FE4AD4}" sibTransId="{3EFC46D6-764A-42C3-A791-6F2BA4068A98}"/>
    <dgm:cxn modelId="{149E0B4D-8033-40D9-90BE-9454224653D7}" srcId="{C7B1E0EB-3A61-4792-9C7A-404CF6699CF0}" destId="{FA6199E0-28BF-43B2-9BE2-1506AA04DAAF}" srcOrd="10" destOrd="0" parTransId="{7B392E28-C4DB-4E2C-B297-C1BAC57D273E}" sibTransId="{9FC0AF97-0DFB-46E5-A468-4985C30C7EDF}"/>
    <dgm:cxn modelId="{831C318D-1639-4F91-AB5A-A8EB8E066D01}" type="presOf" srcId="{E39C6808-09B8-4C72-839B-17E999F9B918}" destId="{13E4B53E-0348-4C51-8268-71427EEC00B8}" srcOrd="0" destOrd="0" presId="urn:microsoft.com/office/officeart/2005/8/layout/hList1"/>
    <dgm:cxn modelId="{3BB2E904-86DC-4CC3-A60E-2441E3A715F6}" type="presOf" srcId="{347E93B8-56DC-4D94-987A-823EBCF741D5}" destId="{415DD29C-C754-49CA-8B90-244C9DF78E47}" srcOrd="0" destOrd="6" presId="urn:microsoft.com/office/officeart/2005/8/layout/hList1"/>
    <dgm:cxn modelId="{A2AF9182-BC39-4E80-B588-12E8ECE2C7A5}" type="presOf" srcId="{69C041E1-4951-4EEE-958D-DE8309CC56F9}" destId="{415DD29C-C754-49CA-8B90-244C9DF78E47}" srcOrd="0" destOrd="1" presId="urn:microsoft.com/office/officeart/2005/8/layout/hList1"/>
    <dgm:cxn modelId="{DFD026EA-BE23-4FFE-90AD-73B3181C8CD9}" srcId="{C7B1E0EB-3A61-4792-9C7A-404CF6699CF0}" destId="{33522C27-51FC-449E-A72A-C30DD491A251}" srcOrd="5" destOrd="0" parTransId="{C6420EE1-6986-4FF7-BC2D-DCA4ABC97B15}" sibTransId="{AD8F37E3-D99D-41BA-832A-681472B371BB}"/>
    <dgm:cxn modelId="{8D00A940-7CD3-4061-9362-99D633114A79}" srcId="{E39C6808-09B8-4C72-839B-17E999F9B918}" destId="{6A0B6FD4-A94C-4D13-B390-07195FFB7C49}" srcOrd="0" destOrd="0" parTransId="{2860AB54-7E9B-4900-8D7B-5386DF1547DB}" sibTransId="{1EE9160A-DC79-4633-A966-591057BD61AF}"/>
    <dgm:cxn modelId="{E82377BE-945B-43AB-818D-FC0D39FB6016}" type="presOf" srcId="{3213C349-68C5-4452-B516-6BCA8653F4BC}" destId="{1814F113-3964-48E8-9192-10EA70571CD6}" srcOrd="0" destOrd="6" presId="urn:microsoft.com/office/officeart/2005/8/layout/hList1"/>
    <dgm:cxn modelId="{5613D55C-9183-446C-85B7-7ACFB01CDF2D}" srcId="{EAC03A55-D027-496F-A94F-364AF5D8BC2C}" destId="{619D60EA-3157-4FB4-915E-D37F0463E91F}" srcOrd="0" destOrd="0" parTransId="{2636E83D-851C-472D-9AE7-C165305A1B64}" sibTransId="{58FF5060-D169-4FB2-9F95-25C3423DFF18}"/>
    <dgm:cxn modelId="{7F0020CA-CA8B-4991-9EE6-ADCCD7E9E70F}" type="presOf" srcId="{84FA2838-1189-45E9-9C3C-A610FC7C6ACB}" destId="{1814F113-3964-48E8-9192-10EA70571CD6}" srcOrd="0" destOrd="5" presId="urn:microsoft.com/office/officeart/2005/8/layout/hList1"/>
    <dgm:cxn modelId="{7F6907D6-16C0-46EB-B0C0-7F86CBA98DB4}" type="presOf" srcId="{26E05C91-E134-4734-BA1D-E644BBEBAB16}" destId="{9DF94DD5-F173-488A-A366-1B16163FE082}" srcOrd="0" destOrd="4" presId="urn:microsoft.com/office/officeart/2005/8/layout/hList1"/>
    <dgm:cxn modelId="{25EE4D09-E9C5-4F98-8F1F-6DB8566547E0}" type="presOf" srcId="{C7283797-FF5D-4B3E-8C89-4B277EF89444}" destId="{415DD29C-C754-49CA-8B90-244C9DF78E47}" srcOrd="0" destOrd="12" presId="urn:microsoft.com/office/officeart/2005/8/layout/hList1"/>
    <dgm:cxn modelId="{838E4527-8A33-4DC5-9A94-135A7205D15D}" type="presOf" srcId="{5228919B-A5D9-40A5-93B2-474F2E00AFEB}" destId="{9DF94DD5-F173-488A-A366-1B16163FE082}" srcOrd="0" destOrd="6" presId="urn:microsoft.com/office/officeart/2005/8/layout/hList1"/>
    <dgm:cxn modelId="{9003A72A-4B79-4A39-B66D-E19D46D1E9C1}" type="presOf" srcId="{CAF92EBD-AF3F-4745-8B8D-31DDAF370E10}" destId="{415DD29C-C754-49CA-8B90-244C9DF78E47}" srcOrd="0" destOrd="4" presId="urn:microsoft.com/office/officeart/2005/8/layout/hList1"/>
    <dgm:cxn modelId="{20C1E041-DF6D-4991-A74D-7E4C4C97E8A6}" srcId="{69EFF489-6E5F-492C-B88A-3AE03DE4531E}" destId="{EB3EB01E-55DC-4743-BB73-32B3857CB688}" srcOrd="7" destOrd="0" parTransId="{5448623A-A276-448B-A9C8-552D49636C96}" sibTransId="{CDDB8795-ED80-440E-9989-00044FA17498}"/>
    <dgm:cxn modelId="{98C2D68B-8F61-41EF-B43B-DAF394590C8C}" srcId="{69EFF489-6E5F-492C-B88A-3AE03DE4531E}" destId="{49588EE3-0394-4FC2-BB23-A86AA52E5903}" srcOrd="4" destOrd="0" parTransId="{76F8BB56-94FF-42CF-BFC2-071380928E0C}" sibTransId="{63818BFD-C994-4A01-9C50-60DADE7ACE54}"/>
    <dgm:cxn modelId="{D8070A96-566E-4D22-BEEB-517DB8109E37}" srcId="{C7B1E0EB-3A61-4792-9C7A-404CF6699CF0}" destId="{AEC8BD0E-D7F8-486A-ABF4-289021992DFF}" srcOrd="0" destOrd="0" parTransId="{8D0A18F4-7027-4276-8BA6-AB836B568372}" sibTransId="{565827F0-0437-4A6B-9A41-E1ECAFF968DE}"/>
    <dgm:cxn modelId="{2496F8A5-FEF9-49F6-8E07-2E6F85AF4C02}" srcId="{EAC03A55-D027-496F-A94F-364AF5D8BC2C}" destId="{7B6BC95D-EBF8-4B6D-B36B-2993C72FA1ED}" srcOrd="2" destOrd="0" parTransId="{D7E2042A-6D10-4076-B493-76DB19F9B4F2}" sibTransId="{1A284807-CE9C-4C35-9299-26477D02BFF0}"/>
    <dgm:cxn modelId="{10B4F1DE-35F8-466F-8B6B-F2FEAA4F75D6}" srcId="{C7B1E0EB-3A61-4792-9C7A-404CF6699CF0}" destId="{CAF92EBD-AF3F-4745-8B8D-31DDAF370E10}" srcOrd="4" destOrd="0" parTransId="{62C5FD1A-097B-48CE-88F3-BD2F6DDB2586}" sibTransId="{016C913D-00C4-4FA1-B92F-D76E2B9E107B}"/>
    <dgm:cxn modelId="{9F67A9A6-F708-4115-BF48-A63D52C40DE5}" type="presOf" srcId="{FA6199E0-28BF-43B2-9BE2-1506AA04DAAF}" destId="{415DD29C-C754-49CA-8B90-244C9DF78E47}" srcOrd="0" destOrd="10" presId="urn:microsoft.com/office/officeart/2005/8/layout/hList1"/>
    <dgm:cxn modelId="{ED15DC96-0829-4ADB-ABDF-3C94F97BA96B}" type="presOf" srcId="{7E11190B-7D2C-4E03-AFB6-87EBCB00B81E}" destId="{1814F113-3964-48E8-9192-10EA70571CD6}" srcOrd="0" destOrd="3" presId="urn:microsoft.com/office/officeart/2005/8/layout/hList1"/>
    <dgm:cxn modelId="{7CBD9395-5024-46E3-8163-3748D65295A7}" srcId="{E39C6808-09B8-4C72-839B-17E999F9B918}" destId="{04936F57-C597-45D6-BF0E-D94D6F7B167C}" srcOrd="2" destOrd="0" parTransId="{E3974F0B-772D-4882-B7EA-5F8BC84288AD}" sibTransId="{CCC81F5F-A460-4F76-955B-61A309BAC288}"/>
    <dgm:cxn modelId="{EAF21646-ED98-4D21-95BB-F2514587F98C}" type="presOf" srcId="{C7B1E0EB-3A61-4792-9C7A-404CF6699CF0}" destId="{FFC517ED-F1CC-44EF-9933-4E05081FBC30}" srcOrd="0" destOrd="0" presId="urn:microsoft.com/office/officeart/2005/8/layout/hList1"/>
    <dgm:cxn modelId="{4FEAF901-726D-4405-ADE7-F22041E9CB2B}" srcId="{69EFF489-6E5F-492C-B88A-3AE03DE4531E}" destId="{DCFEFB32-1972-410A-946F-EC8319CE729F}" srcOrd="1" destOrd="0" parTransId="{38317350-2FF0-431B-8542-5B933F5ED55D}" sibTransId="{91F2C790-F7DA-42E7-99CE-480D376E36DE}"/>
    <dgm:cxn modelId="{145CEB37-A7A1-4EF8-B982-696583E6B01D}" type="presOf" srcId="{69EFF489-6E5F-492C-B88A-3AE03DE4531E}" destId="{93EB7E10-3D0C-4A23-A725-B059BC385131}" srcOrd="0" destOrd="0" presId="urn:microsoft.com/office/officeart/2005/8/layout/hList1"/>
    <dgm:cxn modelId="{0C6B5766-4E70-4455-A072-B99AAF34DABE}" srcId="{EB3EB01E-55DC-4743-BB73-32B3857CB688}" destId="{E1DCC9A2-0AE3-4558-8336-1DAC8C9C9959}" srcOrd="5" destOrd="0" parTransId="{842F9D1E-D856-4DC6-9630-FC55CF44C519}" sibTransId="{55F4FE40-9D50-4DFC-9DFC-966B7959EA3C}"/>
    <dgm:cxn modelId="{F7D9B880-A757-4D82-A510-CA507687AC8B}" srcId="{EAC03A55-D027-496F-A94F-364AF5D8BC2C}" destId="{2DDFE9EA-C9B6-4E67-80DE-62392B0563ED}" srcOrd="3" destOrd="0" parTransId="{C47CD195-99FA-411F-ACD6-4694586C0FEB}" sibTransId="{3E1BAE1B-2EB2-4796-B382-996CD575ED3E}"/>
    <dgm:cxn modelId="{B82D0D8B-27ED-4507-B301-587149EA18CC}" srcId="{EB3EB01E-55DC-4743-BB73-32B3857CB688}" destId="{D82EF237-4CB7-4DB2-A49A-908A9923DE6C}" srcOrd="0" destOrd="0" parTransId="{C28BC6C6-E4F8-45A4-8BDD-F49A10D1195D}" sibTransId="{6222E9F6-8000-4F91-A3DC-2E5E8883B546}"/>
    <dgm:cxn modelId="{2AB5BB03-C38F-461A-B541-FFECBD4C23C5}" type="presOf" srcId="{C9148BB1-71CE-41D9-A0AB-C5E9DF0DDB9E}" destId="{0F3FE9B8-64DD-4809-8E1A-5D19E4586D4D}" srcOrd="0" destOrd="0" presId="urn:microsoft.com/office/officeart/2005/8/layout/hList1"/>
    <dgm:cxn modelId="{6EE565CB-F60D-4CC6-9FA5-952E4D0B4F2A}" srcId="{C7B1E0EB-3A61-4792-9C7A-404CF6699CF0}" destId="{97D795BC-416B-4AB0-8AFB-5D1CF4879858}" srcOrd="7" destOrd="0" parTransId="{10D666DE-C55D-4300-A8FE-53EEA010E348}" sibTransId="{DB80A8ED-48B7-41CF-88EA-BE81A5EC73CA}"/>
    <dgm:cxn modelId="{385BA3B0-856C-498E-822F-0EC11496EA6E}" srcId="{EB3EB01E-55DC-4743-BB73-32B3857CB688}" destId="{6E1D4BE5-72D6-4811-8BF9-127D153C4328}" srcOrd="3" destOrd="0" parTransId="{980966F6-224F-4E0E-B8C0-7527BA90037C}" sibTransId="{E06BE820-AEB4-4424-84F5-9A14789DFD75}"/>
    <dgm:cxn modelId="{BE815205-203E-40DD-8909-7B3B5BC6E235}" srcId="{C7B1E0EB-3A61-4792-9C7A-404CF6699CF0}" destId="{419FEDFB-65F1-45DA-9C92-D6E06199EFC8}" srcOrd="3" destOrd="0" parTransId="{68D9F243-AC9B-4A73-8293-E498EAF6D910}" sibTransId="{65A4385B-957A-4CB1-9C70-B780E79C289E}"/>
    <dgm:cxn modelId="{61B54CAD-71E7-4521-BDC2-FCBAC971CD67}" srcId="{EB3EB01E-55DC-4743-BB73-32B3857CB688}" destId="{9AD2C605-5E90-4768-9BD7-C0E035D65B2F}" srcOrd="4" destOrd="0" parTransId="{F1E6EA38-7EAE-4B77-9582-7C873345E217}" sibTransId="{56D97688-311F-4F23-BFE8-774AAA1B3C1B}"/>
    <dgm:cxn modelId="{63E3CEDD-39CF-42E0-9A32-18C513F047B2}" srcId="{382AA641-2895-43FE-8464-BE74C26E76D5}" destId="{69EFF489-6E5F-492C-B88A-3AE03DE4531E}" srcOrd="2" destOrd="0" parTransId="{1E628272-79BB-4FE3-8769-435FDF26698E}" sibTransId="{7908549A-759E-4C80-B4BC-375C84165EEE}"/>
    <dgm:cxn modelId="{2CC4C034-FB45-45E1-83CF-296690C50B3F}" srcId="{C7B1E0EB-3A61-4792-9C7A-404CF6699CF0}" destId="{D65B3676-79D9-4969-A3BD-4157F7490CB8}" srcOrd="9" destOrd="0" parTransId="{142A4A85-CA57-4A61-AF7F-F28B547992C2}" sibTransId="{DF5AA8B0-4980-406C-81C4-3A39ABAC8ED5}"/>
    <dgm:cxn modelId="{69AD6DCB-C848-4118-A10B-788F89419AD4}" srcId="{C7B1E0EB-3A61-4792-9C7A-404CF6699CF0}" destId="{69C041E1-4951-4EEE-958D-DE8309CC56F9}" srcOrd="1" destOrd="0" parTransId="{970C99CC-3757-4991-8140-2B4F44283F69}" sibTransId="{1B64D280-99AE-4B30-951D-9E9D4480C724}"/>
    <dgm:cxn modelId="{F76B72D4-43E1-45F1-89E3-4912757BDE70}" type="presOf" srcId="{2DDFE9EA-C9B6-4E67-80DE-62392B0563ED}" destId="{9DF94DD5-F173-488A-A366-1B16163FE082}" srcOrd="0" destOrd="3" presId="urn:microsoft.com/office/officeart/2005/8/layout/hList1"/>
    <dgm:cxn modelId="{05B186B3-24E7-4977-8FB1-ED7311359BDF}" type="presOf" srcId="{419FEDFB-65F1-45DA-9C92-D6E06199EFC8}" destId="{415DD29C-C754-49CA-8B90-244C9DF78E47}" srcOrd="0" destOrd="3" presId="urn:microsoft.com/office/officeart/2005/8/layout/hList1"/>
    <dgm:cxn modelId="{35FCFA19-C134-4D02-A011-680CEF8519B3}" srcId="{E39C6808-09B8-4C72-839B-17E999F9B918}" destId="{1DC60DAA-D98C-4894-BE76-AB8BC7557DC5}" srcOrd="4" destOrd="0" parTransId="{CA007CEF-EBB5-4B10-9519-2EA47545F80F}" sibTransId="{8265E667-C493-45F1-ADFD-F2419DB53468}"/>
    <dgm:cxn modelId="{60B922FF-012D-4E1D-A8D0-6D7FF08B1CC9}" srcId="{382AA641-2895-43FE-8464-BE74C26E76D5}" destId="{C7B1E0EB-3A61-4792-9C7A-404CF6699CF0}" srcOrd="1" destOrd="0" parTransId="{674EB363-7CEC-4268-AB63-056B0381581B}" sibTransId="{213A2E97-8D53-4F5D-858C-9B106D463E6F}"/>
    <dgm:cxn modelId="{CF75D331-BD88-4165-A89B-AFE24BE50141}" type="presOf" srcId="{ABC00F05-06F6-469F-9275-EBA6A217AB9C}" destId="{415DD29C-C754-49CA-8B90-244C9DF78E47}" srcOrd="0" destOrd="2" presId="urn:microsoft.com/office/officeart/2005/8/layout/hList1"/>
    <dgm:cxn modelId="{E9D41AD5-9071-4FEE-A404-EE30C703D2BB}" srcId="{69EFF489-6E5F-492C-B88A-3AE03DE4531E}" destId="{DA19D914-32FF-40A7-BB5B-58721B9BA940}" srcOrd="5" destOrd="0" parTransId="{FCA92512-AF4A-42F9-8830-5FECFA3EC476}" sibTransId="{C933A62B-4348-413B-843F-6CF604C832FC}"/>
    <dgm:cxn modelId="{5BA60B27-4DD7-42AB-8F39-4C22CB06761C}" type="presOf" srcId="{8D0F5B80-7F69-4048-915E-176C8DDDC5A7}" destId="{415DD29C-C754-49CA-8B90-244C9DF78E47}" srcOrd="0" destOrd="11" presId="urn:microsoft.com/office/officeart/2005/8/layout/hList1"/>
    <dgm:cxn modelId="{D256939A-9BE7-4D60-A84C-563E78F96620}" type="presOf" srcId="{D82EF237-4CB7-4DB2-A49A-908A9923DE6C}" destId="{0F3FE9B8-64DD-4809-8E1A-5D19E4586D4D}" srcOrd="0" destOrd="8" presId="urn:microsoft.com/office/officeart/2005/8/layout/hList1"/>
    <dgm:cxn modelId="{AFAD7712-067B-46D7-9AF8-54FB661F9CA4}" srcId="{EAC03A55-D027-496F-A94F-364AF5D8BC2C}" destId="{26E05C91-E134-4734-BA1D-E644BBEBAB16}" srcOrd="4" destOrd="0" parTransId="{06273E84-2A74-41C1-BB90-D2116FA2F436}" sibTransId="{C6F6993B-E702-4D75-8EBE-A8D302EBE9B3}"/>
    <dgm:cxn modelId="{46F7645E-4341-4F7F-A065-2599453067E1}" srcId="{69EFF489-6E5F-492C-B88A-3AE03DE4531E}" destId="{5BD18669-098F-422A-81D9-11FB4460ADB3}" srcOrd="6" destOrd="0" parTransId="{75F6E50C-56EF-454E-941F-E625F699F6C2}" sibTransId="{E787AE35-7421-48E2-B4E7-091FB59F65A2}"/>
    <dgm:cxn modelId="{D6AA7FD5-1ECA-48E2-99F7-A19C5794E1B1}" srcId="{382AA641-2895-43FE-8464-BE74C26E76D5}" destId="{EAC03A55-D027-496F-A94F-364AF5D8BC2C}" srcOrd="3" destOrd="0" parTransId="{21A43806-2E18-48E5-B0EA-4BFFEDB88BA5}" sibTransId="{20C3F6F3-9E21-4314-AE7C-FC22BB8B28CF}"/>
    <dgm:cxn modelId="{AA1F661D-319B-443C-8D95-A4DD58BB541F}" type="presOf" srcId="{6A0B6FD4-A94C-4D13-B390-07195FFB7C49}" destId="{1814F113-3964-48E8-9192-10EA70571CD6}" srcOrd="0" destOrd="0" presId="urn:microsoft.com/office/officeart/2005/8/layout/hList1"/>
    <dgm:cxn modelId="{07673500-7938-47C3-9FFB-39C39F5E4C8B}" type="presOf" srcId="{D65B3676-79D9-4969-A3BD-4157F7490CB8}" destId="{415DD29C-C754-49CA-8B90-244C9DF78E47}" srcOrd="0" destOrd="9" presId="urn:microsoft.com/office/officeart/2005/8/layout/hList1"/>
    <dgm:cxn modelId="{B540F0A9-8596-42FF-A27E-A33780AEF51C}" type="presOf" srcId="{04936F57-C597-45D6-BF0E-D94D6F7B167C}" destId="{1814F113-3964-48E8-9192-10EA70571CD6}" srcOrd="0" destOrd="2" presId="urn:microsoft.com/office/officeart/2005/8/layout/hList1"/>
    <dgm:cxn modelId="{60B0AD1C-03DF-47F0-8B16-8BF2F1889FCA}" type="presOf" srcId="{AEC8BD0E-D7F8-486A-ABF4-289021992DFF}" destId="{415DD29C-C754-49CA-8B90-244C9DF78E47}" srcOrd="0" destOrd="0" presId="urn:microsoft.com/office/officeart/2005/8/layout/hList1"/>
    <dgm:cxn modelId="{1567C179-22AA-4C21-8B9D-7AEA57C3B596}" type="presOf" srcId="{33522C27-51FC-449E-A72A-C30DD491A251}" destId="{415DD29C-C754-49CA-8B90-244C9DF78E47}" srcOrd="0" destOrd="5" presId="urn:microsoft.com/office/officeart/2005/8/layout/hList1"/>
    <dgm:cxn modelId="{EB5FB577-609F-47A7-ACF2-095D0556BBFB}" type="presOf" srcId="{EB3EB01E-55DC-4743-BB73-32B3857CB688}" destId="{0F3FE9B8-64DD-4809-8E1A-5D19E4586D4D}" srcOrd="0" destOrd="7" presId="urn:microsoft.com/office/officeart/2005/8/layout/hList1"/>
    <dgm:cxn modelId="{F5AD2FF9-D169-4D63-9437-8E3AD4C3F376}" srcId="{E39C6808-09B8-4C72-839B-17E999F9B918}" destId="{7E11190B-7D2C-4E03-AFB6-87EBCB00B81E}" srcOrd="3" destOrd="0" parTransId="{B5D57A9D-D019-403B-8D44-B64AFDCE06A9}" sibTransId="{C0BFFCF4-2A5A-44A8-88D0-701F84BB79DE}"/>
    <dgm:cxn modelId="{1E906DB7-7D59-4950-B941-16E1D8F7B2AD}" type="presOf" srcId="{5BD18669-098F-422A-81D9-11FB4460ADB3}" destId="{0F3FE9B8-64DD-4809-8E1A-5D19E4586D4D}" srcOrd="0" destOrd="6" presId="urn:microsoft.com/office/officeart/2005/8/layout/hList1"/>
    <dgm:cxn modelId="{94020D80-7B38-4031-BCAF-F3279688C9E3}" type="presOf" srcId="{DCFEFB32-1972-410A-946F-EC8319CE729F}" destId="{0F3FE9B8-64DD-4809-8E1A-5D19E4586D4D}" srcOrd="0" destOrd="1" presId="urn:microsoft.com/office/officeart/2005/8/layout/hList1"/>
    <dgm:cxn modelId="{7E59602C-49AD-4B2B-B796-22A5A95F2DC7}" type="presOf" srcId="{1DE24625-D668-4E56-A601-8C182C8319EC}" destId="{0F3FE9B8-64DD-4809-8E1A-5D19E4586D4D}" srcOrd="0" destOrd="10" presId="urn:microsoft.com/office/officeart/2005/8/layout/hList1"/>
    <dgm:cxn modelId="{2FA65EF6-FCE9-4C1F-9FF8-F58AE38D0D9F}" srcId="{C7B1E0EB-3A61-4792-9C7A-404CF6699CF0}" destId="{8D0F5B80-7F69-4048-915E-176C8DDDC5A7}" srcOrd="11" destOrd="0" parTransId="{C891BA84-3EBD-4971-ADD4-A5DC6907B4EB}" sibTransId="{9CEB845F-6869-4605-8468-F280A8C0EB6E}"/>
    <dgm:cxn modelId="{511D199B-D883-4771-BE4A-48865E53AA3E}" type="presOf" srcId="{6E1D4BE5-72D6-4811-8BF9-127D153C4328}" destId="{0F3FE9B8-64DD-4809-8E1A-5D19E4586D4D}" srcOrd="0" destOrd="11" presId="urn:microsoft.com/office/officeart/2005/8/layout/hList1"/>
    <dgm:cxn modelId="{F58A426B-F246-4493-BA78-8E312E220813}" type="presOf" srcId="{5C03AC4F-F7C3-48A1-8EE9-4E2C058B0821}" destId="{0F3FE9B8-64DD-4809-8E1A-5D19E4586D4D}" srcOrd="0" destOrd="9" presId="urn:microsoft.com/office/officeart/2005/8/layout/hList1"/>
    <dgm:cxn modelId="{6D956D31-474E-4113-B5FE-511F5F7C348E}" srcId="{E39C6808-09B8-4C72-839B-17E999F9B918}" destId="{3CF2AA00-2EB9-483B-BEE8-8CD61C454908}" srcOrd="1" destOrd="0" parTransId="{E8B41FA2-C4B6-408F-9247-DFC095DD268E}" sibTransId="{339391CD-9A1B-400F-BCA3-70D0191783B0}"/>
    <dgm:cxn modelId="{D37343D9-65AF-4F26-BC69-2DABE5381AF0}" srcId="{C7B1E0EB-3A61-4792-9C7A-404CF6699CF0}" destId="{C7283797-FF5D-4B3E-8C89-4B277EF89444}" srcOrd="12" destOrd="0" parTransId="{57F59B3F-4104-4816-B6F1-2CF760C75A4A}" sibTransId="{4A2AF62B-E2E6-4787-8952-A8678079B675}"/>
    <dgm:cxn modelId="{B42BFDFE-4C3B-41CF-9269-B38CE014BF85}" type="presOf" srcId="{EAC03A55-D027-496F-A94F-364AF5D8BC2C}" destId="{77FAA714-D641-4964-9A18-B7538875AB30}" srcOrd="0" destOrd="0" presId="urn:microsoft.com/office/officeart/2005/8/layout/hList1"/>
    <dgm:cxn modelId="{64314365-82B9-4B24-A07F-5297ACBCFFE0}" srcId="{EB3EB01E-55DC-4743-BB73-32B3857CB688}" destId="{5C03AC4F-F7C3-48A1-8EE9-4E2C058B0821}" srcOrd="1" destOrd="0" parTransId="{B4FF7023-06A1-4E90-9C71-88EC69533064}" sibTransId="{399BB5E1-715B-4C71-A8EF-54B7C1887A54}"/>
    <dgm:cxn modelId="{3A8C49BD-FC22-4391-9DB1-A354AD368920}" type="presOf" srcId="{E1DCC9A2-0AE3-4558-8336-1DAC8C9C9959}" destId="{0F3FE9B8-64DD-4809-8E1A-5D19E4586D4D}" srcOrd="0" destOrd="13" presId="urn:microsoft.com/office/officeart/2005/8/layout/hList1"/>
    <dgm:cxn modelId="{94CBED9F-5F91-4ECB-858F-734260939E7B}" type="presOf" srcId="{49588EE3-0394-4FC2-BB23-A86AA52E5903}" destId="{0F3FE9B8-64DD-4809-8E1A-5D19E4586D4D}" srcOrd="0" destOrd="4" presId="urn:microsoft.com/office/officeart/2005/8/layout/hList1"/>
    <dgm:cxn modelId="{BA90F54D-4C0D-4D1F-9F33-37E0EC2E1BB3}" srcId="{382AA641-2895-43FE-8464-BE74C26E76D5}" destId="{E39C6808-09B8-4C72-839B-17E999F9B918}" srcOrd="0" destOrd="0" parTransId="{DAF33E24-E881-4300-86CD-CED88F61D6C8}" sibTransId="{0C12339C-8833-4FB8-8EDD-CB42A2590D23}"/>
    <dgm:cxn modelId="{13160F4E-9DD0-44A8-BA41-268614481FC0}" type="presOf" srcId="{9AD2C605-5E90-4768-9BD7-C0E035D65B2F}" destId="{0F3FE9B8-64DD-4809-8E1A-5D19E4586D4D}" srcOrd="0" destOrd="12" presId="urn:microsoft.com/office/officeart/2005/8/layout/hList1"/>
    <dgm:cxn modelId="{F767DE38-A990-49C6-9AC3-13C441ECA2B9}" srcId="{C7B1E0EB-3A61-4792-9C7A-404CF6699CF0}" destId="{347E93B8-56DC-4D94-987A-823EBCF741D5}" srcOrd="6" destOrd="0" parTransId="{FCB29F32-3497-4FCF-83CB-15B574B5F9E4}" sibTransId="{53DF8BAC-85D0-4D33-BBA4-43424DEEA4D6}"/>
    <dgm:cxn modelId="{6DBE1A3F-FDE1-475F-A332-454BCFCDFC0F}" srcId="{EB3EB01E-55DC-4743-BB73-32B3857CB688}" destId="{1DE24625-D668-4E56-A601-8C182C8319EC}" srcOrd="2" destOrd="0" parTransId="{AC2C1B92-A44B-4C59-BE68-2EFEFDE50D9E}" sibTransId="{E84C1D12-1F6F-4149-A881-E06E7C38A47E}"/>
    <dgm:cxn modelId="{6311096F-E6D9-4130-801E-99ACC45C2865}" srcId="{C7B1E0EB-3A61-4792-9C7A-404CF6699CF0}" destId="{ABC00F05-06F6-469F-9275-EBA6A217AB9C}" srcOrd="2" destOrd="0" parTransId="{DA71A082-B379-41C8-9CB7-5E8C67207068}" sibTransId="{9281EB73-C385-4057-A57F-A44CE6ADE70E}"/>
    <dgm:cxn modelId="{191C4819-57A0-4FC1-8C80-7F26F510DFE7}" srcId="{C7B1E0EB-3A61-4792-9C7A-404CF6699CF0}" destId="{E83F1863-ED3F-4EE0-A6E5-8B07165CC3AE}" srcOrd="8" destOrd="0" parTransId="{21F2EFE9-7B50-4F37-957D-8A1612EA6819}" sibTransId="{9DC31452-5537-4165-A9CA-9D4A2E656B73}"/>
    <dgm:cxn modelId="{C710F4F4-FD62-462B-8E7A-D546226E2177}" srcId="{EAC03A55-D027-496F-A94F-364AF5D8BC2C}" destId="{87E713E2-B9DA-45D9-825D-83E3631C2AC2}" srcOrd="1" destOrd="0" parTransId="{45568063-BDFD-4A25-B9AC-F36703726161}" sibTransId="{62FE80A9-F600-42AA-A8C4-B03FA8B46A38}"/>
    <dgm:cxn modelId="{E55B6A6B-1A22-4A89-BD34-72906D48297D}" type="presOf" srcId="{1DC60DAA-D98C-4894-BE76-AB8BC7557DC5}" destId="{1814F113-3964-48E8-9192-10EA70571CD6}" srcOrd="0" destOrd="4" presId="urn:microsoft.com/office/officeart/2005/8/layout/hList1"/>
    <dgm:cxn modelId="{856B15DB-E46D-4EC4-A79F-2BCF9731ED87}" srcId="{E39C6808-09B8-4C72-839B-17E999F9B918}" destId="{84FA2838-1189-45E9-9C3C-A610FC7C6ACB}" srcOrd="5" destOrd="0" parTransId="{A811726F-6A17-4ADC-B76A-45186CE89395}" sibTransId="{3AA94717-23A7-4BCE-986A-287754D4CEFB}"/>
    <dgm:cxn modelId="{FBEA6589-D1BC-4172-8334-5F8236C6904D}" srcId="{E39C6808-09B8-4C72-839B-17E999F9B918}" destId="{3213C349-68C5-4452-B516-6BCA8653F4BC}" srcOrd="6" destOrd="0" parTransId="{7C6F1F83-5DCE-4484-8849-2109505A5244}" sibTransId="{5931FC7C-67B7-4CAA-84C0-0138C122B8A0}"/>
    <dgm:cxn modelId="{E5A6FD1D-3B53-40F4-AA1E-78F74738BC3A}" type="presOf" srcId="{AB1F2640-E96C-4BCC-84C1-312E4B65196B}" destId="{9DF94DD5-F173-488A-A366-1B16163FE082}" srcOrd="0" destOrd="5" presId="urn:microsoft.com/office/officeart/2005/8/layout/hList1"/>
    <dgm:cxn modelId="{5A56C7AD-0F90-432F-84D8-44B96127831B}" type="presOf" srcId="{E83F1863-ED3F-4EE0-A6E5-8B07165CC3AE}" destId="{415DD29C-C754-49CA-8B90-244C9DF78E47}" srcOrd="0" destOrd="8" presId="urn:microsoft.com/office/officeart/2005/8/layout/hList1"/>
    <dgm:cxn modelId="{ABA53980-2383-4130-BB9E-1246742B3DE8}" srcId="{69EFF489-6E5F-492C-B88A-3AE03DE4531E}" destId="{C9148BB1-71CE-41D9-A0AB-C5E9DF0DDB9E}" srcOrd="0" destOrd="0" parTransId="{3E012FE4-6320-4443-A6A1-D9A3B2D82895}" sibTransId="{24033392-5C98-445C-B178-1A99472FB1A4}"/>
    <dgm:cxn modelId="{EB8C9C9B-EB89-4AEF-A73D-632083DECA17}" type="presOf" srcId="{DA19D914-32FF-40A7-BB5B-58721B9BA940}" destId="{0F3FE9B8-64DD-4809-8E1A-5D19E4586D4D}" srcOrd="0" destOrd="5" presId="urn:microsoft.com/office/officeart/2005/8/layout/hList1"/>
    <dgm:cxn modelId="{348075DF-80A2-4B57-A061-9939B0FADC66}" srcId="{69EFF489-6E5F-492C-B88A-3AE03DE4531E}" destId="{98C70BEC-387E-4F15-86A4-E6FF46EFB7F7}" srcOrd="3" destOrd="0" parTransId="{50020D06-30BB-45F9-895B-97C221AC8522}" sibTransId="{19CB0123-7E76-448F-993D-134FE229996E}"/>
    <dgm:cxn modelId="{00A6E30E-95CA-4335-A67C-F7C60A1BA0B4}" type="presOf" srcId="{37FD1C9E-EF6B-4D90-8BBE-AB04C123D115}" destId="{0F3FE9B8-64DD-4809-8E1A-5D19E4586D4D}" srcOrd="0" destOrd="2" presId="urn:microsoft.com/office/officeart/2005/8/layout/hList1"/>
    <dgm:cxn modelId="{5B4E4650-1FC4-409A-B367-BCA7EDC30B1E}" type="presOf" srcId="{97D795BC-416B-4AB0-8AFB-5D1CF4879858}" destId="{415DD29C-C754-49CA-8B90-244C9DF78E47}" srcOrd="0" destOrd="7" presId="urn:microsoft.com/office/officeart/2005/8/layout/hList1"/>
    <dgm:cxn modelId="{8D09A791-E860-46AC-94BF-E92D471D417D}" srcId="{EAC03A55-D027-496F-A94F-364AF5D8BC2C}" destId="{5228919B-A5D9-40A5-93B2-474F2E00AFEB}" srcOrd="6" destOrd="0" parTransId="{F2C904CC-D9FE-4D64-A061-E82F5AC63494}" sibTransId="{85EB3C36-C2AC-4A5E-948E-D354EC549946}"/>
    <dgm:cxn modelId="{6764E9D0-0CEE-4818-B5B5-516A6D69A731}" type="presOf" srcId="{382AA641-2895-43FE-8464-BE74C26E76D5}" destId="{A760C93C-E7C8-4A00-8805-F144D4321E7F}" srcOrd="0" destOrd="0" presId="urn:microsoft.com/office/officeart/2005/8/layout/hList1"/>
    <dgm:cxn modelId="{8157D4DE-8EFB-4212-A4AB-B24FCE826C2B}" type="presOf" srcId="{7B6BC95D-EBF8-4B6D-B36B-2993C72FA1ED}" destId="{9DF94DD5-F173-488A-A366-1B16163FE082}" srcOrd="0" destOrd="2" presId="urn:microsoft.com/office/officeart/2005/8/layout/hList1"/>
    <dgm:cxn modelId="{27B2FF70-1E90-4770-B693-A4B3B86E83AB}" type="presOf" srcId="{98C70BEC-387E-4F15-86A4-E6FF46EFB7F7}" destId="{0F3FE9B8-64DD-4809-8E1A-5D19E4586D4D}" srcOrd="0" destOrd="3" presId="urn:microsoft.com/office/officeart/2005/8/layout/hList1"/>
    <dgm:cxn modelId="{AEB24F13-D796-4074-A026-F242BD321E7C}" srcId="{EAC03A55-D027-496F-A94F-364AF5D8BC2C}" destId="{AB1F2640-E96C-4BCC-84C1-312E4B65196B}" srcOrd="5" destOrd="0" parTransId="{5910BA84-CE00-4DA5-A839-CC1E11B542A9}" sibTransId="{0BD56231-0F9F-4BFE-A929-2B36B3FBEC59}"/>
    <dgm:cxn modelId="{55EDBD17-71EB-49B2-A7CE-828FD45280E8}" type="presOf" srcId="{619D60EA-3157-4FB4-915E-D37F0463E91F}" destId="{9DF94DD5-F173-488A-A366-1B16163FE082}" srcOrd="0" destOrd="0" presId="urn:microsoft.com/office/officeart/2005/8/layout/hList1"/>
    <dgm:cxn modelId="{5EFDBE8D-998D-4995-9366-0957DBFEDC23}" type="presOf" srcId="{87E713E2-B9DA-45D9-825D-83E3631C2AC2}" destId="{9DF94DD5-F173-488A-A366-1B16163FE082}" srcOrd="0" destOrd="1" presId="urn:microsoft.com/office/officeart/2005/8/layout/hList1"/>
    <dgm:cxn modelId="{2E651F7E-2C64-4FC5-9A77-5CD7F274C417}" type="presParOf" srcId="{A760C93C-E7C8-4A00-8805-F144D4321E7F}" destId="{83FD4C5A-89CF-4DF0-9256-3FD2FD86E572}" srcOrd="0" destOrd="0" presId="urn:microsoft.com/office/officeart/2005/8/layout/hList1"/>
    <dgm:cxn modelId="{4FC00468-29EF-4043-8BE9-7EC91BACA0AA}" type="presParOf" srcId="{83FD4C5A-89CF-4DF0-9256-3FD2FD86E572}" destId="{13E4B53E-0348-4C51-8268-71427EEC00B8}" srcOrd="0" destOrd="0" presId="urn:microsoft.com/office/officeart/2005/8/layout/hList1"/>
    <dgm:cxn modelId="{57D1AAB3-4F09-4CB8-98E7-383A35298DE4}" type="presParOf" srcId="{83FD4C5A-89CF-4DF0-9256-3FD2FD86E572}" destId="{1814F113-3964-48E8-9192-10EA70571CD6}" srcOrd="1" destOrd="0" presId="urn:microsoft.com/office/officeart/2005/8/layout/hList1"/>
    <dgm:cxn modelId="{75472D4E-EED7-405C-87FE-A10DD062C2F6}" type="presParOf" srcId="{A760C93C-E7C8-4A00-8805-F144D4321E7F}" destId="{A2A5F915-C6D0-493A-A27F-2C247089BA0F}" srcOrd="1" destOrd="0" presId="urn:microsoft.com/office/officeart/2005/8/layout/hList1"/>
    <dgm:cxn modelId="{110EA421-D8B8-4E3E-888B-495E30BE4D16}" type="presParOf" srcId="{A760C93C-E7C8-4A00-8805-F144D4321E7F}" destId="{A16019F7-1E3D-4CB8-BE80-EC2640225F80}" srcOrd="2" destOrd="0" presId="urn:microsoft.com/office/officeart/2005/8/layout/hList1"/>
    <dgm:cxn modelId="{886D9FE1-3394-402E-8361-90C8AB5BE29A}" type="presParOf" srcId="{A16019F7-1E3D-4CB8-BE80-EC2640225F80}" destId="{FFC517ED-F1CC-44EF-9933-4E05081FBC30}" srcOrd="0" destOrd="0" presId="urn:microsoft.com/office/officeart/2005/8/layout/hList1"/>
    <dgm:cxn modelId="{D1222BFE-0E69-4664-B07F-18464ED062A1}" type="presParOf" srcId="{A16019F7-1E3D-4CB8-BE80-EC2640225F80}" destId="{415DD29C-C754-49CA-8B90-244C9DF78E47}" srcOrd="1" destOrd="0" presId="urn:microsoft.com/office/officeart/2005/8/layout/hList1"/>
    <dgm:cxn modelId="{DEA62F49-E149-466F-8E31-6A7CEE0F6A51}" type="presParOf" srcId="{A760C93C-E7C8-4A00-8805-F144D4321E7F}" destId="{562DE184-EEC4-4392-80DF-E65E465169D8}" srcOrd="3" destOrd="0" presId="urn:microsoft.com/office/officeart/2005/8/layout/hList1"/>
    <dgm:cxn modelId="{61AA26D4-5AA9-49ED-BEAE-265AB51BDE02}" type="presParOf" srcId="{A760C93C-E7C8-4A00-8805-F144D4321E7F}" destId="{074CEF38-B7F4-494E-A338-C30D3CF2DC25}" srcOrd="4" destOrd="0" presId="urn:microsoft.com/office/officeart/2005/8/layout/hList1"/>
    <dgm:cxn modelId="{78E20D2F-2F40-437B-A5FE-14E2A06E235A}" type="presParOf" srcId="{074CEF38-B7F4-494E-A338-C30D3CF2DC25}" destId="{93EB7E10-3D0C-4A23-A725-B059BC385131}" srcOrd="0" destOrd="0" presId="urn:microsoft.com/office/officeart/2005/8/layout/hList1"/>
    <dgm:cxn modelId="{D4F997AE-0753-4D46-9CB3-9AD6E9303AFB}" type="presParOf" srcId="{074CEF38-B7F4-494E-A338-C30D3CF2DC25}" destId="{0F3FE9B8-64DD-4809-8E1A-5D19E4586D4D}" srcOrd="1" destOrd="0" presId="urn:microsoft.com/office/officeart/2005/8/layout/hList1"/>
    <dgm:cxn modelId="{38B0BDB0-AFE0-4757-941A-2AA85F94B088}" type="presParOf" srcId="{A760C93C-E7C8-4A00-8805-F144D4321E7F}" destId="{750D3057-6842-4789-ADA0-87B4FAD4BF79}" srcOrd="5" destOrd="0" presId="urn:microsoft.com/office/officeart/2005/8/layout/hList1"/>
    <dgm:cxn modelId="{ABF57968-98F6-43DA-A72C-834D3F0B6C65}" type="presParOf" srcId="{A760C93C-E7C8-4A00-8805-F144D4321E7F}" destId="{8808084B-CC89-467B-BA10-B0401445947C}" srcOrd="6" destOrd="0" presId="urn:microsoft.com/office/officeart/2005/8/layout/hList1"/>
    <dgm:cxn modelId="{5C6444FC-26ED-47D4-9551-850B07F046FE}" type="presParOf" srcId="{8808084B-CC89-467B-BA10-B0401445947C}" destId="{77FAA714-D641-4964-9A18-B7538875AB30}" srcOrd="0" destOrd="0" presId="urn:microsoft.com/office/officeart/2005/8/layout/hList1"/>
    <dgm:cxn modelId="{16AFF9E8-DE92-4553-BC3D-6F8C3EDB3A0E}" type="presParOf" srcId="{8808084B-CC89-467B-BA10-B0401445947C}" destId="{9DF94DD5-F173-488A-A366-1B16163FE0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DF493C-B05C-4C45-AF56-D8D6DB7CC95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6EAFA-DBDF-4DD7-8670-CF034C185AA6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800" b="1" dirty="0" smtClean="0"/>
            <a:t>NSF Program Office</a:t>
          </a:r>
          <a:endParaRPr lang="en-US" sz="1800" b="1" dirty="0"/>
        </a:p>
      </dgm:t>
    </dgm:pt>
    <dgm:pt modelId="{497AEBE3-420A-43D0-B316-6645ABF64C3B}" type="parTrans" cxnId="{881AD097-1157-4BCB-9ADA-186A8A189DFD}">
      <dgm:prSet/>
      <dgm:spPr/>
      <dgm:t>
        <a:bodyPr/>
        <a:lstStyle/>
        <a:p>
          <a:endParaRPr lang="en-US" sz="1400" b="1"/>
        </a:p>
      </dgm:t>
    </dgm:pt>
    <dgm:pt modelId="{D3A6B157-4B7D-4E55-ACC9-5FB4890EDD79}" type="sibTrans" cxnId="{881AD097-1157-4BCB-9ADA-186A8A189DFD}">
      <dgm:prSet/>
      <dgm:spPr/>
      <dgm:t>
        <a:bodyPr/>
        <a:lstStyle/>
        <a:p>
          <a:endParaRPr lang="en-US" sz="1400" b="1"/>
        </a:p>
      </dgm:t>
    </dgm:pt>
    <dgm:pt modelId="{A71B0D41-D7E1-4996-A8BC-A594366AAE82}">
      <dgm:prSet phldrT="[Text]" custT="1"/>
      <dgm:spPr>
        <a:solidFill>
          <a:srgbClr val="C40000"/>
        </a:solidFill>
        <a:ln w="12700"/>
      </dgm:spPr>
      <dgm:t>
        <a:bodyPr/>
        <a:lstStyle/>
        <a:p>
          <a:r>
            <a:rPr lang="en-US" sz="1600" b="1" dirty="0" smtClean="0"/>
            <a:t>USAP ICT Contract Suppliers</a:t>
          </a:r>
          <a:endParaRPr lang="en-US" sz="1600" b="1" dirty="0"/>
        </a:p>
      </dgm:t>
    </dgm:pt>
    <dgm:pt modelId="{DC4C175B-BF70-4241-8508-98E5E27C1966}" type="parTrans" cxnId="{3F41AC0B-37BC-4943-965A-C6F78C1306D6}">
      <dgm:prSet/>
      <dgm:spPr>
        <a:solidFill>
          <a:srgbClr val="0000FF"/>
        </a:solidFill>
        <a:ln w="28575"/>
      </dgm:spPr>
      <dgm:t>
        <a:bodyPr/>
        <a:lstStyle/>
        <a:p>
          <a:endParaRPr lang="en-US" sz="1400" b="1"/>
        </a:p>
      </dgm:t>
    </dgm:pt>
    <dgm:pt modelId="{E5F5275B-3F55-4821-84F5-651EA2CE4FC8}" type="sibTrans" cxnId="{3F41AC0B-37BC-4943-965A-C6F78C1306D6}">
      <dgm:prSet/>
      <dgm:spPr/>
      <dgm:t>
        <a:bodyPr/>
        <a:lstStyle/>
        <a:p>
          <a:endParaRPr lang="en-US" sz="1400" b="1"/>
        </a:p>
      </dgm:t>
    </dgm:pt>
    <dgm:pt modelId="{DBECEDD4-6B60-448F-83F9-06E8DD831A6F}">
      <dgm:prSet phldrT="[Text]" custT="1"/>
      <dgm:spPr>
        <a:solidFill>
          <a:srgbClr val="C40000"/>
        </a:solidFill>
        <a:ln w="12700"/>
      </dgm:spPr>
      <dgm:t>
        <a:bodyPr/>
        <a:lstStyle/>
        <a:p>
          <a:r>
            <a:rPr lang="en-US" sz="1600" b="1" dirty="0" smtClean="0"/>
            <a:t>Antarctic Support Contractor</a:t>
          </a:r>
          <a:endParaRPr lang="en-US" sz="1600" b="1" dirty="0"/>
        </a:p>
      </dgm:t>
    </dgm:pt>
    <dgm:pt modelId="{E8788F19-02A2-4E91-8BE6-885FA60A3418}" type="parTrans" cxnId="{6C04C748-203D-4C65-896C-24E50BA20256}">
      <dgm:prSet/>
      <dgm:spPr>
        <a:solidFill>
          <a:srgbClr val="0000FF"/>
        </a:solidFill>
        <a:ln w="28575"/>
      </dgm:spPr>
      <dgm:t>
        <a:bodyPr/>
        <a:lstStyle/>
        <a:p>
          <a:endParaRPr lang="en-US" sz="1400" b="1"/>
        </a:p>
      </dgm:t>
    </dgm:pt>
    <dgm:pt modelId="{AEB5D1F8-1A78-4105-BE54-182571C96D61}" type="sibTrans" cxnId="{6C04C748-203D-4C65-896C-24E50BA20256}">
      <dgm:prSet/>
      <dgm:spPr/>
      <dgm:t>
        <a:bodyPr/>
        <a:lstStyle/>
        <a:p>
          <a:endParaRPr lang="en-US" sz="1400" b="1"/>
        </a:p>
      </dgm:t>
    </dgm:pt>
    <dgm:pt modelId="{5DCC5C1D-3F8B-40AF-BDA1-569D776A44BC}">
      <dgm:prSet phldrT="[Text]" custT="1"/>
      <dgm:spPr>
        <a:gradFill flip="none" rotWithShape="1">
          <a:gsLst>
            <a:gs pos="100000">
              <a:srgbClr val="FF0000"/>
            </a:gs>
            <a:gs pos="30000">
              <a:srgbClr val="0000FF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12700"/>
      </dgm:spPr>
      <dgm:t>
        <a:bodyPr/>
        <a:lstStyle/>
        <a:p>
          <a:r>
            <a:rPr lang="en-US" sz="1400" b="1" dirty="0" smtClean="0"/>
            <a:t>SPAWAR LANT</a:t>
          </a:r>
          <a:endParaRPr lang="en-US" sz="1400" b="1" dirty="0"/>
        </a:p>
      </dgm:t>
    </dgm:pt>
    <dgm:pt modelId="{800C885A-E79F-41BC-9A8D-082470D445A8}" type="parTrans" cxnId="{9446DBF3-B984-491C-8B92-4D32E7F009CB}">
      <dgm:prSet/>
      <dgm:spPr>
        <a:solidFill>
          <a:srgbClr val="0000FF"/>
        </a:solidFill>
        <a:ln w="28575"/>
      </dgm:spPr>
      <dgm:t>
        <a:bodyPr/>
        <a:lstStyle/>
        <a:p>
          <a:endParaRPr lang="en-US" sz="1400" b="1">
            <a:ln w="38100">
              <a:solidFill>
                <a:schemeClr val="tx1"/>
              </a:solidFill>
            </a:ln>
          </a:endParaRPr>
        </a:p>
      </dgm:t>
    </dgm:pt>
    <dgm:pt modelId="{AEAFE218-DCB6-4EA5-9DEA-2A1E3049EE6F}" type="sibTrans" cxnId="{9446DBF3-B984-491C-8B92-4D32E7F009CB}">
      <dgm:prSet/>
      <dgm:spPr/>
      <dgm:t>
        <a:bodyPr/>
        <a:lstStyle/>
        <a:p>
          <a:endParaRPr lang="en-US" sz="1400" b="1"/>
        </a:p>
      </dgm:t>
    </dgm:pt>
    <dgm:pt modelId="{C51720C0-36A1-425D-9BDD-2ACD6C83679F}">
      <dgm:prSet phldrT="[Text]" custT="1"/>
      <dgm:spPr>
        <a:gradFill flip="none" rotWithShape="1">
          <a:gsLst>
            <a:gs pos="100000">
              <a:srgbClr val="FF0000"/>
            </a:gs>
            <a:gs pos="30000">
              <a:srgbClr val="0000FF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12700"/>
      </dgm:spPr>
      <dgm:t>
        <a:bodyPr/>
        <a:lstStyle/>
        <a:p>
          <a:r>
            <a:rPr lang="en-US" sz="1600" b="1" dirty="0" smtClean="0"/>
            <a:t>USAP ICT PMO</a:t>
          </a:r>
          <a:endParaRPr lang="en-US" sz="1600" b="1" dirty="0"/>
        </a:p>
      </dgm:t>
    </dgm:pt>
    <dgm:pt modelId="{1EC42AAF-C82C-4165-842C-F08F4D85142E}" type="parTrans" cxnId="{CC8ED264-328F-4CE4-B375-D5B09EE85DA8}">
      <dgm:prSet/>
      <dgm:spPr>
        <a:solidFill>
          <a:srgbClr val="0000FF"/>
        </a:solidFill>
        <a:ln w="28575"/>
      </dgm:spPr>
      <dgm:t>
        <a:bodyPr/>
        <a:lstStyle/>
        <a:p>
          <a:endParaRPr lang="en-US" sz="1400" b="1"/>
        </a:p>
      </dgm:t>
    </dgm:pt>
    <dgm:pt modelId="{60CDC9D2-D00D-4BEE-96D9-E051BF5FDD45}" type="sibTrans" cxnId="{CC8ED264-328F-4CE4-B375-D5B09EE85DA8}">
      <dgm:prSet/>
      <dgm:spPr/>
      <dgm:t>
        <a:bodyPr/>
        <a:lstStyle/>
        <a:p>
          <a:endParaRPr lang="en-US" sz="1400" b="1"/>
        </a:p>
      </dgm:t>
    </dgm:pt>
    <dgm:pt modelId="{39FFD3F1-8A7D-4192-B522-93729C611B4F}">
      <dgm:prSet phldrT="[Text]" custT="1"/>
      <dgm:spPr>
        <a:gradFill rotWithShape="0">
          <a:gsLst>
            <a:gs pos="100000">
              <a:srgbClr val="FF0000"/>
            </a:gs>
            <a:gs pos="30000">
              <a:srgbClr val="0000FF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ln w="12700"/>
      </dgm:spPr>
      <dgm:t>
        <a:bodyPr/>
        <a:lstStyle/>
        <a:p>
          <a:r>
            <a:rPr lang="en-US" sz="1400" b="1" dirty="0" smtClean="0"/>
            <a:t>NOAA JPSS</a:t>
          </a:r>
          <a:endParaRPr lang="en-US" sz="1400" b="1" dirty="0"/>
        </a:p>
      </dgm:t>
    </dgm:pt>
    <dgm:pt modelId="{06850BAA-1342-48EB-9E29-F58FCDC552EB}" type="parTrans" cxnId="{41CAFC51-B6E5-4E20-8737-9E7228DF4B9A}">
      <dgm:prSet/>
      <dgm:spPr>
        <a:solidFill>
          <a:srgbClr val="0000FF"/>
        </a:solidFill>
        <a:ln w="28575"/>
      </dgm:spPr>
      <dgm:t>
        <a:bodyPr/>
        <a:lstStyle/>
        <a:p>
          <a:endParaRPr lang="en-US" sz="1400" b="1"/>
        </a:p>
      </dgm:t>
    </dgm:pt>
    <dgm:pt modelId="{15AB47B3-65BF-4150-A76B-3229BE155E5B}" type="sibTrans" cxnId="{41CAFC51-B6E5-4E20-8737-9E7228DF4B9A}">
      <dgm:prSet/>
      <dgm:spPr/>
      <dgm:t>
        <a:bodyPr/>
        <a:lstStyle/>
        <a:p>
          <a:endParaRPr lang="en-US" sz="1400" b="1"/>
        </a:p>
      </dgm:t>
    </dgm:pt>
    <dgm:pt modelId="{E284D11D-B733-430C-A51C-590879D856AF}">
      <dgm:prSet phldrT="[Text]" custT="1"/>
      <dgm:spPr>
        <a:gradFill rotWithShape="0">
          <a:gsLst>
            <a:gs pos="100000">
              <a:srgbClr val="FF0000"/>
            </a:gs>
            <a:gs pos="30000">
              <a:srgbClr val="0000FF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ln w="12700"/>
      </dgm:spPr>
      <dgm:t>
        <a:bodyPr/>
        <a:lstStyle/>
        <a:p>
          <a:r>
            <a:rPr lang="en-US" sz="1400" b="1" dirty="0" smtClean="0"/>
            <a:t>NASA </a:t>
          </a:r>
          <a:r>
            <a:rPr lang="en-US" sz="1400" b="1" dirty="0" err="1" smtClean="0"/>
            <a:t>SCaN</a:t>
          </a:r>
          <a:endParaRPr lang="en-US" sz="1400" b="1" dirty="0"/>
        </a:p>
      </dgm:t>
    </dgm:pt>
    <dgm:pt modelId="{530BB78F-EB55-4213-B2EA-CC86969F8436}" type="parTrans" cxnId="{2472FE8B-9919-4F36-9822-8662C8F2FC88}">
      <dgm:prSet/>
      <dgm:spPr>
        <a:solidFill>
          <a:srgbClr val="0000FF"/>
        </a:solidFill>
        <a:ln w="28575"/>
      </dgm:spPr>
      <dgm:t>
        <a:bodyPr/>
        <a:lstStyle/>
        <a:p>
          <a:endParaRPr lang="en-US" sz="1400" b="1"/>
        </a:p>
      </dgm:t>
    </dgm:pt>
    <dgm:pt modelId="{0D4AD354-40E5-4A45-AFB1-BF2C899CE320}" type="sibTrans" cxnId="{2472FE8B-9919-4F36-9822-8662C8F2FC88}">
      <dgm:prSet/>
      <dgm:spPr/>
      <dgm:t>
        <a:bodyPr/>
        <a:lstStyle/>
        <a:p>
          <a:endParaRPr lang="en-US" sz="1400" b="1"/>
        </a:p>
      </dgm:t>
    </dgm:pt>
    <dgm:pt modelId="{2302FAB4-1E01-4C52-8FD8-034D25865E35}">
      <dgm:prSet phldrT="[Text]" custT="1"/>
      <dgm:spPr>
        <a:solidFill>
          <a:srgbClr val="0000FF"/>
        </a:solidFill>
        <a:ln w="12700"/>
      </dgm:spPr>
      <dgm:t>
        <a:bodyPr/>
        <a:lstStyle/>
        <a:p>
          <a:r>
            <a:rPr lang="en-US" sz="1400" b="1" dirty="0" smtClean="0"/>
            <a:t>Defense Media Activity</a:t>
          </a:r>
          <a:endParaRPr lang="en-US" sz="1400" b="1" dirty="0"/>
        </a:p>
      </dgm:t>
    </dgm:pt>
    <dgm:pt modelId="{DA451913-415F-4432-9868-9528657B4A78}" type="parTrans" cxnId="{5E83E1ED-D771-4FC8-A02E-B5BBBC9496BD}">
      <dgm:prSet/>
      <dgm:spPr>
        <a:solidFill>
          <a:srgbClr val="0000FF"/>
        </a:solidFill>
        <a:ln w="28575"/>
      </dgm:spPr>
      <dgm:t>
        <a:bodyPr/>
        <a:lstStyle/>
        <a:p>
          <a:endParaRPr lang="en-US" sz="1400" b="1"/>
        </a:p>
      </dgm:t>
    </dgm:pt>
    <dgm:pt modelId="{FBBF051B-0B85-420B-9C6B-9AA552E174A0}" type="sibTrans" cxnId="{5E83E1ED-D771-4FC8-A02E-B5BBBC9496BD}">
      <dgm:prSet/>
      <dgm:spPr/>
      <dgm:t>
        <a:bodyPr/>
        <a:lstStyle/>
        <a:p>
          <a:endParaRPr lang="en-US" sz="1400" b="1"/>
        </a:p>
      </dgm:t>
    </dgm:pt>
    <dgm:pt modelId="{99FC9A8E-677E-455E-A3DC-6A75687FD1B5}">
      <dgm:prSet phldrT="[Text]" custT="1"/>
      <dgm:spPr>
        <a:solidFill>
          <a:srgbClr val="C40000"/>
        </a:solidFill>
        <a:ln w="12700"/>
      </dgm:spPr>
      <dgm:t>
        <a:bodyPr/>
        <a:lstStyle/>
        <a:p>
          <a:r>
            <a:rPr lang="en-US" sz="1400" b="1" dirty="0" smtClean="0"/>
            <a:t>AFSPC/SMC Aerospace Corp</a:t>
          </a:r>
          <a:endParaRPr lang="en-US" sz="1400" b="1" dirty="0"/>
        </a:p>
      </dgm:t>
    </dgm:pt>
    <dgm:pt modelId="{6FAE7714-CE16-435F-B2DD-875BB49683C0}" type="parTrans" cxnId="{A372BDB5-0DFE-44CE-8ED6-151C3B1B7A21}">
      <dgm:prSet/>
      <dgm:spPr>
        <a:solidFill>
          <a:srgbClr val="0000FF"/>
        </a:solidFill>
        <a:ln w="28575"/>
      </dgm:spPr>
      <dgm:t>
        <a:bodyPr/>
        <a:lstStyle/>
        <a:p>
          <a:endParaRPr lang="en-US" sz="1400" b="1"/>
        </a:p>
      </dgm:t>
    </dgm:pt>
    <dgm:pt modelId="{44DB0987-82DE-4B66-82BA-24D0C05D118E}" type="sibTrans" cxnId="{A372BDB5-0DFE-44CE-8ED6-151C3B1B7A21}">
      <dgm:prSet/>
      <dgm:spPr/>
      <dgm:t>
        <a:bodyPr/>
        <a:lstStyle/>
        <a:p>
          <a:endParaRPr lang="en-US" sz="1400" b="1"/>
        </a:p>
      </dgm:t>
    </dgm:pt>
    <dgm:pt modelId="{41728184-754D-4098-97CF-8C0C66437ACB}">
      <dgm:prSet phldrT="[Text]" custT="1"/>
      <dgm:spPr>
        <a:gradFill rotWithShape="0">
          <a:gsLst>
            <a:gs pos="100000">
              <a:srgbClr val="FF0000"/>
            </a:gs>
            <a:gs pos="30000">
              <a:srgbClr val="0000FF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ln w="9525"/>
      </dgm:spPr>
      <dgm:t>
        <a:bodyPr/>
        <a:lstStyle/>
        <a:p>
          <a:r>
            <a:rPr lang="en-US" sz="1600" b="1" dirty="0" smtClean="0"/>
            <a:t>USAP ICT Government Suppliers</a:t>
          </a:r>
          <a:endParaRPr lang="en-US" sz="1600" b="1" dirty="0"/>
        </a:p>
      </dgm:t>
    </dgm:pt>
    <dgm:pt modelId="{2ACDAEB6-43C7-4C1F-9677-F8114F989984}" type="parTrans" cxnId="{E183E3F6-4F77-4E56-92A2-60D08D7E42DA}">
      <dgm:prSet/>
      <dgm:spPr>
        <a:solidFill>
          <a:srgbClr val="0000FF"/>
        </a:solidFill>
        <a:ln w="28575"/>
      </dgm:spPr>
      <dgm:t>
        <a:bodyPr/>
        <a:lstStyle/>
        <a:p>
          <a:endParaRPr lang="en-US" b="1"/>
        </a:p>
      </dgm:t>
    </dgm:pt>
    <dgm:pt modelId="{549102EF-3CBB-4022-86D9-923A9634A266}" type="sibTrans" cxnId="{E183E3F6-4F77-4E56-92A2-60D08D7E42DA}">
      <dgm:prSet/>
      <dgm:spPr/>
      <dgm:t>
        <a:bodyPr/>
        <a:lstStyle/>
        <a:p>
          <a:endParaRPr lang="en-US" b="1"/>
        </a:p>
      </dgm:t>
    </dgm:pt>
    <dgm:pt modelId="{349EB1C8-09B2-4024-AC25-460B642CF14A}">
      <dgm:prSet phldrT="[Text]" custT="1"/>
      <dgm:spPr>
        <a:solidFill>
          <a:srgbClr val="C40000"/>
        </a:solidFill>
        <a:ln w="12700"/>
      </dgm:spPr>
      <dgm:t>
        <a:bodyPr/>
        <a:lstStyle/>
        <a:p>
          <a:r>
            <a:rPr lang="en-US" sz="1600" b="1" dirty="0" smtClean="0"/>
            <a:t>WL Pritchard &amp; Co</a:t>
          </a:r>
          <a:endParaRPr lang="en-US" sz="1600" b="1" dirty="0"/>
        </a:p>
      </dgm:t>
    </dgm:pt>
    <dgm:pt modelId="{3714ECB3-A18E-4283-AF5F-5C80A4C004E7}" type="parTrans" cxnId="{A91B02E8-21BC-46AA-9B56-59E40A1B4BD4}">
      <dgm:prSet/>
      <dgm:spPr>
        <a:solidFill>
          <a:srgbClr val="0000FF"/>
        </a:solidFill>
        <a:ln w="28575"/>
      </dgm:spPr>
      <dgm:t>
        <a:bodyPr/>
        <a:lstStyle/>
        <a:p>
          <a:endParaRPr lang="en-US" b="1"/>
        </a:p>
      </dgm:t>
    </dgm:pt>
    <dgm:pt modelId="{DCCF66D0-7577-4682-AE1A-5B532B60B6C6}" type="sibTrans" cxnId="{A91B02E8-21BC-46AA-9B56-59E40A1B4BD4}">
      <dgm:prSet/>
      <dgm:spPr/>
      <dgm:t>
        <a:bodyPr/>
        <a:lstStyle/>
        <a:p>
          <a:endParaRPr lang="en-US" b="1"/>
        </a:p>
      </dgm:t>
    </dgm:pt>
    <dgm:pt modelId="{77936729-9491-4A4E-BC93-2BE6969EA0B3}">
      <dgm:prSet phldrT="[Text]" custT="1"/>
      <dgm:spPr>
        <a:gradFill rotWithShape="0">
          <a:gsLst>
            <a:gs pos="100000">
              <a:srgbClr val="FF0000"/>
            </a:gs>
            <a:gs pos="30000">
              <a:srgbClr val="0000FF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ln w="12700"/>
      </dgm:spPr>
      <dgm:t>
        <a:bodyPr/>
        <a:lstStyle/>
        <a:p>
          <a:r>
            <a:rPr lang="en-US" sz="1400" b="1" dirty="0" err="1" smtClean="0"/>
            <a:t>DoD</a:t>
          </a:r>
          <a:r>
            <a:rPr lang="en-US" sz="1400" b="1" dirty="0" smtClean="0"/>
            <a:t> DISA</a:t>
          </a:r>
          <a:endParaRPr lang="en-US" sz="1400" b="1" dirty="0"/>
        </a:p>
      </dgm:t>
    </dgm:pt>
    <dgm:pt modelId="{D1D6C3DD-9372-429E-AFD4-2BA4E47C66D6}" type="parTrans" cxnId="{F94A6CDC-20B4-438D-884E-C1568B358738}">
      <dgm:prSet/>
      <dgm:spPr>
        <a:ln w="28575"/>
      </dgm:spPr>
      <dgm:t>
        <a:bodyPr/>
        <a:lstStyle/>
        <a:p>
          <a:endParaRPr lang="en-US"/>
        </a:p>
      </dgm:t>
    </dgm:pt>
    <dgm:pt modelId="{7D75DEB2-EBE4-4336-9E93-3A99BA32C703}" type="sibTrans" cxnId="{F94A6CDC-20B4-438D-884E-C1568B358738}">
      <dgm:prSet/>
      <dgm:spPr/>
      <dgm:t>
        <a:bodyPr/>
        <a:lstStyle/>
        <a:p>
          <a:endParaRPr lang="en-US"/>
        </a:p>
      </dgm:t>
    </dgm:pt>
    <dgm:pt modelId="{ADBFBEFE-1533-4933-B8B1-31BF8B3756AE}" type="pres">
      <dgm:prSet presAssocID="{F4DF493C-B05C-4C45-AF56-D8D6DB7CC9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B6C692-4DA1-458E-A170-4D7F946AA0B5}" type="pres">
      <dgm:prSet presAssocID="{A9C6EAFA-DBDF-4DD7-8670-CF034C185AA6}" presName="hierRoot1" presStyleCnt="0">
        <dgm:presLayoutVars>
          <dgm:hierBranch val="init"/>
        </dgm:presLayoutVars>
      </dgm:prSet>
      <dgm:spPr/>
    </dgm:pt>
    <dgm:pt modelId="{B0791107-B942-4438-835D-24F0AFD39351}" type="pres">
      <dgm:prSet presAssocID="{A9C6EAFA-DBDF-4DD7-8670-CF034C185AA6}" presName="rootComposite1" presStyleCnt="0"/>
      <dgm:spPr/>
    </dgm:pt>
    <dgm:pt modelId="{1935EEB1-3E24-471B-9B91-E94200F37F22}" type="pres">
      <dgm:prSet presAssocID="{A9C6EAFA-DBDF-4DD7-8670-CF034C185AA6}" presName="rootText1" presStyleLbl="node0" presStyleIdx="0" presStyleCnt="1" custScaleX="229557" custScaleY="160439" custLinFactNeighborX="-67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A224AD-E96E-44BD-9FA2-21BAA8A18B51}" type="pres">
      <dgm:prSet presAssocID="{A9C6EAFA-DBDF-4DD7-8670-CF034C185AA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31798ED-ABC5-4852-B38A-7169E47E6FB7}" type="pres">
      <dgm:prSet presAssocID="{A9C6EAFA-DBDF-4DD7-8670-CF034C185AA6}" presName="hierChild2" presStyleCnt="0"/>
      <dgm:spPr/>
    </dgm:pt>
    <dgm:pt modelId="{B99B408D-8513-4E7F-853E-14C2C2A02624}" type="pres">
      <dgm:prSet presAssocID="{DC4C175B-BF70-4241-8508-98E5E27C196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9B11C9D-2312-4520-ACD4-E11EAE5A0A39}" type="pres">
      <dgm:prSet presAssocID="{A71B0D41-D7E1-4996-A8BC-A594366AAE82}" presName="hierRoot2" presStyleCnt="0">
        <dgm:presLayoutVars>
          <dgm:hierBranch val="init"/>
        </dgm:presLayoutVars>
      </dgm:prSet>
      <dgm:spPr/>
    </dgm:pt>
    <dgm:pt modelId="{1650E27F-158F-4E12-AC50-ADE34BDC0AF2}" type="pres">
      <dgm:prSet presAssocID="{A71B0D41-D7E1-4996-A8BC-A594366AAE82}" presName="rootComposite" presStyleCnt="0"/>
      <dgm:spPr/>
    </dgm:pt>
    <dgm:pt modelId="{C51B6874-5559-4CD1-ACB6-8FF946DCFC96}" type="pres">
      <dgm:prSet presAssocID="{A71B0D41-D7E1-4996-A8BC-A594366AAE82}" presName="rootText" presStyleLbl="node2" presStyleIdx="0" presStyleCnt="3" custScaleX="192406" custScaleY="220821" custLinFactX="-100000" custLinFactNeighborX="-102498" custLinFactNeighborY="38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0B891F-27A1-4026-9DE1-49E925672D5D}" type="pres">
      <dgm:prSet presAssocID="{A71B0D41-D7E1-4996-A8BC-A594366AAE82}" presName="rootConnector" presStyleLbl="node2" presStyleIdx="0" presStyleCnt="3"/>
      <dgm:spPr/>
      <dgm:t>
        <a:bodyPr/>
        <a:lstStyle/>
        <a:p>
          <a:endParaRPr lang="en-US"/>
        </a:p>
      </dgm:t>
    </dgm:pt>
    <dgm:pt modelId="{CFDE986F-7860-448D-8B0E-5BDBD79FF748}" type="pres">
      <dgm:prSet presAssocID="{A71B0D41-D7E1-4996-A8BC-A594366AAE82}" presName="hierChild4" presStyleCnt="0"/>
      <dgm:spPr/>
    </dgm:pt>
    <dgm:pt modelId="{38ED96A1-9082-4FF1-92E7-9A83B9ECB863}" type="pres">
      <dgm:prSet presAssocID="{E8788F19-02A2-4E91-8BE6-885FA60A3418}" presName="Name37" presStyleLbl="parChTrans1D3" presStyleIdx="0" presStyleCnt="8"/>
      <dgm:spPr/>
      <dgm:t>
        <a:bodyPr/>
        <a:lstStyle/>
        <a:p>
          <a:endParaRPr lang="en-US"/>
        </a:p>
      </dgm:t>
    </dgm:pt>
    <dgm:pt modelId="{96702D7A-BD46-49CA-B2F0-816AD609A32B}" type="pres">
      <dgm:prSet presAssocID="{DBECEDD4-6B60-448F-83F9-06E8DD831A6F}" presName="hierRoot2" presStyleCnt="0">
        <dgm:presLayoutVars>
          <dgm:hierBranch val="init"/>
        </dgm:presLayoutVars>
      </dgm:prSet>
      <dgm:spPr/>
    </dgm:pt>
    <dgm:pt modelId="{B09C81E7-EB08-49D7-B95A-FAAB9E146802}" type="pres">
      <dgm:prSet presAssocID="{DBECEDD4-6B60-448F-83F9-06E8DD831A6F}" presName="rootComposite" presStyleCnt="0"/>
      <dgm:spPr/>
    </dgm:pt>
    <dgm:pt modelId="{39569196-9078-49DD-B8C1-D047B3E7E25D}" type="pres">
      <dgm:prSet presAssocID="{DBECEDD4-6B60-448F-83F9-06E8DD831A6F}" presName="rootText" presStyleLbl="node3" presStyleIdx="0" presStyleCnt="8" custScaleX="167909" custScaleY="216551" custLinFactX="-84007" custLinFactNeighborX="-100000" custLinFactNeighborY="554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6EEC76-3C33-42A1-99EB-7B2399CDEB4A}" type="pres">
      <dgm:prSet presAssocID="{DBECEDD4-6B60-448F-83F9-06E8DD831A6F}" presName="rootConnector" presStyleLbl="node3" presStyleIdx="0" presStyleCnt="8"/>
      <dgm:spPr/>
      <dgm:t>
        <a:bodyPr/>
        <a:lstStyle/>
        <a:p>
          <a:endParaRPr lang="en-US"/>
        </a:p>
      </dgm:t>
    </dgm:pt>
    <dgm:pt modelId="{62578024-4D55-4802-AE77-C2EF9F4FA432}" type="pres">
      <dgm:prSet presAssocID="{DBECEDD4-6B60-448F-83F9-06E8DD831A6F}" presName="hierChild4" presStyleCnt="0"/>
      <dgm:spPr/>
    </dgm:pt>
    <dgm:pt modelId="{77D1E08F-9B63-4F81-9403-2AC669DF8132}" type="pres">
      <dgm:prSet presAssocID="{DBECEDD4-6B60-448F-83F9-06E8DD831A6F}" presName="hierChild5" presStyleCnt="0"/>
      <dgm:spPr/>
    </dgm:pt>
    <dgm:pt modelId="{9E70CDB5-7408-4B62-A617-A577D78011B1}" type="pres">
      <dgm:prSet presAssocID="{3714ECB3-A18E-4283-AF5F-5C80A4C004E7}" presName="Name37" presStyleLbl="parChTrans1D3" presStyleIdx="1" presStyleCnt="8"/>
      <dgm:spPr/>
      <dgm:t>
        <a:bodyPr/>
        <a:lstStyle/>
        <a:p>
          <a:endParaRPr lang="en-US"/>
        </a:p>
      </dgm:t>
    </dgm:pt>
    <dgm:pt modelId="{5CFD6E66-2F6F-4EFF-8A82-B084A38C03C0}" type="pres">
      <dgm:prSet presAssocID="{349EB1C8-09B2-4024-AC25-460B642CF14A}" presName="hierRoot2" presStyleCnt="0">
        <dgm:presLayoutVars>
          <dgm:hierBranch val="init"/>
        </dgm:presLayoutVars>
      </dgm:prSet>
      <dgm:spPr/>
    </dgm:pt>
    <dgm:pt modelId="{958278E2-2351-4746-A3F8-B7E66C49BE87}" type="pres">
      <dgm:prSet presAssocID="{349EB1C8-09B2-4024-AC25-460B642CF14A}" presName="rootComposite" presStyleCnt="0"/>
      <dgm:spPr/>
    </dgm:pt>
    <dgm:pt modelId="{6C07FB84-3C1E-451E-97DE-EF7FC9C96EFF}" type="pres">
      <dgm:prSet presAssocID="{349EB1C8-09B2-4024-AC25-460B642CF14A}" presName="rootText" presStyleLbl="node3" presStyleIdx="1" presStyleCnt="8" custScaleX="167060" custScaleY="190988" custLinFactX="-84007" custLinFactNeighborX="-100000" custLinFactNeighborY="637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8697CD-841D-4D88-8609-11C7C40BB947}" type="pres">
      <dgm:prSet presAssocID="{349EB1C8-09B2-4024-AC25-460B642CF14A}" presName="rootConnector" presStyleLbl="node3" presStyleIdx="1" presStyleCnt="8"/>
      <dgm:spPr/>
      <dgm:t>
        <a:bodyPr/>
        <a:lstStyle/>
        <a:p>
          <a:endParaRPr lang="en-US"/>
        </a:p>
      </dgm:t>
    </dgm:pt>
    <dgm:pt modelId="{B83B76FD-5057-4174-B719-4A8DF2C144E9}" type="pres">
      <dgm:prSet presAssocID="{349EB1C8-09B2-4024-AC25-460B642CF14A}" presName="hierChild4" presStyleCnt="0"/>
      <dgm:spPr/>
    </dgm:pt>
    <dgm:pt modelId="{9E64BF0B-9707-4E43-8B2A-0D02FF69CDA6}" type="pres">
      <dgm:prSet presAssocID="{349EB1C8-09B2-4024-AC25-460B642CF14A}" presName="hierChild5" presStyleCnt="0"/>
      <dgm:spPr/>
    </dgm:pt>
    <dgm:pt modelId="{E24662DB-9400-4ED8-9BB1-7715986CDCA1}" type="pres">
      <dgm:prSet presAssocID="{A71B0D41-D7E1-4996-A8BC-A594366AAE82}" presName="hierChild5" presStyleCnt="0"/>
      <dgm:spPr/>
    </dgm:pt>
    <dgm:pt modelId="{F9285AD3-F5C2-44BD-AF87-E657D0367A2D}" type="pres">
      <dgm:prSet presAssocID="{2ACDAEB6-43C7-4C1F-9677-F8114F98998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AFD3691-6740-40A5-9A4F-60F24FA08AEE}" type="pres">
      <dgm:prSet presAssocID="{41728184-754D-4098-97CF-8C0C66437ACB}" presName="hierRoot2" presStyleCnt="0">
        <dgm:presLayoutVars>
          <dgm:hierBranch val="init"/>
        </dgm:presLayoutVars>
      </dgm:prSet>
      <dgm:spPr/>
    </dgm:pt>
    <dgm:pt modelId="{C11314B9-DAAB-44F9-9E62-02BF1D491488}" type="pres">
      <dgm:prSet presAssocID="{41728184-754D-4098-97CF-8C0C66437ACB}" presName="rootComposite" presStyleCnt="0"/>
      <dgm:spPr/>
    </dgm:pt>
    <dgm:pt modelId="{B76732FE-932E-4E40-A799-E787626D1593}" type="pres">
      <dgm:prSet presAssocID="{41728184-754D-4098-97CF-8C0C66437ACB}" presName="rootText" presStyleLbl="node2" presStyleIdx="1" presStyleCnt="3" custScaleX="190578" custScaleY="187843" custLinFactNeighborX="-26007" custLinFactNeighborY="177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551DF4-4522-485D-86E9-EB75F74FC3FB}" type="pres">
      <dgm:prSet presAssocID="{41728184-754D-4098-97CF-8C0C66437ACB}" presName="rootConnector" presStyleLbl="node2" presStyleIdx="1" presStyleCnt="3"/>
      <dgm:spPr/>
      <dgm:t>
        <a:bodyPr/>
        <a:lstStyle/>
        <a:p>
          <a:endParaRPr lang="en-US"/>
        </a:p>
      </dgm:t>
    </dgm:pt>
    <dgm:pt modelId="{04CB06FE-31D8-4D38-AE45-C5B006C3E215}" type="pres">
      <dgm:prSet presAssocID="{41728184-754D-4098-97CF-8C0C66437ACB}" presName="hierChild4" presStyleCnt="0"/>
      <dgm:spPr/>
    </dgm:pt>
    <dgm:pt modelId="{73D112D9-6A9E-4AF6-8785-4A70E06EC793}" type="pres">
      <dgm:prSet presAssocID="{800C885A-E79F-41BC-9A8D-082470D445A8}" presName="Name37" presStyleLbl="parChTrans1D3" presStyleIdx="2" presStyleCnt="8"/>
      <dgm:spPr/>
      <dgm:t>
        <a:bodyPr/>
        <a:lstStyle/>
        <a:p>
          <a:endParaRPr lang="en-US"/>
        </a:p>
      </dgm:t>
    </dgm:pt>
    <dgm:pt modelId="{E01FF2C8-03D4-4899-A95A-A1786FF649DD}" type="pres">
      <dgm:prSet presAssocID="{5DCC5C1D-3F8B-40AF-BDA1-569D776A44BC}" presName="hierRoot2" presStyleCnt="0">
        <dgm:presLayoutVars>
          <dgm:hierBranch val="hang"/>
        </dgm:presLayoutVars>
      </dgm:prSet>
      <dgm:spPr/>
    </dgm:pt>
    <dgm:pt modelId="{B4737153-56A6-4015-AD54-B7A4F45644F8}" type="pres">
      <dgm:prSet presAssocID="{5DCC5C1D-3F8B-40AF-BDA1-569D776A44BC}" presName="rootComposite" presStyleCnt="0"/>
      <dgm:spPr/>
    </dgm:pt>
    <dgm:pt modelId="{910BF7D6-56B9-4E34-A2E4-5DF9DDA237B4}" type="pres">
      <dgm:prSet presAssocID="{5DCC5C1D-3F8B-40AF-BDA1-569D776A44BC}" presName="rootText" presStyleLbl="node3" presStyleIdx="2" presStyleCnt="8" custScaleX="192672" custLinFactNeighborY="305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C1E19C-F13F-437F-B013-F704208E81E8}" type="pres">
      <dgm:prSet presAssocID="{5DCC5C1D-3F8B-40AF-BDA1-569D776A44BC}" presName="rootConnector" presStyleLbl="node3" presStyleIdx="2" presStyleCnt="8"/>
      <dgm:spPr/>
      <dgm:t>
        <a:bodyPr/>
        <a:lstStyle/>
        <a:p>
          <a:endParaRPr lang="en-US"/>
        </a:p>
      </dgm:t>
    </dgm:pt>
    <dgm:pt modelId="{1A74B17C-CB87-45B4-88AD-50C3320FCABC}" type="pres">
      <dgm:prSet presAssocID="{5DCC5C1D-3F8B-40AF-BDA1-569D776A44BC}" presName="hierChild4" presStyleCnt="0"/>
      <dgm:spPr/>
    </dgm:pt>
    <dgm:pt modelId="{98B6BF9F-E67F-43ED-82AD-158B353D3093}" type="pres">
      <dgm:prSet presAssocID="{5DCC5C1D-3F8B-40AF-BDA1-569D776A44BC}" presName="hierChild5" presStyleCnt="0"/>
      <dgm:spPr/>
    </dgm:pt>
    <dgm:pt modelId="{8BEB7E3D-9277-4F23-87B7-F9F26FCAF4E5}" type="pres">
      <dgm:prSet presAssocID="{06850BAA-1342-48EB-9E29-F58FCDC552EB}" presName="Name37" presStyleLbl="parChTrans1D3" presStyleIdx="3" presStyleCnt="8"/>
      <dgm:spPr/>
      <dgm:t>
        <a:bodyPr/>
        <a:lstStyle/>
        <a:p>
          <a:endParaRPr lang="en-US"/>
        </a:p>
      </dgm:t>
    </dgm:pt>
    <dgm:pt modelId="{6ABB7BAE-D87B-4D9D-9CA4-B224C6D86098}" type="pres">
      <dgm:prSet presAssocID="{39FFD3F1-8A7D-4192-B522-93729C611B4F}" presName="hierRoot2" presStyleCnt="0">
        <dgm:presLayoutVars>
          <dgm:hierBranch val="hang"/>
        </dgm:presLayoutVars>
      </dgm:prSet>
      <dgm:spPr/>
    </dgm:pt>
    <dgm:pt modelId="{DE63AD67-31B7-4B20-8A84-E7A34E289CC5}" type="pres">
      <dgm:prSet presAssocID="{39FFD3F1-8A7D-4192-B522-93729C611B4F}" presName="rootComposite" presStyleCnt="0"/>
      <dgm:spPr/>
    </dgm:pt>
    <dgm:pt modelId="{AE0D762F-77E0-44B3-9F87-7B4140C2D49D}" type="pres">
      <dgm:prSet presAssocID="{39FFD3F1-8A7D-4192-B522-93729C611B4F}" presName="rootText" presStyleLbl="node3" presStyleIdx="3" presStyleCnt="8" custScaleX="194165" custLinFactNeighborY="27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9892DA-81AE-4DD7-9A27-EE2B6B3006C9}" type="pres">
      <dgm:prSet presAssocID="{39FFD3F1-8A7D-4192-B522-93729C611B4F}" presName="rootConnector" presStyleLbl="node3" presStyleIdx="3" presStyleCnt="8"/>
      <dgm:spPr/>
      <dgm:t>
        <a:bodyPr/>
        <a:lstStyle/>
        <a:p>
          <a:endParaRPr lang="en-US"/>
        </a:p>
      </dgm:t>
    </dgm:pt>
    <dgm:pt modelId="{1C18FB02-3934-4F75-BD16-26D6BDFF782D}" type="pres">
      <dgm:prSet presAssocID="{39FFD3F1-8A7D-4192-B522-93729C611B4F}" presName="hierChild4" presStyleCnt="0"/>
      <dgm:spPr/>
    </dgm:pt>
    <dgm:pt modelId="{009ED2FD-535F-46E5-B531-EC15EB93742A}" type="pres">
      <dgm:prSet presAssocID="{39FFD3F1-8A7D-4192-B522-93729C611B4F}" presName="hierChild5" presStyleCnt="0"/>
      <dgm:spPr/>
    </dgm:pt>
    <dgm:pt modelId="{9125B674-7EEA-4F9A-9826-0FBE2F66C50C}" type="pres">
      <dgm:prSet presAssocID="{530BB78F-EB55-4213-B2EA-CC86969F8436}" presName="Name37" presStyleLbl="parChTrans1D3" presStyleIdx="4" presStyleCnt="8"/>
      <dgm:spPr/>
      <dgm:t>
        <a:bodyPr/>
        <a:lstStyle/>
        <a:p>
          <a:endParaRPr lang="en-US"/>
        </a:p>
      </dgm:t>
    </dgm:pt>
    <dgm:pt modelId="{89A6E30E-7EE8-4E1F-B692-968B7B3EB0AE}" type="pres">
      <dgm:prSet presAssocID="{E284D11D-B733-430C-A51C-590879D856AF}" presName="hierRoot2" presStyleCnt="0">
        <dgm:presLayoutVars>
          <dgm:hierBranch val="hang"/>
        </dgm:presLayoutVars>
      </dgm:prSet>
      <dgm:spPr/>
    </dgm:pt>
    <dgm:pt modelId="{48D23BED-05EC-43A0-B43A-EAA66ADD72BC}" type="pres">
      <dgm:prSet presAssocID="{E284D11D-B733-430C-A51C-590879D856AF}" presName="rootComposite" presStyleCnt="0"/>
      <dgm:spPr/>
    </dgm:pt>
    <dgm:pt modelId="{6D40939C-0D6A-458E-A88D-11CE8937390B}" type="pres">
      <dgm:prSet presAssocID="{E284D11D-B733-430C-A51C-590879D856AF}" presName="rootText" presStyleLbl="node3" presStyleIdx="4" presStyleCnt="8" custScaleX="192672" custLinFactNeighborY="27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91E9E4-A6A3-4C53-9F77-E6AB35F9EA4F}" type="pres">
      <dgm:prSet presAssocID="{E284D11D-B733-430C-A51C-590879D856AF}" presName="rootConnector" presStyleLbl="node3" presStyleIdx="4" presStyleCnt="8"/>
      <dgm:spPr/>
      <dgm:t>
        <a:bodyPr/>
        <a:lstStyle/>
        <a:p>
          <a:endParaRPr lang="en-US"/>
        </a:p>
      </dgm:t>
    </dgm:pt>
    <dgm:pt modelId="{7AB208CC-52DD-4DA7-9B25-4047099EE036}" type="pres">
      <dgm:prSet presAssocID="{E284D11D-B733-430C-A51C-590879D856AF}" presName="hierChild4" presStyleCnt="0"/>
      <dgm:spPr/>
    </dgm:pt>
    <dgm:pt modelId="{70191FD3-4C48-4C33-99FD-4C5022DE424E}" type="pres">
      <dgm:prSet presAssocID="{E284D11D-B733-430C-A51C-590879D856AF}" presName="hierChild5" presStyleCnt="0"/>
      <dgm:spPr/>
    </dgm:pt>
    <dgm:pt modelId="{D6DEFB6A-AE00-4C9C-A287-76563864E0DB}" type="pres">
      <dgm:prSet presAssocID="{D1D6C3DD-9372-429E-AFD4-2BA4E47C66D6}" presName="Name37" presStyleLbl="parChTrans1D3" presStyleIdx="5" presStyleCnt="8"/>
      <dgm:spPr/>
      <dgm:t>
        <a:bodyPr/>
        <a:lstStyle/>
        <a:p>
          <a:endParaRPr lang="en-US"/>
        </a:p>
      </dgm:t>
    </dgm:pt>
    <dgm:pt modelId="{26437127-39F0-44D2-B353-E0A31F4AF32B}" type="pres">
      <dgm:prSet presAssocID="{77936729-9491-4A4E-BC93-2BE6969EA0B3}" presName="hierRoot2" presStyleCnt="0">
        <dgm:presLayoutVars>
          <dgm:hierBranch val="init"/>
        </dgm:presLayoutVars>
      </dgm:prSet>
      <dgm:spPr/>
    </dgm:pt>
    <dgm:pt modelId="{9FE4E251-F99A-442A-9BE0-3ED7847AE745}" type="pres">
      <dgm:prSet presAssocID="{77936729-9491-4A4E-BC93-2BE6969EA0B3}" presName="rootComposite" presStyleCnt="0"/>
      <dgm:spPr/>
    </dgm:pt>
    <dgm:pt modelId="{3D08B1D3-A8D5-428D-AEBC-C2DBCCF65198}" type="pres">
      <dgm:prSet presAssocID="{77936729-9491-4A4E-BC93-2BE6969EA0B3}" presName="rootText" presStyleLbl="node3" presStyleIdx="5" presStyleCnt="8" custScaleX="186995" custLinFactNeighborX="2966" custLinFactNeighborY="29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15134C-51D7-4009-9565-F7C1F2E8B7F3}" type="pres">
      <dgm:prSet presAssocID="{77936729-9491-4A4E-BC93-2BE6969EA0B3}" presName="rootConnector" presStyleLbl="node3" presStyleIdx="5" presStyleCnt="8"/>
      <dgm:spPr/>
      <dgm:t>
        <a:bodyPr/>
        <a:lstStyle/>
        <a:p>
          <a:endParaRPr lang="en-US"/>
        </a:p>
      </dgm:t>
    </dgm:pt>
    <dgm:pt modelId="{21261850-1584-40FA-B86A-9D42A908490A}" type="pres">
      <dgm:prSet presAssocID="{77936729-9491-4A4E-BC93-2BE6969EA0B3}" presName="hierChild4" presStyleCnt="0"/>
      <dgm:spPr/>
    </dgm:pt>
    <dgm:pt modelId="{16AD574C-2EBA-40C2-B4DF-96B85168F92E}" type="pres">
      <dgm:prSet presAssocID="{77936729-9491-4A4E-BC93-2BE6969EA0B3}" presName="hierChild5" presStyleCnt="0"/>
      <dgm:spPr/>
    </dgm:pt>
    <dgm:pt modelId="{15EA756F-87FA-4F4F-B1DF-4C43EB7040E6}" type="pres">
      <dgm:prSet presAssocID="{DA451913-415F-4432-9868-9528657B4A78}" presName="Name37" presStyleLbl="parChTrans1D3" presStyleIdx="6" presStyleCnt="8"/>
      <dgm:spPr/>
      <dgm:t>
        <a:bodyPr/>
        <a:lstStyle/>
        <a:p>
          <a:endParaRPr lang="en-US"/>
        </a:p>
      </dgm:t>
    </dgm:pt>
    <dgm:pt modelId="{630D847B-F4B7-459C-8933-5D95C32490D7}" type="pres">
      <dgm:prSet presAssocID="{2302FAB4-1E01-4C52-8FD8-034D25865E35}" presName="hierRoot2" presStyleCnt="0">
        <dgm:presLayoutVars>
          <dgm:hierBranch val="hang"/>
        </dgm:presLayoutVars>
      </dgm:prSet>
      <dgm:spPr/>
    </dgm:pt>
    <dgm:pt modelId="{3F927D5D-8672-4D7A-A71C-312D99FFBB77}" type="pres">
      <dgm:prSet presAssocID="{2302FAB4-1E01-4C52-8FD8-034D25865E35}" presName="rootComposite" presStyleCnt="0"/>
      <dgm:spPr/>
    </dgm:pt>
    <dgm:pt modelId="{BC14DA09-335B-404E-B8E3-75D640143BD7}" type="pres">
      <dgm:prSet presAssocID="{2302FAB4-1E01-4C52-8FD8-034D25865E35}" presName="rootText" presStyleLbl="node3" presStyleIdx="6" presStyleCnt="8" custScaleX="192672" custLinFactNeighborY="27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57BF88-F431-450E-89A6-76584B16A487}" type="pres">
      <dgm:prSet presAssocID="{2302FAB4-1E01-4C52-8FD8-034D25865E35}" presName="rootConnector" presStyleLbl="node3" presStyleIdx="6" presStyleCnt="8"/>
      <dgm:spPr/>
      <dgm:t>
        <a:bodyPr/>
        <a:lstStyle/>
        <a:p>
          <a:endParaRPr lang="en-US"/>
        </a:p>
      </dgm:t>
    </dgm:pt>
    <dgm:pt modelId="{E4BC4C9B-31B0-4525-ACBB-70311BC513B0}" type="pres">
      <dgm:prSet presAssocID="{2302FAB4-1E01-4C52-8FD8-034D25865E35}" presName="hierChild4" presStyleCnt="0"/>
      <dgm:spPr/>
    </dgm:pt>
    <dgm:pt modelId="{39ADC546-DE06-4482-9510-9D526BC1E9A4}" type="pres">
      <dgm:prSet presAssocID="{2302FAB4-1E01-4C52-8FD8-034D25865E35}" presName="hierChild5" presStyleCnt="0"/>
      <dgm:spPr/>
    </dgm:pt>
    <dgm:pt modelId="{9C07A668-83B1-47A2-B89F-02E11CE0ED70}" type="pres">
      <dgm:prSet presAssocID="{6FAE7714-CE16-435F-B2DD-875BB49683C0}" presName="Name37" presStyleLbl="parChTrans1D3" presStyleIdx="7" presStyleCnt="8"/>
      <dgm:spPr/>
      <dgm:t>
        <a:bodyPr/>
        <a:lstStyle/>
        <a:p>
          <a:endParaRPr lang="en-US"/>
        </a:p>
      </dgm:t>
    </dgm:pt>
    <dgm:pt modelId="{9B77636D-C3A1-4FAA-913A-A6400C44548D}" type="pres">
      <dgm:prSet presAssocID="{99FC9A8E-677E-455E-A3DC-6A75687FD1B5}" presName="hierRoot2" presStyleCnt="0">
        <dgm:presLayoutVars>
          <dgm:hierBranch val="init"/>
        </dgm:presLayoutVars>
      </dgm:prSet>
      <dgm:spPr/>
    </dgm:pt>
    <dgm:pt modelId="{AEABB0DB-99A2-4A3B-AB68-5E747BC5E520}" type="pres">
      <dgm:prSet presAssocID="{99FC9A8E-677E-455E-A3DC-6A75687FD1B5}" presName="rootComposite" presStyleCnt="0"/>
      <dgm:spPr/>
    </dgm:pt>
    <dgm:pt modelId="{053616A0-4AF7-4516-AC07-5B1BA002F1C3}" type="pres">
      <dgm:prSet presAssocID="{99FC9A8E-677E-455E-A3DC-6A75687FD1B5}" presName="rootText" presStyleLbl="node3" presStyleIdx="7" presStyleCnt="8" custScaleX="194165" custLinFactNeighborY="37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2E86C0-BFE3-4A4E-B84C-428F8A67141B}" type="pres">
      <dgm:prSet presAssocID="{99FC9A8E-677E-455E-A3DC-6A75687FD1B5}" presName="rootConnector" presStyleLbl="node3" presStyleIdx="7" presStyleCnt="8"/>
      <dgm:spPr/>
      <dgm:t>
        <a:bodyPr/>
        <a:lstStyle/>
        <a:p>
          <a:endParaRPr lang="en-US"/>
        </a:p>
      </dgm:t>
    </dgm:pt>
    <dgm:pt modelId="{17551055-E464-440E-9CA4-D06AFCB1594E}" type="pres">
      <dgm:prSet presAssocID="{99FC9A8E-677E-455E-A3DC-6A75687FD1B5}" presName="hierChild4" presStyleCnt="0"/>
      <dgm:spPr/>
    </dgm:pt>
    <dgm:pt modelId="{36FCC704-DC61-4BD1-8C16-2FB91B12B487}" type="pres">
      <dgm:prSet presAssocID="{99FC9A8E-677E-455E-A3DC-6A75687FD1B5}" presName="hierChild5" presStyleCnt="0"/>
      <dgm:spPr/>
    </dgm:pt>
    <dgm:pt modelId="{B033BB65-E801-41B0-994C-DF168D0B083B}" type="pres">
      <dgm:prSet presAssocID="{41728184-754D-4098-97CF-8C0C66437ACB}" presName="hierChild5" presStyleCnt="0"/>
      <dgm:spPr/>
    </dgm:pt>
    <dgm:pt modelId="{BB6B8AAC-5B74-4B6C-ADC2-5FEC594E893E}" type="pres">
      <dgm:prSet presAssocID="{1EC42AAF-C82C-4165-842C-F08F4D85142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729799E-67A6-4AE9-A4CD-4E916EAE2384}" type="pres">
      <dgm:prSet presAssocID="{C51720C0-36A1-425D-9BDD-2ACD6C83679F}" presName="hierRoot2" presStyleCnt="0">
        <dgm:presLayoutVars>
          <dgm:hierBranch val="init"/>
        </dgm:presLayoutVars>
      </dgm:prSet>
      <dgm:spPr/>
    </dgm:pt>
    <dgm:pt modelId="{74A8750C-E0CE-4A33-9099-238C2D90A7B2}" type="pres">
      <dgm:prSet presAssocID="{C51720C0-36A1-425D-9BDD-2ACD6C83679F}" presName="rootComposite" presStyleCnt="0"/>
      <dgm:spPr/>
    </dgm:pt>
    <dgm:pt modelId="{CCD23862-938B-4739-BBA0-CAE1090CB1DD}" type="pres">
      <dgm:prSet presAssocID="{C51720C0-36A1-425D-9BDD-2ACD6C83679F}" presName="rootText" presStyleLbl="node2" presStyleIdx="2" presStyleCnt="3" custScaleX="155364" custScaleY="201213" custLinFactX="81485" custLinFactNeighborX="100000" custLinFactNeighborY="35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2E69B1-6C2E-4109-BD23-A56AA49449D9}" type="pres">
      <dgm:prSet presAssocID="{C51720C0-36A1-425D-9BDD-2ACD6C83679F}" presName="rootConnector" presStyleLbl="node2" presStyleIdx="2" presStyleCnt="3"/>
      <dgm:spPr/>
      <dgm:t>
        <a:bodyPr/>
        <a:lstStyle/>
        <a:p>
          <a:endParaRPr lang="en-US"/>
        </a:p>
      </dgm:t>
    </dgm:pt>
    <dgm:pt modelId="{785855A5-3904-4B6E-AF0B-F00F143912C2}" type="pres">
      <dgm:prSet presAssocID="{C51720C0-36A1-425D-9BDD-2ACD6C83679F}" presName="hierChild4" presStyleCnt="0"/>
      <dgm:spPr/>
    </dgm:pt>
    <dgm:pt modelId="{F0A19D6C-C5AC-4D2A-8D59-D91997C3A646}" type="pres">
      <dgm:prSet presAssocID="{C51720C0-36A1-425D-9BDD-2ACD6C83679F}" presName="hierChild5" presStyleCnt="0"/>
      <dgm:spPr/>
    </dgm:pt>
    <dgm:pt modelId="{3FAA062D-BA17-4D5A-99D1-E05488BDC990}" type="pres">
      <dgm:prSet presAssocID="{A9C6EAFA-DBDF-4DD7-8670-CF034C185AA6}" presName="hierChild3" presStyleCnt="0"/>
      <dgm:spPr/>
    </dgm:pt>
  </dgm:ptLst>
  <dgm:cxnLst>
    <dgm:cxn modelId="{03DFA253-6152-497B-8AEB-36781EC218D6}" type="presOf" srcId="{DBECEDD4-6B60-448F-83F9-06E8DD831A6F}" destId="{39569196-9078-49DD-B8C1-D047B3E7E25D}" srcOrd="0" destOrd="0" presId="urn:microsoft.com/office/officeart/2005/8/layout/orgChart1"/>
    <dgm:cxn modelId="{1586EDA8-C5F0-4C8A-BB6D-4D1BA48EB0EB}" type="presOf" srcId="{39FFD3F1-8A7D-4192-B522-93729C611B4F}" destId="{AE0D762F-77E0-44B3-9F87-7B4140C2D49D}" srcOrd="0" destOrd="0" presId="urn:microsoft.com/office/officeart/2005/8/layout/orgChart1"/>
    <dgm:cxn modelId="{45B99DC8-AD57-4E65-B954-8E49B7821013}" type="presOf" srcId="{800C885A-E79F-41BC-9A8D-082470D445A8}" destId="{73D112D9-6A9E-4AF6-8785-4A70E06EC793}" srcOrd="0" destOrd="0" presId="urn:microsoft.com/office/officeart/2005/8/layout/orgChart1"/>
    <dgm:cxn modelId="{A91B02E8-21BC-46AA-9B56-59E40A1B4BD4}" srcId="{A71B0D41-D7E1-4996-A8BC-A594366AAE82}" destId="{349EB1C8-09B2-4024-AC25-460B642CF14A}" srcOrd="1" destOrd="0" parTransId="{3714ECB3-A18E-4283-AF5F-5C80A4C004E7}" sibTransId="{DCCF66D0-7577-4682-AE1A-5B532B60B6C6}"/>
    <dgm:cxn modelId="{4B8B23E7-F213-412C-A23E-CD2B6B459CC9}" type="presOf" srcId="{349EB1C8-09B2-4024-AC25-460B642CF14A}" destId="{798697CD-841D-4D88-8609-11C7C40BB947}" srcOrd="1" destOrd="0" presId="urn:microsoft.com/office/officeart/2005/8/layout/orgChart1"/>
    <dgm:cxn modelId="{5163F5B3-573E-48ED-989A-0427B6E353B1}" type="presOf" srcId="{3714ECB3-A18E-4283-AF5F-5C80A4C004E7}" destId="{9E70CDB5-7408-4B62-A617-A577D78011B1}" srcOrd="0" destOrd="0" presId="urn:microsoft.com/office/officeart/2005/8/layout/orgChart1"/>
    <dgm:cxn modelId="{B5FF081C-A221-4F26-8EF5-6B244E8F42FA}" type="presOf" srcId="{A71B0D41-D7E1-4996-A8BC-A594366AAE82}" destId="{C51B6874-5559-4CD1-ACB6-8FF946DCFC96}" srcOrd="0" destOrd="0" presId="urn:microsoft.com/office/officeart/2005/8/layout/orgChart1"/>
    <dgm:cxn modelId="{A19C931D-BDA3-47C6-9AA2-0C3B55820257}" type="presOf" srcId="{41728184-754D-4098-97CF-8C0C66437ACB}" destId="{B76732FE-932E-4E40-A799-E787626D1593}" srcOrd="0" destOrd="0" presId="urn:microsoft.com/office/officeart/2005/8/layout/orgChart1"/>
    <dgm:cxn modelId="{42E39CC0-40DD-4AAB-9955-4DFDE96BFFB5}" type="presOf" srcId="{2302FAB4-1E01-4C52-8FD8-034D25865E35}" destId="{4D57BF88-F431-450E-89A6-76584B16A487}" srcOrd="1" destOrd="0" presId="urn:microsoft.com/office/officeart/2005/8/layout/orgChart1"/>
    <dgm:cxn modelId="{41CAFC51-B6E5-4E20-8737-9E7228DF4B9A}" srcId="{41728184-754D-4098-97CF-8C0C66437ACB}" destId="{39FFD3F1-8A7D-4192-B522-93729C611B4F}" srcOrd="1" destOrd="0" parTransId="{06850BAA-1342-48EB-9E29-F58FCDC552EB}" sibTransId="{15AB47B3-65BF-4150-A76B-3229BE155E5B}"/>
    <dgm:cxn modelId="{D114DA4D-CE62-4BA1-9E78-DF99818060FB}" type="presOf" srcId="{A71B0D41-D7E1-4996-A8BC-A594366AAE82}" destId="{9F0B891F-27A1-4026-9DE1-49E925672D5D}" srcOrd="1" destOrd="0" presId="urn:microsoft.com/office/officeart/2005/8/layout/orgChart1"/>
    <dgm:cxn modelId="{780CA79D-06B1-4836-BA20-88518B816559}" type="presOf" srcId="{39FFD3F1-8A7D-4192-B522-93729C611B4F}" destId="{339892DA-81AE-4DD7-9A27-EE2B6B3006C9}" srcOrd="1" destOrd="0" presId="urn:microsoft.com/office/officeart/2005/8/layout/orgChart1"/>
    <dgm:cxn modelId="{9446DBF3-B984-491C-8B92-4D32E7F009CB}" srcId="{41728184-754D-4098-97CF-8C0C66437ACB}" destId="{5DCC5C1D-3F8B-40AF-BDA1-569D776A44BC}" srcOrd="0" destOrd="0" parTransId="{800C885A-E79F-41BC-9A8D-082470D445A8}" sibTransId="{AEAFE218-DCB6-4EA5-9DEA-2A1E3049EE6F}"/>
    <dgm:cxn modelId="{A372BDB5-0DFE-44CE-8ED6-151C3B1B7A21}" srcId="{41728184-754D-4098-97CF-8C0C66437ACB}" destId="{99FC9A8E-677E-455E-A3DC-6A75687FD1B5}" srcOrd="5" destOrd="0" parTransId="{6FAE7714-CE16-435F-B2DD-875BB49683C0}" sibTransId="{44DB0987-82DE-4B66-82BA-24D0C05D118E}"/>
    <dgm:cxn modelId="{4FA9BF63-EAB3-40E0-87C2-113D3B64F2AA}" type="presOf" srcId="{5DCC5C1D-3F8B-40AF-BDA1-569D776A44BC}" destId="{EBC1E19C-F13F-437F-B013-F704208E81E8}" srcOrd="1" destOrd="0" presId="urn:microsoft.com/office/officeart/2005/8/layout/orgChart1"/>
    <dgm:cxn modelId="{54CA35C0-3B85-4220-9D62-600F7162A500}" type="presOf" srcId="{5DCC5C1D-3F8B-40AF-BDA1-569D776A44BC}" destId="{910BF7D6-56B9-4E34-A2E4-5DF9DDA237B4}" srcOrd="0" destOrd="0" presId="urn:microsoft.com/office/officeart/2005/8/layout/orgChart1"/>
    <dgm:cxn modelId="{3F41AC0B-37BC-4943-965A-C6F78C1306D6}" srcId="{A9C6EAFA-DBDF-4DD7-8670-CF034C185AA6}" destId="{A71B0D41-D7E1-4996-A8BC-A594366AAE82}" srcOrd="0" destOrd="0" parTransId="{DC4C175B-BF70-4241-8508-98E5E27C1966}" sibTransId="{E5F5275B-3F55-4821-84F5-651EA2CE4FC8}"/>
    <dgm:cxn modelId="{6C04C748-203D-4C65-896C-24E50BA20256}" srcId="{A71B0D41-D7E1-4996-A8BC-A594366AAE82}" destId="{DBECEDD4-6B60-448F-83F9-06E8DD831A6F}" srcOrd="0" destOrd="0" parTransId="{E8788F19-02A2-4E91-8BE6-885FA60A3418}" sibTransId="{AEB5D1F8-1A78-4105-BE54-182571C96D61}"/>
    <dgm:cxn modelId="{C7946945-C1A1-4114-A123-99314522C67B}" type="presOf" srcId="{E8788F19-02A2-4E91-8BE6-885FA60A3418}" destId="{38ED96A1-9082-4FF1-92E7-9A83B9ECB863}" srcOrd="0" destOrd="0" presId="urn:microsoft.com/office/officeart/2005/8/layout/orgChart1"/>
    <dgm:cxn modelId="{C49640E8-7FAC-446C-BC14-A9EE62BF82F6}" type="presOf" srcId="{2ACDAEB6-43C7-4C1F-9677-F8114F989984}" destId="{F9285AD3-F5C2-44BD-AF87-E657D0367A2D}" srcOrd="0" destOrd="0" presId="urn:microsoft.com/office/officeart/2005/8/layout/orgChart1"/>
    <dgm:cxn modelId="{811FD216-FFA2-4F4F-8F39-93E65329C557}" type="presOf" srcId="{C51720C0-36A1-425D-9BDD-2ACD6C83679F}" destId="{E02E69B1-6C2E-4109-BD23-A56AA49449D9}" srcOrd="1" destOrd="0" presId="urn:microsoft.com/office/officeart/2005/8/layout/orgChart1"/>
    <dgm:cxn modelId="{B7B24454-CC39-4903-9830-BBE79D1E2A51}" type="presOf" srcId="{06850BAA-1342-48EB-9E29-F58FCDC552EB}" destId="{8BEB7E3D-9277-4F23-87B7-F9F26FCAF4E5}" srcOrd="0" destOrd="0" presId="urn:microsoft.com/office/officeart/2005/8/layout/orgChart1"/>
    <dgm:cxn modelId="{5E83E1ED-D771-4FC8-A02E-B5BBBC9496BD}" srcId="{41728184-754D-4098-97CF-8C0C66437ACB}" destId="{2302FAB4-1E01-4C52-8FD8-034D25865E35}" srcOrd="4" destOrd="0" parTransId="{DA451913-415F-4432-9868-9528657B4A78}" sibTransId="{FBBF051B-0B85-420B-9C6B-9AA552E174A0}"/>
    <dgm:cxn modelId="{DA15CDFF-623D-481A-8685-87D8805938A3}" type="presOf" srcId="{349EB1C8-09B2-4024-AC25-460B642CF14A}" destId="{6C07FB84-3C1E-451E-97DE-EF7FC9C96EFF}" srcOrd="0" destOrd="0" presId="urn:microsoft.com/office/officeart/2005/8/layout/orgChart1"/>
    <dgm:cxn modelId="{8A55B1B0-7F40-40D8-928A-6B56BF650433}" type="presOf" srcId="{A9C6EAFA-DBDF-4DD7-8670-CF034C185AA6}" destId="{1935EEB1-3E24-471B-9B91-E94200F37F22}" srcOrd="0" destOrd="0" presId="urn:microsoft.com/office/officeart/2005/8/layout/orgChart1"/>
    <dgm:cxn modelId="{56621761-5B8C-473F-BD0D-0046F3A81189}" type="presOf" srcId="{D1D6C3DD-9372-429E-AFD4-2BA4E47C66D6}" destId="{D6DEFB6A-AE00-4C9C-A287-76563864E0DB}" srcOrd="0" destOrd="0" presId="urn:microsoft.com/office/officeart/2005/8/layout/orgChart1"/>
    <dgm:cxn modelId="{96C97BE8-BC0E-4C8C-B1CF-EC5D78A90A92}" type="presOf" srcId="{DBECEDD4-6B60-448F-83F9-06E8DD831A6F}" destId="{8D6EEC76-3C33-42A1-99EB-7B2399CDEB4A}" srcOrd="1" destOrd="0" presId="urn:microsoft.com/office/officeart/2005/8/layout/orgChart1"/>
    <dgm:cxn modelId="{85D2CA16-5E21-46D0-B485-D67A28CE5173}" type="presOf" srcId="{DA451913-415F-4432-9868-9528657B4A78}" destId="{15EA756F-87FA-4F4F-B1DF-4C43EB7040E6}" srcOrd="0" destOrd="0" presId="urn:microsoft.com/office/officeart/2005/8/layout/orgChart1"/>
    <dgm:cxn modelId="{2AD0A8E6-B83B-418D-BD31-CC22252BF49A}" type="presOf" srcId="{77936729-9491-4A4E-BC93-2BE6969EA0B3}" destId="{3D08B1D3-A8D5-428D-AEBC-C2DBCCF65198}" srcOrd="0" destOrd="0" presId="urn:microsoft.com/office/officeart/2005/8/layout/orgChart1"/>
    <dgm:cxn modelId="{92A33B89-ADB6-4FC6-96DF-5AFC8031B209}" type="presOf" srcId="{DC4C175B-BF70-4241-8508-98E5E27C1966}" destId="{B99B408D-8513-4E7F-853E-14C2C2A02624}" srcOrd="0" destOrd="0" presId="urn:microsoft.com/office/officeart/2005/8/layout/orgChart1"/>
    <dgm:cxn modelId="{2FFD8B2F-21F2-4BB7-9BB4-66C6314E7417}" type="presOf" srcId="{530BB78F-EB55-4213-B2EA-CC86969F8436}" destId="{9125B674-7EEA-4F9A-9826-0FBE2F66C50C}" srcOrd="0" destOrd="0" presId="urn:microsoft.com/office/officeart/2005/8/layout/orgChart1"/>
    <dgm:cxn modelId="{F94A6CDC-20B4-438D-884E-C1568B358738}" srcId="{41728184-754D-4098-97CF-8C0C66437ACB}" destId="{77936729-9491-4A4E-BC93-2BE6969EA0B3}" srcOrd="3" destOrd="0" parTransId="{D1D6C3DD-9372-429E-AFD4-2BA4E47C66D6}" sibTransId="{7D75DEB2-EBE4-4336-9E93-3A99BA32C703}"/>
    <dgm:cxn modelId="{E183E3F6-4F77-4E56-92A2-60D08D7E42DA}" srcId="{A9C6EAFA-DBDF-4DD7-8670-CF034C185AA6}" destId="{41728184-754D-4098-97CF-8C0C66437ACB}" srcOrd="1" destOrd="0" parTransId="{2ACDAEB6-43C7-4C1F-9677-F8114F989984}" sibTransId="{549102EF-3CBB-4022-86D9-923A9634A266}"/>
    <dgm:cxn modelId="{666980AC-3D2C-4ADC-B05C-15ED8861A9F9}" type="presOf" srcId="{A9C6EAFA-DBDF-4DD7-8670-CF034C185AA6}" destId="{A4A224AD-E96E-44BD-9FA2-21BAA8A18B51}" srcOrd="1" destOrd="0" presId="urn:microsoft.com/office/officeart/2005/8/layout/orgChart1"/>
    <dgm:cxn modelId="{75B7D5D1-E5AC-4421-A96A-86DC9B25B726}" type="presOf" srcId="{99FC9A8E-677E-455E-A3DC-6A75687FD1B5}" destId="{F02E86C0-BFE3-4A4E-B84C-428F8A67141B}" srcOrd="1" destOrd="0" presId="urn:microsoft.com/office/officeart/2005/8/layout/orgChart1"/>
    <dgm:cxn modelId="{A89173D6-F2DC-4785-907E-498289307622}" type="presOf" srcId="{99FC9A8E-677E-455E-A3DC-6A75687FD1B5}" destId="{053616A0-4AF7-4516-AC07-5B1BA002F1C3}" srcOrd="0" destOrd="0" presId="urn:microsoft.com/office/officeart/2005/8/layout/orgChart1"/>
    <dgm:cxn modelId="{2472FE8B-9919-4F36-9822-8662C8F2FC88}" srcId="{41728184-754D-4098-97CF-8C0C66437ACB}" destId="{E284D11D-B733-430C-A51C-590879D856AF}" srcOrd="2" destOrd="0" parTransId="{530BB78F-EB55-4213-B2EA-CC86969F8436}" sibTransId="{0D4AD354-40E5-4A45-AFB1-BF2C899CE320}"/>
    <dgm:cxn modelId="{B3D559E1-6CEE-494F-888E-A9BA17A7F891}" type="presOf" srcId="{E284D11D-B733-430C-A51C-590879D856AF}" destId="{6D40939C-0D6A-458E-A88D-11CE8937390B}" srcOrd="0" destOrd="0" presId="urn:microsoft.com/office/officeart/2005/8/layout/orgChart1"/>
    <dgm:cxn modelId="{F1CDD1E1-E9C1-4F4A-8097-51ED860A00B4}" type="presOf" srcId="{2302FAB4-1E01-4C52-8FD8-034D25865E35}" destId="{BC14DA09-335B-404E-B8E3-75D640143BD7}" srcOrd="0" destOrd="0" presId="urn:microsoft.com/office/officeart/2005/8/layout/orgChart1"/>
    <dgm:cxn modelId="{CC8ED264-328F-4CE4-B375-D5B09EE85DA8}" srcId="{A9C6EAFA-DBDF-4DD7-8670-CF034C185AA6}" destId="{C51720C0-36A1-425D-9BDD-2ACD6C83679F}" srcOrd="2" destOrd="0" parTransId="{1EC42AAF-C82C-4165-842C-F08F4D85142E}" sibTransId="{60CDC9D2-D00D-4BEE-96D9-E051BF5FDD45}"/>
    <dgm:cxn modelId="{8EEF9726-46DD-4048-9C61-12C09AFCD0C4}" type="presOf" srcId="{77936729-9491-4A4E-BC93-2BE6969EA0B3}" destId="{D415134C-51D7-4009-9565-F7C1F2E8B7F3}" srcOrd="1" destOrd="0" presId="urn:microsoft.com/office/officeart/2005/8/layout/orgChart1"/>
    <dgm:cxn modelId="{82501425-67D3-48E7-A0F8-73E9A6204734}" type="presOf" srcId="{1EC42AAF-C82C-4165-842C-F08F4D85142E}" destId="{BB6B8AAC-5B74-4B6C-ADC2-5FEC594E893E}" srcOrd="0" destOrd="0" presId="urn:microsoft.com/office/officeart/2005/8/layout/orgChart1"/>
    <dgm:cxn modelId="{53826E0C-0564-482B-B0F6-B2358B3D1A29}" type="presOf" srcId="{6FAE7714-CE16-435F-B2DD-875BB49683C0}" destId="{9C07A668-83B1-47A2-B89F-02E11CE0ED70}" srcOrd="0" destOrd="0" presId="urn:microsoft.com/office/officeart/2005/8/layout/orgChart1"/>
    <dgm:cxn modelId="{881AD097-1157-4BCB-9ADA-186A8A189DFD}" srcId="{F4DF493C-B05C-4C45-AF56-D8D6DB7CC958}" destId="{A9C6EAFA-DBDF-4DD7-8670-CF034C185AA6}" srcOrd="0" destOrd="0" parTransId="{497AEBE3-420A-43D0-B316-6645ABF64C3B}" sibTransId="{D3A6B157-4B7D-4E55-ACC9-5FB4890EDD79}"/>
    <dgm:cxn modelId="{8BD9FFB7-3ED9-43DB-8107-DFE2A60B2A13}" type="presOf" srcId="{F4DF493C-B05C-4C45-AF56-D8D6DB7CC958}" destId="{ADBFBEFE-1533-4933-B8B1-31BF8B3756AE}" srcOrd="0" destOrd="0" presId="urn:microsoft.com/office/officeart/2005/8/layout/orgChart1"/>
    <dgm:cxn modelId="{C61B784B-FF8F-4F63-A206-68BFE6F5716D}" type="presOf" srcId="{E284D11D-B733-430C-A51C-590879D856AF}" destId="{2391E9E4-A6A3-4C53-9F77-E6AB35F9EA4F}" srcOrd="1" destOrd="0" presId="urn:microsoft.com/office/officeart/2005/8/layout/orgChart1"/>
    <dgm:cxn modelId="{BAA94B05-2B75-4579-80D8-F77294C8F430}" type="presOf" srcId="{41728184-754D-4098-97CF-8C0C66437ACB}" destId="{5F551DF4-4522-485D-86E9-EB75F74FC3FB}" srcOrd="1" destOrd="0" presId="urn:microsoft.com/office/officeart/2005/8/layout/orgChart1"/>
    <dgm:cxn modelId="{3D916259-A235-412F-94AE-7D8DC811D07A}" type="presOf" srcId="{C51720C0-36A1-425D-9BDD-2ACD6C83679F}" destId="{CCD23862-938B-4739-BBA0-CAE1090CB1DD}" srcOrd="0" destOrd="0" presId="urn:microsoft.com/office/officeart/2005/8/layout/orgChart1"/>
    <dgm:cxn modelId="{EC874C68-A0D2-4049-9D38-C6B59B05F45A}" type="presParOf" srcId="{ADBFBEFE-1533-4933-B8B1-31BF8B3756AE}" destId="{4AB6C692-4DA1-458E-A170-4D7F946AA0B5}" srcOrd="0" destOrd="0" presId="urn:microsoft.com/office/officeart/2005/8/layout/orgChart1"/>
    <dgm:cxn modelId="{490A8336-C390-4C9A-921C-1F2A13CFE674}" type="presParOf" srcId="{4AB6C692-4DA1-458E-A170-4D7F946AA0B5}" destId="{B0791107-B942-4438-835D-24F0AFD39351}" srcOrd="0" destOrd="0" presId="urn:microsoft.com/office/officeart/2005/8/layout/orgChart1"/>
    <dgm:cxn modelId="{A97267C6-EF68-4E64-9CAD-95330603DB40}" type="presParOf" srcId="{B0791107-B942-4438-835D-24F0AFD39351}" destId="{1935EEB1-3E24-471B-9B91-E94200F37F22}" srcOrd="0" destOrd="0" presId="urn:microsoft.com/office/officeart/2005/8/layout/orgChart1"/>
    <dgm:cxn modelId="{4CD524C5-AAAA-4CFE-A910-8AB5ED729681}" type="presParOf" srcId="{B0791107-B942-4438-835D-24F0AFD39351}" destId="{A4A224AD-E96E-44BD-9FA2-21BAA8A18B51}" srcOrd="1" destOrd="0" presId="urn:microsoft.com/office/officeart/2005/8/layout/orgChart1"/>
    <dgm:cxn modelId="{C745D65C-63C7-4A70-9B91-8C420E90D9F9}" type="presParOf" srcId="{4AB6C692-4DA1-458E-A170-4D7F946AA0B5}" destId="{A31798ED-ABC5-4852-B38A-7169E47E6FB7}" srcOrd="1" destOrd="0" presId="urn:microsoft.com/office/officeart/2005/8/layout/orgChart1"/>
    <dgm:cxn modelId="{9746D828-4A42-43DC-AA89-C2B3E522D78A}" type="presParOf" srcId="{A31798ED-ABC5-4852-B38A-7169E47E6FB7}" destId="{B99B408D-8513-4E7F-853E-14C2C2A02624}" srcOrd="0" destOrd="0" presId="urn:microsoft.com/office/officeart/2005/8/layout/orgChart1"/>
    <dgm:cxn modelId="{992795C3-27DD-4A14-B661-3E46640D219C}" type="presParOf" srcId="{A31798ED-ABC5-4852-B38A-7169E47E6FB7}" destId="{09B11C9D-2312-4520-ACD4-E11EAE5A0A39}" srcOrd="1" destOrd="0" presId="urn:microsoft.com/office/officeart/2005/8/layout/orgChart1"/>
    <dgm:cxn modelId="{2AC4C8E5-BD3A-486E-A0F8-AD8165BA6BA6}" type="presParOf" srcId="{09B11C9D-2312-4520-ACD4-E11EAE5A0A39}" destId="{1650E27F-158F-4E12-AC50-ADE34BDC0AF2}" srcOrd="0" destOrd="0" presId="urn:microsoft.com/office/officeart/2005/8/layout/orgChart1"/>
    <dgm:cxn modelId="{DA9697D3-96C8-4E7D-9795-BA43F01D9FA4}" type="presParOf" srcId="{1650E27F-158F-4E12-AC50-ADE34BDC0AF2}" destId="{C51B6874-5559-4CD1-ACB6-8FF946DCFC96}" srcOrd="0" destOrd="0" presId="urn:microsoft.com/office/officeart/2005/8/layout/orgChart1"/>
    <dgm:cxn modelId="{22E79567-ED40-4FC5-8C21-D315824CF328}" type="presParOf" srcId="{1650E27F-158F-4E12-AC50-ADE34BDC0AF2}" destId="{9F0B891F-27A1-4026-9DE1-49E925672D5D}" srcOrd="1" destOrd="0" presId="urn:microsoft.com/office/officeart/2005/8/layout/orgChart1"/>
    <dgm:cxn modelId="{DB0A7ED4-4360-4326-A0AD-94F4428EB87B}" type="presParOf" srcId="{09B11C9D-2312-4520-ACD4-E11EAE5A0A39}" destId="{CFDE986F-7860-448D-8B0E-5BDBD79FF748}" srcOrd="1" destOrd="0" presId="urn:microsoft.com/office/officeart/2005/8/layout/orgChart1"/>
    <dgm:cxn modelId="{1EEFCF81-799E-4859-915C-927EA49E2A2A}" type="presParOf" srcId="{CFDE986F-7860-448D-8B0E-5BDBD79FF748}" destId="{38ED96A1-9082-4FF1-92E7-9A83B9ECB863}" srcOrd="0" destOrd="0" presId="urn:microsoft.com/office/officeart/2005/8/layout/orgChart1"/>
    <dgm:cxn modelId="{9431599C-2501-41C0-B381-EB3C1DF0F2DA}" type="presParOf" srcId="{CFDE986F-7860-448D-8B0E-5BDBD79FF748}" destId="{96702D7A-BD46-49CA-B2F0-816AD609A32B}" srcOrd="1" destOrd="0" presId="urn:microsoft.com/office/officeart/2005/8/layout/orgChart1"/>
    <dgm:cxn modelId="{C6970E2A-AE62-4D84-865A-6F7131368FC7}" type="presParOf" srcId="{96702D7A-BD46-49CA-B2F0-816AD609A32B}" destId="{B09C81E7-EB08-49D7-B95A-FAAB9E146802}" srcOrd="0" destOrd="0" presId="urn:microsoft.com/office/officeart/2005/8/layout/orgChart1"/>
    <dgm:cxn modelId="{122D0D08-635C-4ABD-BA24-214C0DE48CE3}" type="presParOf" srcId="{B09C81E7-EB08-49D7-B95A-FAAB9E146802}" destId="{39569196-9078-49DD-B8C1-D047B3E7E25D}" srcOrd="0" destOrd="0" presId="urn:microsoft.com/office/officeart/2005/8/layout/orgChart1"/>
    <dgm:cxn modelId="{51D40D9D-80E1-4886-B473-E96C210DFAC2}" type="presParOf" srcId="{B09C81E7-EB08-49D7-B95A-FAAB9E146802}" destId="{8D6EEC76-3C33-42A1-99EB-7B2399CDEB4A}" srcOrd="1" destOrd="0" presId="urn:microsoft.com/office/officeart/2005/8/layout/orgChart1"/>
    <dgm:cxn modelId="{FCF38676-0FB5-42CA-B3A4-77BB291A4293}" type="presParOf" srcId="{96702D7A-BD46-49CA-B2F0-816AD609A32B}" destId="{62578024-4D55-4802-AE77-C2EF9F4FA432}" srcOrd="1" destOrd="0" presId="urn:microsoft.com/office/officeart/2005/8/layout/orgChart1"/>
    <dgm:cxn modelId="{379A4860-2120-4FF6-9143-0E35C94D3230}" type="presParOf" srcId="{96702D7A-BD46-49CA-B2F0-816AD609A32B}" destId="{77D1E08F-9B63-4F81-9403-2AC669DF8132}" srcOrd="2" destOrd="0" presId="urn:microsoft.com/office/officeart/2005/8/layout/orgChart1"/>
    <dgm:cxn modelId="{EF1010DB-80AC-4F86-A338-CF0A31FC09CD}" type="presParOf" srcId="{CFDE986F-7860-448D-8B0E-5BDBD79FF748}" destId="{9E70CDB5-7408-4B62-A617-A577D78011B1}" srcOrd="2" destOrd="0" presId="urn:microsoft.com/office/officeart/2005/8/layout/orgChart1"/>
    <dgm:cxn modelId="{A5906F5E-FF06-4194-9ED7-A2918230969A}" type="presParOf" srcId="{CFDE986F-7860-448D-8B0E-5BDBD79FF748}" destId="{5CFD6E66-2F6F-4EFF-8A82-B084A38C03C0}" srcOrd="3" destOrd="0" presId="urn:microsoft.com/office/officeart/2005/8/layout/orgChart1"/>
    <dgm:cxn modelId="{47B8A2C3-7B35-4F86-8C9D-780AE028EE4A}" type="presParOf" srcId="{5CFD6E66-2F6F-4EFF-8A82-B084A38C03C0}" destId="{958278E2-2351-4746-A3F8-B7E66C49BE87}" srcOrd="0" destOrd="0" presId="urn:microsoft.com/office/officeart/2005/8/layout/orgChart1"/>
    <dgm:cxn modelId="{AC4B796D-3D57-46BA-8301-B948B36D0415}" type="presParOf" srcId="{958278E2-2351-4746-A3F8-B7E66C49BE87}" destId="{6C07FB84-3C1E-451E-97DE-EF7FC9C96EFF}" srcOrd="0" destOrd="0" presId="urn:microsoft.com/office/officeart/2005/8/layout/orgChart1"/>
    <dgm:cxn modelId="{0CDE4998-36D9-4B73-9910-2178AF80D0A9}" type="presParOf" srcId="{958278E2-2351-4746-A3F8-B7E66C49BE87}" destId="{798697CD-841D-4D88-8609-11C7C40BB947}" srcOrd="1" destOrd="0" presId="urn:microsoft.com/office/officeart/2005/8/layout/orgChart1"/>
    <dgm:cxn modelId="{0BA83A9C-61D5-41EF-82CB-DAA566BA9B8D}" type="presParOf" srcId="{5CFD6E66-2F6F-4EFF-8A82-B084A38C03C0}" destId="{B83B76FD-5057-4174-B719-4A8DF2C144E9}" srcOrd="1" destOrd="0" presId="urn:microsoft.com/office/officeart/2005/8/layout/orgChart1"/>
    <dgm:cxn modelId="{72CE68D7-902C-4F96-AA8B-C20901CC1A2C}" type="presParOf" srcId="{5CFD6E66-2F6F-4EFF-8A82-B084A38C03C0}" destId="{9E64BF0B-9707-4E43-8B2A-0D02FF69CDA6}" srcOrd="2" destOrd="0" presId="urn:microsoft.com/office/officeart/2005/8/layout/orgChart1"/>
    <dgm:cxn modelId="{024E97EA-C810-45BD-B33F-8448C22DA624}" type="presParOf" srcId="{09B11C9D-2312-4520-ACD4-E11EAE5A0A39}" destId="{E24662DB-9400-4ED8-9BB1-7715986CDCA1}" srcOrd="2" destOrd="0" presId="urn:microsoft.com/office/officeart/2005/8/layout/orgChart1"/>
    <dgm:cxn modelId="{CD9FDAE4-A4F2-4B3B-A3E0-52E0C6D46A71}" type="presParOf" srcId="{A31798ED-ABC5-4852-B38A-7169E47E6FB7}" destId="{F9285AD3-F5C2-44BD-AF87-E657D0367A2D}" srcOrd="2" destOrd="0" presId="urn:microsoft.com/office/officeart/2005/8/layout/orgChart1"/>
    <dgm:cxn modelId="{2D104426-0A1C-4EC2-9C63-66800925D430}" type="presParOf" srcId="{A31798ED-ABC5-4852-B38A-7169E47E6FB7}" destId="{4AFD3691-6740-40A5-9A4F-60F24FA08AEE}" srcOrd="3" destOrd="0" presId="urn:microsoft.com/office/officeart/2005/8/layout/orgChart1"/>
    <dgm:cxn modelId="{8A09CE2D-EBDF-4FA3-A097-66F8576B64EB}" type="presParOf" srcId="{4AFD3691-6740-40A5-9A4F-60F24FA08AEE}" destId="{C11314B9-DAAB-44F9-9E62-02BF1D491488}" srcOrd="0" destOrd="0" presId="urn:microsoft.com/office/officeart/2005/8/layout/orgChart1"/>
    <dgm:cxn modelId="{A2144456-3701-4046-8F9F-136D64852603}" type="presParOf" srcId="{C11314B9-DAAB-44F9-9E62-02BF1D491488}" destId="{B76732FE-932E-4E40-A799-E787626D1593}" srcOrd="0" destOrd="0" presId="urn:microsoft.com/office/officeart/2005/8/layout/orgChart1"/>
    <dgm:cxn modelId="{56B6FB85-65BA-464B-AD71-1E1B95029454}" type="presParOf" srcId="{C11314B9-DAAB-44F9-9E62-02BF1D491488}" destId="{5F551DF4-4522-485D-86E9-EB75F74FC3FB}" srcOrd="1" destOrd="0" presId="urn:microsoft.com/office/officeart/2005/8/layout/orgChart1"/>
    <dgm:cxn modelId="{C5EB3668-5E22-43DF-ACAC-373DF2BF6FC9}" type="presParOf" srcId="{4AFD3691-6740-40A5-9A4F-60F24FA08AEE}" destId="{04CB06FE-31D8-4D38-AE45-C5B006C3E215}" srcOrd="1" destOrd="0" presId="urn:microsoft.com/office/officeart/2005/8/layout/orgChart1"/>
    <dgm:cxn modelId="{BD1D8897-0D09-45C5-A04F-4648EE5ED9AA}" type="presParOf" srcId="{04CB06FE-31D8-4D38-AE45-C5B006C3E215}" destId="{73D112D9-6A9E-4AF6-8785-4A70E06EC793}" srcOrd="0" destOrd="0" presId="urn:microsoft.com/office/officeart/2005/8/layout/orgChart1"/>
    <dgm:cxn modelId="{CB5115E3-8194-4C75-A242-12DFF24D8E43}" type="presParOf" srcId="{04CB06FE-31D8-4D38-AE45-C5B006C3E215}" destId="{E01FF2C8-03D4-4899-A95A-A1786FF649DD}" srcOrd="1" destOrd="0" presId="urn:microsoft.com/office/officeart/2005/8/layout/orgChart1"/>
    <dgm:cxn modelId="{CE3BB07C-70D0-4B62-B6EB-55C12FE2C275}" type="presParOf" srcId="{E01FF2C8-03D4-4899-A95A-A1786FF649DD}" destId="{B4737153-56A6-4015-AD54-B7A4F45644F8}" srcOrd="0" destOrd="0" presId="urn:microsoft.com/office/officeart/2005/8/layout/orgChart1"/>
    <dgm:cxn modelId="{2EE35BA7-AC45-4727-9633-EDC7FED79025}" type="presParOf" srcId="{B4737153-56A6-4015-AD54-B7A4F45644F8}" destId="{910BF7D6-56B9-4E34-A2E4-5DF9DDA237B4}" srcOrd="0" destOrd="0" presId="urn:microsoft.com/office/officeart/2005/8/layout/orgChart1"/>
    <dgm:cxn modelId="{26CCDE7B-2D59-4C96-9464-0513C4F9409D}" type="presParOf" srcId="{B4737153-56A6-4015-AD54-B7A4F45644F8}" destId="{EBC1E19C-F13F-437F-B013-F704208E81E8}" srcOrd="1" destOrd="0" presId="urn:microsoft.com/office/officeart/2005/8/layout/orgChart1"/>
    <dgm:cxn modelId="{EFD242CF-6FE3-4A7D-836C-CD7652E96452}" type="presParOf" srcId="{E01FF2C8-03D4-4899-A95A-A1786FF649DD}" destId="{1A74B17C-CB87-45B4-88AD-50C3320FCABC}" srcOrd="1" destOrd="0" presId="urn:microsoft.com/office/officeart/2005/8/layout/orgChart1"/>
    <dgm:cxn modelId="{F5A0B962-7F4A-4850-AEFC-4DD5455A68CD}" type="presParOf" srcId="{E01FF2C8-03D4-4899-A95A-A1786FF649DD}" destId="{98B6BF9F-E67F-43ED-82AD-158B353D3093}" srcOrd="2" destOrd="0" presId="urn:microsoft.com/office/officeart/2005/8/layout/orgChart1"/>
    <dgm:cxn modelId="{80D2137C-92CA-40D3-AF05-7BC8C6054452}" type="presParOf" srcId="{04CB06FE-31D8-4D38-AE45-C5B006C3E215}" destId="{8BEB7E3D-9277-4F23-87B7-F9F26FCAF4E5}" srcOrd="2" destOrd="0" presId="urn:microsoft.com/office/officeart/2005/8/layout/orgChart1"/>
    <dgm:cxn modelId="{BF738FDC-432E-4A08-8B02-6A0FA8F3FA39}" type="presParOf" srcId="{04CB06FE-31D8-4D38-AE45-C5B006C3E215}" destId="{6ABB7BAE-D87B-4D9D-9CA4-B224C6D86098}" srcOrd="3" destOrd="0" presId="urn:microsoft.com/office/officeart/2005/8/layout/orgChart1"/>
    <dgm:cxn modelId="{132B980D-7096-42D7-AA1E-48B50693C233}" type="presParOf" srcId="{6ABB7BAE-D87B-4D9D-9CA4-B224C6D86098}" destId="{DE63AD67-31B7-4B20-8A84-E7A34E289CC5}" srcOrd="0" destOrd="0" presId="urn:microsoft.com/office/officeart/2005/8/layout/orgChart1"/>
    <dgm:cxn modelId="{44A289B6-BADE-4EE1-B62A-CB9D575CFCA8}" type="presParOf" srcId="{DE63AD67-31B7-4B20-8A84-E7A34E289CC5}" destId="{AE0D762F-77E0-44B3-9F87-7B4140C2D49D}" srcOrd="0" destOrd="0" presId="urn:microsoft.com/office/officeart/2005/8/layout/orgChart1"/>
    <dgm:cxn modelId="{FE8BFD69-3B32-4B71-B714-1378B2EAD6B8}" type="presParOf" srcId="{DE63AD67-31B7-4B20-8A84-E7A34E289CC5}" destId="{339892DA-81AE-4DD7-9A27-EE2B6B3006C9}" srcOrd="1" destOrd="0" presId="urn:microsoft.com/office/officeart/2005/8/layout/orgChart1"/>
    <dgm:cxn modelId="{705531D5-463E-492A-8781-A4A67519F2C3}" type="presParOf" srcId="{6ABB7BAE-D87B-4D9D-9CA4-B224C6D86098}" destId="{1C18FB02-3934-4F75-BD16-26D6BDFF782D}" srcOrd="1" destOrd="0" presId="urn:microsoft.com/office/officeart/2005/8/layout/orgChart1"/>
    <dgm:cxn modelId="{C044EFA2-E9ED-4A26-85AB-FF88AF2F2260}" type="presParOf" srcId="{6ABB7BAE-D87B-4D9D-9CA4-B224C6D86098}" destId="{009ED2FD-535F-46E5-B531-EC15EB93742A}" srcOrd="2" destOrd="0" presId="urn:microsoft.com/office/officeart/2005/8/layout/orgChart1"/>
    <dgm:cxn modelId="{208D47F8-F1BD-4B09-8E92-8B4F0D13A9CC}" type="presParOf" srcId="{04CB06FE-31D8-4D38-AE45-C5B006C3E215}" destId="{9125B674-7EEA-4F9A-9826-0FBE2F66C50C}" srcOrd="4" destOrd="0" presId="urn:microsoft.com/office/officeart/2005/8/layout/orgChart1"/>
    <dgm:cxn modelId="{4B97D525-065B-4C5B-8071-E3AFFD1EAC23}" type="presParOf" srcId="{04CB06FE-31D8-4D38-AE45-C5B006C3E215}" destId="{89A6E30E-7EE8-4E1F-B692-968B7B3EB0AE}" srcOrd="5" destOrd="0" presId="urn:microsoft.com/office/officeart/2005/8/layout/orgChart1"/>
    <dgm:cxn modelId="{FFED619C-5C80-454A-B420-2F44DB103A7B}" type="presParOf" srcId="{89A6E30E-7EE8-4E1F-B692-968B7B3EB0AE}" destId="{48D23BED-05EC-43A0-B43A-EAA66ADD72BC}" srcOrd="0" destOrd="0" presId="urn:microsoft.com/office/officeart/2005/8/layout/orgChart1"/>
    <dgm:cxn modelId="{8A420861-9F9C-4CFD-B026-09B284381E52}" type="presParOf" srcId="{48D23BED-05EC-43A0-B43A-EAA66ADD72BC}" destId="{6D40939C-0D6A-458E-A88D-11CE8937390B}" srcOrd="0" destOrd="0" presId="urn:microsoft.com/office/officeart/2005/8/layout/orgChart1"/>
    <dgm:cxn modelId="{4496B6BC-8FB3-4638-B1EC-EE39C67E52AE}" type="presParOf" srcId="{48D23BED-05EC-43A0-B43A-EAA66ADD72BC}" destId="{2391E9E4-A6A3-4C53-9F77-E6AB35F9EA4F}" srcOrd="1" destOrd="0" presId="urn:microsoft.com/office/officeart/2005/8/layout/orgChart1"/>
    <dgm:cxn modelId="{F5A3048B-CC55-4DC7-BE76-7A3AFD6D03E8}" type="presParOf" srcId="{89A6E30E-7EE8-4E1F-B692-968B7B3EB0AE}" destId="{7AB208CC-52DD-4DA7-9B25-4047099EE036}" srcOrd="1" destOrd="0" presId="urn:microsoft.com/office/officeart/2005/8/layout/orgChart1"/>
    <dgm:cxn modelId="{ABE37258-15F4-441C-BDFD-4A2A34D7984F}" type="presParOf" srcId="{89A6E30E-7EE8-4E1F-B692-968B7B3EB0AE}" destId="{70191FD3-4C48-4C33-99FD-4C5022DE424E}" srcOrd="2" destOrd="0" presId="urn:microsoft.com/office/officeart/2005/8/layout/orgChart1"/>
    <dgm:cxn modelId="{497CF45B-BBC9-4C11-B71F-656D981C1708}" type="presParOf" srcId="{04CB06FE-31D8-4D38-AE45-C5B006C3E215}" destId="{D6DEFB6A-AE00-4C9C-A287-76563864E0DB}" srcOrd="6" destOrd="0" presId="urn:microsoft.com/office/officeart/2005/8/layout/orgChart1"/>
    <dgm:cxn modelId="{A9181D96-EA21-44F5-BA59-7F595CA0F5B0}" type="presParOf" srcId="{04CB06FE-31D8-4D38-AE45-C5B006C3E215}" destId="{26437127-39F0-44D2-B353-E0A31F4AF32B}" srcOrd="7" destOrd="0" presId="urn:microsoft.com/office/officeart/2005/8/layout/orgChart1"/>
    <dgm:cxn modelId="{453834FC-AD74-4862-B5D7-0DCDED2D7417}" type="presParOf" srcId="{26437127-39F0-44D2-B353-E0A31F4AF32B}" destId="{9FE4E251-F99A-442A-9BE0-3ED7847AE745}" srcOrd="0" destOrd="0" presId="urn:microsoft.com/office/officeart/2005/8/layout/orgChart1"/>
    <dgm:cxn modelId="{F8EAC64D-0F95-4E19-9B5A-03E9C785887B}" type="presParOf" srcId="{9FE4E251-F99A-442A-9BE0-3ED7847AE745}" destId="{3D08B1D3-A8D5-428D-AEBC-C2DBCCF65198}" srcOrd="0" destOrd="0" presId="urn:microsoft.com/office/officeart/2005/8/layout/orgChart1"/>
    <dgm:cxn modelId="{2C6CDF28-0F77-416C-B785-CE4915B986FC}" type="presParOf" srcId="{9FE4E251-F99A-442A-9BE0-3ED7847AE745}" destId="{D415134C-51D7-4009-9565-F7C1F2E8B7F3}" srcOrd="1" destOrd="0" presId="urn:microsoft.com/office/officeart/2005/8/layout/orgChart1"/>
    <dgm:cxn modelId="{EFBD398E-A798-4ED1-9F72-53D1CDD2D50E}" type="presParOf" srcId="{26437127-39F0-44D2-B353-E0A31F4AF32B}" destId="{21261850-1584-40FA-B86A-9D42A908490A}" srcOrd="1" destOrd="0" presId="urn:microsoft.com/office/officeart/2005/8/layout/orgChart1"/>
    <dgm:cxn modelId="{012CFA28-82A7-466C-89FE-0949A994C1C5}" type="presParOf" srcId="{26437127-39F0-44D2-B353-E0A31F4AF32B}" destId="{16AD574C-2EBA-40C2-B4DF-96B85168F92E}" srcOrd="2" destOrd="0" presId="urn:microsoft.com/office/officeart/2005/8/layout/orgChart1"/>
    <dgm:cxn modelId="{7D3E8BB5-3384-4C4E-AA5D-F31A239726C0}" type="presParOf" srcId="{04CB06FE-31D8-4D38-AE45-C5B006C3E215}" destId="{15EA756F-87FA-4F4F-B1DF-4C43EB7040E6}" srcOrd="8" destOrd="0" presId="urn:microsoft.com/office/officeart/2005/8/layout/orgChart1"/>
    <dgm:cxn modelId="{E702EE27-31EB-4D9F-8713-89E0C2E1501F}" type="presParOf" srcId="{04CB06FE-31D8-4D38-AE45-C5B006C3E215}" destId="{630D847B-F4B7-459C-8933-5D95C32490D7}" srcOrd="9" destOrd="0" presId="urn:microsoft.com/office/officeart/2005/8/layout/orgChart1"/>
    <dgm:cxn modelId="{32667A3D-D189-42D9-929A-C6EF43AE1893}" type="presParOf" srcId="{630D847B-F4B7-459C-8933-5D95C32490D7}" destId="{3F927D5D-8672-4D7A-A71C-312D99FFBB77}" srcOrd="0" destOrd="0" presId="urn:microsoft.com/office/officeart/2005/8/layout/orgChart1"/>
    <dgm:cxn modelId="{452F565C-33DC-4335-8C29-307CB02C3E8B}" type="presParOf" srcId="{3F927D5D-8672-4D7A-A71C-312D99FFBB77}" destId="{BC14DA09-335B-404E-B8E3-75D640143BD7}" srcOrd="0" destOrd="0" presId="urn:microsoft.com/office/officeart/2005/8/layout/orgChart1"/>
    <dgm:cxn modelId="{81CDB708-4F47-49A0-AC72-7F2960DE0211}" type="presParOf" srcId="{3F927D5D-8672-4D7A-A71C-312D99FFBB77}" destId="{4D57BF88-F431-450E-89A6-76584B16A487}" srcOrd="1" destOrd="0" presId="urn:microsoft.com/office/officeart/2005/8/layout/orgChart1"/>
    <dgm:cxn modelId="{A3AC4315-2581-460C-9EF8-57CE50D69C70}" type="presParOf" srcId="{630D847B-F4B7-459C-8933-5D95C32490D7}" destId="{E4BC4C9B-31B0-4525-ACBB-70311BC513B0}" srcOrd="1" destOrd="0" presId="urn:microsoft.com/office/officeart/2005/8/layout/orgChart1"/>
    <dgm:cxn modelId="{7C382498-AF14-435F-BE0A-1BE6696E5EFD}" type="presParOf" srcId="{630D847B-F4B7-459C-8933-5D95C32490D7}" destId="{39ADC546-DE06-4482-9510-9D526BC1E9A4}" srcOrd="2" destOrd="0" presId="urn:microsoft.com/office/officeart/2005/8/layout/orgChart1"/>
    <dgm:cxn modelId="{F32EE2B2-E34C-48B3-B7BE-3C9629496549}" type="presParOf" srcId="{04CB06FE-31D8-4D38-AE45-C5B006C3E215}" destId="{9C07A668-83B1-47A2-B89F-02E11CE0ED70}" srcOrd="10" destOrd="0" presId="urn:microsoft.com/office/officeart/2005/8/layout/orgChart1"/>
    <dgm:cxn modelId="{D13F5DC4-9BF3-4201-8A8B-16C49DBD89A6}" type="presParOf" srcId="{04CB06FE-31D8-4D38-AE45-C5B006C3E215}" destId="{9B77636D-C3A1-4FAA-913A-A6400C44548D}" srcOrd="11" destOrd="0" presId="urn:microsoft.com/office/officeart/2005/8/layout/orgChart1"/>
    <dgm:cxn modelId="{89B16A77-6D5A-4FBA-A884-6A3FB9108A6A}" type="presParOf" srcId="{9B77636D-C3A1-4FAA-913A-A6400C44548D}" destId="{AEABB0DB-99A2-4A3B-AB68-5E747BC5E520}" srcOrd="0" destOrd="0" presId="urn:microsoft.com/office/officeart/2005/8/layout/orgChart1"/>
    <dgm:cxn modelId="{32E1AC62-7C9B-4266-8435-40D24E598DBD}" type="presParOf" srcId="{AEABB0DB-99A2-4A3B-AB68-5E747BC5E520}" destId="{053616A0-4AF7-4516-AC07-5B1BA002F1C3}" srcOrd="0" destOrd="0" presId="urn:microsoft.com/office/officeart/2005/8/layout/orgChart1"/>
    <dgm:cxn modelId="{A6EE0ED7-1BD3-4747-A9AF-D28E2985D378}" type="presParOf" srcId="{AEABB0DB-99A2-4A3B-AB68-5E747BC5E520}" destId="{F02E86C0-BFE3-4A4E-B84C-428F8A67141B}" srcOrd="1" destOrd="0" presId="urn:microsoft.com/office/officeart/2005/8/layout/orgChart1"/>
    <dgm:cxn modelId="{8FAAAAE3-9E7D-4E83-8D0A-BAC97A6D5300}" type="presParOf" srcId="{9B77636D-C3A1-4FAA-913A-A6400C44548D}" destId="{17551055-E464-440E-9CA4-D06AFCB1594E}" srcOrd="1" destOrd="0" presId="urn:microsoft.com/office/officeart/2005/8/layout/orgChart1"/>
    <dgm:cxn modelId="{8F2FF6E2-7F06-4E09-BECF-BCA1802CB066}" type="presParOf" srcId="{9B77636D-C3A1-4FAA-913A-A6400C44548D}" destId="{36FCC704-DC61-4BD1-8C16-2FB91B12B487}" srcOrd="2" destOrd="0" presId="urn:microsoft.com/office/officeart/2005/8/layout/orgChart1"/>
    <dgm:cxn modelId="{5A897323-5280-4EAA-8D48-CB764EB6DBFF}" type="presParOf" srcId="{4AFD3691-6740-40A5-9A4F-60F24FA08AEE}" destId="{B033BB65-E801-41B0-994C-DF168D0B083B}" srcOrd="2" destOrd="0" presId="urn:microsoft.com/office/officeart/2005/8/layout/orgChart1"/>
    <dgm:cxn modelId="{43E1E08D-B506-4106-B933-B697C9838614}" type="presParOf" srcId="{A31798ED-ABC5-4852-B38A-7169E47E6FB7}" destId="{BB6B8AAC-5B74-4B6C-ADC2-5FEC594E893E}" srcOrd="4" destOrd="0" presId="urn:microsoft.com/office/officeart/2005/8/layout/orgChart1"/>
    <dgm:cxn modelId="{CE876BAC-FF83-42CE-90EF-F1C18F4D24E5}" type="presParOf" srcId="{A31798ED-ABC5-4852-B38A-7169E47E6FB7}" destId="{6729799E-67A6-4AE9-A4CD-4E916EAE2384}" srcOrd="5" destOrd="0" presId="urn:microsoft.com/office/officeart/2005/8/layout/orgChart1"/>
    <dgm:cxn modelId="{1A071BA9-8D14-4340-9BA4-7293E30D241E}" type="presParOf" srcId="{6729799E-67A6-4AE9-A4CD-4E916EAE2384}" destId="{74A8750C-E0CE-4A33-9099-238C2D90A7B2}" srcOrd="0" destOrd="0" presId="urn:microsoft.com/office/officeart/2005/8/layout/orgChart1"/>
    <dgm:cxn modelId="{D221A65F-2894-4E69-ADE1-A94B4E765873}" type="presParOf" srcId="{74A8750C-E0CE-4A33-9099-238C2D90A7B2}" destId="{CCD23862-938B-4739-BBA0-CAE1090CB1DD}" srcOrd="0" destOrd="0" presId="urn:microsoft.com/office/officeart/2005/8/layout/orgChart1"/>
    <dgm:cxn modelId="{89642F76-AC6C-4A14-B54F-9947D00D1C90}" type="presParOf" srcId="{74A8750C-E0CE-4A33-9099-238C2D90A7B2}" destId="{E02E69B1-6C2E-4109-BD23-A56AA49449D9}" srcOrd="1" destOrd="0" presId="urn:microsoft.com/office/officeart/2005/8/layout/orgChart1"/>
    <dgm:cxn modelId="{DB2A012F-5BE4-4B69-8A8D-BF4DF6F54F6D}" type="presParOf" srcId="{6729799E-67A6-4AE9-A4CD-4E916EAE2384}" destId="{785855A5-3904-4B6E-AF0B-F00F143912C2}" srcOrd="1" destOrd="0" presId="urn:microsoft.com/office/officeart/2005/8/layout/orgChart1"/>
    <dgm:cxn modelId="{1C324AF4-B3BA-436E-A594-BB890772280A}" type="presParOf" srcId="{6729799E-67A6-4AE9-A4CD-4E916EAE2384}" destId="{F0A19D6C-C5AC-4D2A-8D59-D91997C3A646}" srcOrd="2" destOrd="0" presId="urn:microsoft.com/office/officeart/2005/8/layout/orgChart1"/>
    <dgm:cxn modelId="{59F8C85F-C927-4217-B26A-241C6C1186D8}" type="presParOf" srcId="{4AB6C692-4DA1-458E-A170-4D7F946AA0B5}" destId="{3FAA062D-BA17-4D5A-99D1-E05488BDC9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43C3CE-E29E-4315-A28F-D91A476E0CF7}" type="doc">
      <dgm:prSet loTypeId="urn:microsoft.com/office/officeart/2005/8/layout/radial1" loCatId="relationship" qsTypeId="urn:microsoft.com/office/officeart/2005/8/quickstyle/simple1" qsCatId="simple" csTypeId="urn:microsoft.com/office/officeart/2005/8/colors/accent5_2" csCatId="accent5" phldr="1"/>
      <dgm:spPr/>
    </dgm:pt>
    <dgm:pt modelId="{FFF460FC-9E14-4D52-A83E-C7894D8F2519}">
      <dgm:prSet custT="1"/>
      <dgm:spPr>
        <a:ln w="127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PRIMARY SOURCE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USAP IT&amp;C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PRODUCTS 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SERVICES</a:t>
          </a:r>
        </a:p>
      </dgm:t>
    </dgm:pt>
    <dgm:pt modelId="{D20F6DDE-25C5-4533-9FA3-356DD33E59B9}" type="parTrans" cxnId="{B3EB43F0-59DD-44AA-8239-C54AADDC4433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CBED6868-020D-4493-84DA-9823D00E1217}" type="sibTrans" cxnId="{B3EB43F0-59DD-44AA-8239-C54AADDC4433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80ACB8F4-2011-4F3E-BA00-716A81E67492}">
      <dgm:prSet custT="1"/>
      <dgm:spPr>
        <a:ln w="127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TECHNICAL OPERATIONS</a:t>
          </a:r>
        </a:p>
      </dgm:t>
    </dgm:pt>
    <dgm:pt modelId="{8E2BDFF1-1195-42FD-AE4B-9494B6CF3F1B}" type="parTrans" cxnId="{AB887AFB-6808-48B4-8596-F50F6A331A4F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C0B0E655-B7C1-4645-A0BF-ABD982AB19B5}" type="sibTrans" cxnId="{AB887AFB-6808-48B4-8596-F50F6A331A4F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DA5D2B3E-180B-4CC7-8B5A-77C2C5176A60}">
      <dgm:prSet custT="1"/>
      <dgm:spPr>
        <a:ln w="127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CUSTOMER SERVICE</a:t>
          </a:r>
        </a:p>
      </dgm:t>
    </dgm:pt>
    <dgm:pt modelId="{9A983BAE-BB9A-4E0B-977A-56686FD4767C}" type="parTrans" cxnId="{9954AA38-6ADF-47BA-B3BA-EA5CBE0E49AA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BFB7706C-0B6C-4D41-A608-52BE36A3186F}" type="sibTrans" cxnId="{9954AA38-6ADF-47BA-B3BA-EA5CBE0E49AA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3E6AE11E-BC18-4B50-A97B-89B021041412}">
      <dgm:prSet custT="1"/>
      <dgm:spPr>
        <a:ln w="127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CONTENT 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ELECTRONIC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DISSEMINATION</a:t>
          </a:r>
          <a:endParaRPr kumimoji="0" lang="en-US" sz="14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99A9DF17-8E40-44A0-8A50-23695ECB0911}" type="parTrans" cxnId="{1FAEC1C2-4233-4DAC-ABD9-CE232553CB50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18FA83C3-C79E-4EE1-AECA-95C5428591CB}" type="sibTrans" cxnId="{1FAEC1C2-4233-4DAC-ABD9-CE232553CB50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D1140EAD-28B3-4E67-BFD7-B35B92FC89DA}">
      <dgm:prSet custT="1"/>
      <dgm:spPr>
        <a:ln w="127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ICT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PLANNING</a:t>
          </a:r>
          <a:endParaRPr kumimoji="0" lang="en-US" sz="14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9E16217E-35EE-427C-8DDC-E18872813A5B}" type="parTrans" cxnId="{BB89D4D2-5C2E-47A3-9AD4-37A05596D712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97672B55-21C6-4A9D-97BF-927185C91B59}" type="sibTrans" cxnId="{BB89D4D2-5C2E-47A3-9AD4-37A05596D712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419B1D47-1FC4-4636-B118-020BCBA6BE84}">
      <dgm:prSet custT="1"/>
      <dgm:spPr>
        <a:ln w="127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TECHNOLOGY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MANAGEMENT</a:t>
          </a:r>
          <a:endParaRPr kumimoji="0" lang="en-US" sz="14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2CD21C65-BDCD-4478-91F2-E8728ADE1A35}" type="parTrans" cxnId="{215A9CA3-84E7-4FC1-847D-F60582E71A42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E2A3074F-F382-4B4D-895B-6E5073F68173}" type="sibTrans" cxnId="{215A9CA3-84E7-4FC1-847D-F60582E71A42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537BDB0D-7D7F-4039-8F5B-1EEDFEFA82AB}">
      <dgm:prSet custT="1"/>
      <dgm:spPr>
        <a:ln w="127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SYSTEMS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ENGINEERING</a:t>
          </a:r>
          <a:endParaRPr kumimoji="0" lang="en-US" sz="14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59148B30-CCDA-44D0-A4FA-32B73C6A35F4}" type="parTrans" cxnId="{214986CC-08AD-457A-A782-E7242C5C10A1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532EC62B-014F-41A1-A74B-C9724E738009}" type="sibTrans" cxnId="{214986CC-08AD-457A-A782-E7242C5C10A1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DABF7C27-1E6F-4AF3-8343-EA9123796EFC}">
      <dgm:prSet custT="1"/>
      <dgm:spPr>
        <a:ln w="127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ICT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INFRASTRUCTURE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DEVELOPMENT</a:t>
          </a:r>
          <a:endParaRPr kumimoji="0" lang="en-US" sz="14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0287D1D1-3ADB-45D6-940E-A9F586816927}" type="parTrans" cxnId="{1F84FCB2-F1CD-4BB5-AA24-21C7BD135C4F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892350B8-52F0-4657-A5C1-C96A372B544A}" type="sibTrans" cxnId="{1F84FCB2-F1CD-4BB5-AA24-21C7BD135C4F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885F5C24-2FA5-4419-8AFA-C69344C824A6}">
      <dgm:prSet custT="1"/>
      <dgm:spPr>
        <a:ln w="127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INFORMATION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SECURITY</a:t>
          </a:r>
          <a:endParaRPr kumimoji="0" lang="en-US" sz="14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3A33CEB6-2295-4737-AB9C-ADFD669E9B6E}" type="parTrans" cxnId="{A3FAF592-00B6-46E0-B3A2-14285C263EF4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53B6C945-893A-441E-86BB-16069AA52A96}" type="sibTrans" cxnId="{A3FAF592-00B6-46E0-B3A2-14285C263EF4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0171A440-2E71-4CD0-8CB4-B0A313184F20}" type="pres">
      <dgm:prSet presAssocID="{3043C3CE-E29E-4315-A28F-D91A476E0C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8E4A79-3D41-49F1-AC60-8FD1F3987E3B}" type="pres">
      <dgm:prSet presAssocID="{FFF460FC-9E14-4D52-A83E-C7894D8F2519}" presName="centerShape" presStyleLbl="node0" presStyleIdx="0" presStyleCnt="1" custScaleX="162505" custScaleY="145319"/>
      <dgm:spPr/>
      <dgm:t>
        <a:bodyPr/>
        <a:lstStyle/>
        <a:p>
          <a:endParaRPr lang="en-US"/>
        </a:p>
      </dgm:t>
    </dgm:pt>
    <dgm:pt modelId="{F81760ED-2E3D-4E55-897C-73DCB264769C}" type="pres">
      <dgm:prSet presAssocID="{8E2BDFF1-1195-42FD-AE4B-9494B6CF3F1B}" presName="Name9" presStyleLbl="parChTrans1D2" presStyleIdx="0" presStyleCnt="8"/>
      <dgm:spPr/>
      <dgm:t>
        <a:bodyPr/>
        <a:lstStyle/>
        <a:p>
          <a:endParaRPr lang="en-US"/>
        </a:p>
      </dgm:t>
    </dgm:pt>
    <dgm:pt modelId="{934DA623-8CF5-448D-9AFD-FFD5CC05B97D}" type="pres">
      <dgm:prSet presAssocID="{8E2BDFF1-1195-42FD-AE4B-9494B6CF3F1B}" presName="connTx" presStyleLbl="parChTrans1D2" presStyleIdx="0" presStyleCnt="8"/>
      <dgm:spPr/>
      <dgm:t>
        <a:bodyPr/>
        <a:lstStyle/>
        <a:p>
          <a:endParaRPr lang="en-US"/>
        </a:p>
      </dgm:t>
    </dgm:pt>
    <dgm:pt modelId="{34B16A34-498F-48BD-B7FE-ED4AA9F406D8}" type="pres">
      <dgm:prSet presAssocID="{80ACB8F4-2011-4F3E-BA00-716A81E67492}" presName="node" presStyleLbl="node1" presStyleIdx="0" presStyleCnt="8" custScaleX="147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467C9-9E68-4095-9EE5-08267F162BC4}" type="pres">
      <dgm:prSet presAssocID="{9A983BAE-BB9A-4E0B-977A-56686FD4767C}" presName="Name9" presStyleLbl="parChTrans1D2" presStyleIdx="1" presStyleCnt="8"/>
      <dgm:spPr/>
      <dgm:t>
        <a:bodyPr/>
        <a:lstStyle/>
        <a:p>
          <a:endParaRPr lang="en-US"/>
        </a:p>
      </dgm:t>
    </dgm:pt>
    <dgm:pt modelId="{555F8518-38D9-4561-98D3-ABDB3EFCA061}" type="pres">
      <dgm:prSet presAssocID="{9A983BAE-BB9A-4E0B-977A-56686FD4767C}" presName="connTx" presStyleLbl="parChTrans1D2" presStyleIdx="1" presStyleCnt="8"/>
      <dgm:spPr/>
      <dgm:t>
        <a:bodyPr/>
        <a:lstStyle/>
        <a:p>
          <a:endParaRPr lang="en-US"/>
        </a:p>
      </dgm:t>
    </dgm:pt>
    <dgm:pt modelId="{46E10442-9E6C-44EC-88E6-89DF43285738}" type="pres">
      <dgm:prSet presAssocID="{DA5D2B3E-180B-4CC7-8B5A-77C2C5176A60}" presName="node" presStyleLbl="node1" presStyleIdx="1" presStyleCnt="8" custScaleX="146871" custRadScaleRad="122495" custRadScaleInc="33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D597F-C69D-4B7E-9F7E-CED14F500A25}" type="pres">
      <dgm:prSet presAssocID="{99A9DF17-8E40-44A0-8A50-23695ECB0911}" presName="Name9" presStyleLbl="parChTrans1D2" presStyleIdx="2" presStyleCnt="8"/>
      <dgm:spPr/>
      <dgm:t>
        <a:bodyPr/>
        <a:lstStyle/>
        <a:p>
          <a:endParaRPr lang="en-US"/>
        </a:p>
      </dgm:t>
    </dgm:pt>
    <dgm:pt modelId="{E85AC056-25A7-4343-BF1D-7A36B1937E33}" type="pres">
      <dgm:prSet presAssocID="{99A9DF17-8E40-44A0-8A50-23695ECB0911}" presName="connTx" presStyleLbl="parChTrans1D2" presStyleIdx="2" presStyleCnt="8"/>
      <dgm:spPr/>
      <dgm:t>
        <a:bodyPr/>
        <a:lstStyle/>
        <a:p>
          <a:endParaRPr lang="en-US"/>
        </a:p>
      </dgm:t>
    </dgm:pt>
    <dgm:pt modelId="{8BA9F130-8F14-4EB1-9313-DEDEABE00E50}" type="pres">
      <dgm:prSet presAssocID="{3E6AE11E-BC18-4B50-A97B-89B021041412}" presName="node" presStyleLbl="node1" presStyleIdx="2" presStyleCnt="8" custScaleX="183398" custRadScaleRad="127042" custRadScaleInc="-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29FC1-427F-427B-AD00-3EA803969548}" type="pres">
      <dgm:prSet presAssocID="{9E16217E-35EE-427C-8DDC-E18872813A5B}" presName="Name9" presStyleLbl="parChTrans1D2" presStyleIdx="3" presStyleCnt="8"/>
      <dgm:spPr/>
      <dgm:t>
        <a:bodyPr/>
        <a:lstStyle/>
        <a:p>
          <a:endParaRPr lang="en-US"/>
        </a:p>
      </dgm:t>
    </dgm:pt>
    <dgm:pt modelId="{2E442A80-1C8E-4926-9308-D680C21178A6}" type="pres">
      <dgm:prSet presAssocID="{9E16217E-35EE-427C-8DDC-E18872813A5B}" presName="connTx" presStyleLbl="parChTrans1D2" presStyleIdx="3" presStyleCnt="8"/>
      <dgm:spPr/>
      <dgm:t>
        <a:bodyPr/>
        <a:lstStyle/>
        <a:p>
          <a:endParaRPr lang="en-US"/>
        </a:p>
      </dgm:t>
    </dgm:pt>
    <dgm:pt modelId="{004F8763-20C0-4BB7-B5F8-6153BC70F873}" type="pres">
      <dgm:prSet presAssocID="{D1140EAD-28B3-4E67-BFD7-B35B92FC89DA}" presName="node" presStyleLbl="node1" presStyleIdx="3" presStyleCnt="8" custScaleX="136039" custRadScaleRad="128105" custRadScaleInc="-52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749A9-9CA9-40E1-AED6-A0D04042EA32}" type="pres">
      <dgm:prSet presAssocID="{2CD21C65-BDCD-4478-91F2-E8728ADE1A35}" presName="Name9" presStyleLbl="parChTrans1D2" presStyleIdx="4" presStyleCnt="8"/>
      <dgm:spPr/>
      <dgm:t>
        <a:bodyPr/>
        <a:lstStyle/>
        <a:p>
          <a:endParaRPr lang="en-US"/>
        </a:p>
      </dgm:t>
    </dgm:pt>
    <dgm:pt modelId="{5B1DCC64-1E4E-4023-B029-3934B7841DA7}" type="pres">
      <dgm:prSet presAssocID="{2CD21C65-BDCD-4478-91F2-E8728ADE1A35}" presName="connTx" presStyleLbl="parChTrans1D2" presStyleIdx="4" presStyleCnt="8"/>
      <dgm:spPr/>
      <dgm:t>
        <a:bodyPr/>
        <a:lstStyle/>
        <a:p>
          <a:endParaRPr lang="en-US"/>
        </a:p>
      </dgm:t>
    </dgm:pt>
    <dgm:pt modelId="{324A4B71-AA9C-4EB8-971A-7F3D50F1F29A}" type="pres">
      <dgm:prSet presAssocID="{419B1D47-1FC4-4636-B118-020BCBA6BE84}" presName="node" presStyleLbl="node1" presStyleIdx="4" presStyleCnt="8" custScaleX="187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3AAFF-F26F-4FD9-B10B-A61D88B7EBD2}" type="pres">
      <dgm:prSet presAssocID="{59148B30-CCDA-44D0-A4FA-32B73C6A35F4}" presName="Name9" presStyleLbl="parChTrans1D2" presStyleIdx="5" presStyleCnt="8"/>
      <dgm:spPr/>
      <dgm:t>
        <a:bodyPr/>
        <a:lstStyle/>
        <a:p>
          <a:endParaRPr lang="en-US"/>
        </a:p>
      </dgm:t>
    </dgm:pt>
    <dgm:pt modelId="{8B2C567B-724D-413C-9693-6C74D3816C99}" type="pres">
      <dgm:prSet presAssocID="{59148B30-CCDA-44D0-A4FA-32B73C6A35F4}" presName="connTx" presStyleLbl="parChTrans1D2" presStyleIdx="5" presStyleCnt="8"/>
      <dgm:spPr/>
      <dgm:t>
        <a:bodyPr/>
        <a:lstStyle/>
        <a:p>
          <a:endParaRPr lang="en-US"/>
        </a:p>
      </dgm:t>
    </dgm:pt>
    <dgm:pt modelId="{B7A22BF5-A65A-4E18-90F4-EA40788B5CD3}" type="pres">
      <dgm:prSet presAssocID="{537BDB0D-7D7F-4039-8F5B-1EEDFEFA82AB}" presName="node" presStyleLbl="node1" presStyleIdx="5" presStyleCnt="8" custScaleX="171403" custRadScaleRad="129218" custRadScaleInc="39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9AC16-0E1F-4D9C-AF4F-7E8CD1A6A380}" type="pres">
      <dgm:prSet presAssocID="{0287D1D1-3ADB-45D6-940E-A9F586816927}" presName="Name9" presStyleLbl="parChTrans1D2" presStyleIdx="6" presStyleCnt="8"/>
      <dgm:spPr/>
      <dgm:t>
        <a:bodyPr/>
        <a:lstStyle/>
        <a:p>
          <a:endParaRPr lang="en-US"/>
        </a:p>
      </dgm:t>
    </dgm:pt>
    <dgm:pt modelId="{BA545FE9-DA4F-4196-95F4-6EACBA17633E}" type="pres">
      <dgm:prSet presAssocID="{0287D1D1-3ADB-45D6-940E-A9F586816927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4161A7B-D281-41CE-89F3-A1253354360A}" type="pres">
      <dgm:prSet presAssocID="{DABF7C27-1E6F-4AF3-8343-EA9123796EFC}" presName="node" presStyleLbl="node1" presStyleIdx="6" presStyleCnt="8" custScaleX="207845" custRadScaleRad="121429" custRadScaleInc="-1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67834-D664-4707-BF04-EEE3D48D27CB}" type="pres">
      <dgm:prSet presAssocID="{3A33CEB6-2295-4737-AB9C-ADFD669E9B6E}" presName="Name9" presStyleLbl="parChTrans1D2" presStyleIdx="7" presStyleCnt="8"/>
      <dgm:spPr/>
      <dgm:t>
        <a:bodyPr/>
        <a:lstStyle/>
        <a:p>
          <a:endParaRPr lang="en-US"/>
        </a:p>
      </dgm:t>
    </dgm:pt>
    <dgm:pt modelId="{4405D6E1-E7D0-4C36-BCAD-C829357749BF}" type="pres">
      <dgm:prSet presAssocID="{3A33CEB6-2295-4737-AB9C-ADFD669E9B6E}" presName="connTx" presStyleLbl="parChTrans1D2" presStyleIdx="7" presStyleCnt="8"/>
      <dgm:spPr/>
      <dgm:t>
        <a:bodyPr/>
        <a:lstStyle/>
        <a:p>
          <a:endParaRPr lang="en-US"/>
        </a:p>
      </dgm:t>
    </dgm:pt>
    <dgm:pt modelId="{00F817E9-1CB0-4206-BE96-B7CE5895EFDA}" type="pres">
      <dgm:prSet presAssocID="{885F5C24-2FA5-4419-8AFA-C69344C824A6}" presName="node" presStyleLbl="node1" presStyleIdx="7" presStyleCnt="8" custScaleX="164668" custRadScaleRad="117229" custRadScaleInc="-24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C6DA0D-8101-44ED-91DC-A622096C9F5D}" type="presOf" srcId="{DA5D2B3E-180B-4CC7-8B5A-77C2C5176A60}" destId="{46E10442-9E6C-44EC-88E6-89DF43285738}" srcOrd="0" destOrd="0" presId="urn:microsoft.com/office/officeart/2005/8/layout/radial1"/>
    <dgm:cxn modelId="{AB887AFB-6808-48B4-8596-F50F6A331A4F}" srcId="{FFF460FC-9E14-4D52-A83E-C7894D8F2519}" destId="{80ACB8F4-2011-4F3E-BA00-716A81E67492}" srcOrd="0" destOrd="0" parTransId="{8E2BDFF1-1195-42FD-AE4B-9494B6CF3F1B}" sibTransId="{C0B0E655-B7C1-4645-A0BF-ABD982AB19B5}"/>
    <dgm:cxn modelId="{0D4D555C-3CA2-4A06-80BE-B62C16A77CB5}" type="presOf" srcId="{0287D1D1-3ADB-45D6-940E-A9F586816927}" destId="{BA545FE9-DA4F-4196-95F4-6EACBA17633E}" srcOrd="1" destOrd="0" presId="urn:microsoft.com/office/officeart/2005/8/layout/radial1"/>
    <dgm:cxn modelId="{9554CCF2-4E01-4D24-921F-3F94725E63F8}" type="presOf" srcId="{9A983BAE-BB9A-4E0B-977A-56686FD4767C}" destId="{555F8518-38D9-4561-98D3-ABDB3EFCA061}" srcOrd="1" destOrd="0" presId="urn:microsoft.com/office/officeart/2005/8/layout/radial1"/>
    <dgm:cxn modelId="{A3FAF592-00B6-46E0-B3A2-14285C263EF4}" srcId="{FFF460FC-9E14-4D52-A83E-C7894D8F2519}" destId="{885F5C24-2FA5-4419-8AFA-C69344C824A6}" srcOrd="7" destOrd="0" parTransId="{3A33CEB6-2295-4737-AB9C-ADFD669E9B6E}" sibTransId="{53B6C945-893A-441E-86BB-16069AA52A96}"/>
    <dgm:cxn modelId="{C41D97F2-33E3-43B8-92CA-1F9AA4DACF4B}" type="presOf" srcId="{8E2BDFF1-1195-42FD-AE4B-9494B6CF3F1B}" destId="{934DA623-8CF5-448D-9AFD-FFD5CC05B97D}" srcOrd="1" destOrd="0" presId="urn:microsoft.com/office/officeart/2005/8/layout/radial1"/>
    <dgm:cxn modelId="{BB89D4D2-5C2E-47A3-9AD4-37A05596D712}" srcId="{FFF460FC-9E14-4D52-A83E-C7894D8F2519}" destId="{D1140EAD-28B3-4E67-BFD7-B35B92FC89DA}" srcOrd="3" destOrd="0" parTransId="{9E16217E-35EE-427C-8DDC-E18872813A5B}" sibTransId="{97672B55-21C6-4A9D-97BF-927185C91B59}"/>
    <dgm:cxn modelId="{B3EB43F0-59DD-44AA-8239-C54AADDC4433}" srcId="{3043C3CE-E29E-4315-A28F-D91A476E0CF7}" destId="{FFF460FC-9E14-4D52-A83E-C7894D8F2519}" srcOrd="0" destOrd="0" parTransId="{D20F6DDE-25C5-4533-9FA3-356DD33E59B9}" sibTransId="{CBED6868-020D-4493-84DA-9823D00E1217}"/>
    <dgm:cxn modelId="{871FF10F-593D-4B6C-8F75-2CB5F4143ED5}" type="presOf" srcId="{D1140EAD-28B3-4E67-BFD7-B35B92FC89DA}" destId="{004F8763-20C0-4BB7-B5F8-6153BC70F873}" srcOrd="0" destOrd="0" presId="urn:microsoft.com/office/officeart/2005/8/layout/radial1"/>
    <dgm:cxn modelId="{1D93F2C7-D4C0-4DDD-A45C-9EE0BA70ED5B}" type="presOf" srcId="{2CD21C65-BDCD-4478-91F2-E8728ADE1A35}" destId="{5B1DCC64-1E4E-4023-B029-3934B7841DA7}" srcOrd="1" destOrd="0" presId="urn:microsoft.com/office/officeart/2005/8/layout/radial1"/>
    <dgm:cxn modelId="{D6CBA06B-FF41-4D02-8BF5-33F4C4FF4D2D}" type="presOf" srcId="{3A33CEB6-2295-4737-AB9C-ADFD669E9B6E}" destId="{4405D6E1-E7D0-4C36-BCAD-C829357749BF}" srcOrd="1" destOrd="0" presId="urn:microsoft.com/office/officeart/2005/8/layout/radial1"/>
    <dgm:cxn modelId="{B00759C1-7B68-44F4-BC51-D7B9E8A9A8EF}" type="presOf" srcId="{80ACB8F4-2011-4F3E-BA00-716A81E67492}" destId="{34B16A34-498F-48BD-B7FE-ED4AA9F406D8}" srcOrd="0" destOrd="0" presId="urn:microsoft.com/office/officeart/2005/8/layout/radial1"/>
    <dgm:cxn modelId="{93A491F4-87C5-4257-82EF-791039089CA0}" type="presOf" srcId="{FFF460FC-9E14-4D52-A83E-C7894D8F2519}" destId="{BB8E4A79-3D41-49F1-AC60-8FD1F3987E3B}" srcOrd="0" destOrd="0" presId="urn:microsoft.com/office/officeart/2005/8/layout/radial1"/>
    <dgm:cxn modelId="{214986CC-08AD-457A-A782-E7242C5C10A1}" srcId="{FFF460FC-9E14-4D52-A83E-C7894D8F2519}" destId="{537BDB0D-7D7F-4039-8F5B-1EEDFEFA82AB}" srcOrd="5" destOrd="0" parTransId="{59148B30-CCDA-44D0-A4FA-32B73C6A35F4}" sibTransId="{532EC62B-014F-41A1-A74B-C9724E738009}"/>
    <dgm:cxn modelId="{215A9CA3-84E7-4FC1-847D-F60582E71A42}" srcId="{FFF460FC-9E14-4D52-A83E-C7894D8F2519}" destId="{419B1D47-1FC4-4636-B118-020BCBA6BE84}" srcOrd="4" destOrd="0" parTransId="{2CD21C65-BDCD-4478-91F2-E8728ADE1A35}" sibTransId="{E2A3074F-F382-4B4D-895B-6E5073F68173}"/>
    <dgm:cxn modelId="{C998B001-FCB1-43EA-8484-A941EDDDF244}" type="presOf" srcId="{3043C3CE-E29E-4315-A28F-D91A476E0CF7}" destId="{0171A440-2E71-4CD0-8CB4-B0A313184F20}" srcOrd="0" destOrd="0" presId="urn:microsoft.com/office/officeart/2005/8/layout/radial1"/>
    <dgm:cxn modelId="{B8294360-8A5B-47A6-9BE9-3D14A8C85197}" type="presOf" srcId="{99A9DF17-8E40-44A0-8A50-23695ECB0911}" destId="{E85AC056-25A7-4343-BF1D-7A36B1937E33}" srcOrd="1" destOrd="0" presId="urn:microsoft.com/office/officeart/2005/8/layout/radial1"/>
    <dgm:cxn modelId="{E45B6D8A-3F1D-4A25-8110-B9A830C0405B}" type="presOf" srcId="{9A983BAE-BB9A-4E0B-977A-56686FD4767C}" destId="{679467C9-9E68-4095-9EE5-08267F162BC4}" srcOrd="0" destOrd="0" presId="urn:microsoft.com/office/officeart/2005/8/layout/radial1"/>
    <dgm:cxn modelId="{5D8E5F1B-70F2-4F68-98FA-01DA747C200E}" type="presOf" srcId="{9E16217E-35EE-427C-8DDC-E18872813A5B}" destId="{32729FC1-427F-427B-AD00-3EA803969548}" srcOrd="0" destOrd="0" presId="urn:microsoft.com/office/officeart/2005/8/layout/radial1"/>
    <dgm:cxn modelId="{E32D48CA-2346-4FE9-9D7B-824F84491E70}" type="presOf" srcId="{885F5C24-2FA5-4419-8AFA-C69344C824A6}" destId="{00F817E9-1CB0-4206-BE96-B7CE5895EFDA}" srcOrd="0" destOrd="0" presId="urn:microsoft.com/office/officeart/2005/8/layout/radial1"/>
    <dgm:cxn modelId="{CBA32A6E-E7C7-4D83-84C9-F0166E7B9439}" type="presOf" srcId="{99A9DF17-8E40-44A0-8A50-23695ECB0911}" destId="{ED4D597F-C69D-4B7E-9F7E-CED14F500A25}" srcOrd="0" destOrd="0" presId="urn:microsoft.com/office/officeart/2005/8/layout/radial1"/>
    <dgm:cxn modelId="{07A0A180-3DB2-4B0E-96B5-35307695E216}" type="presOf" srcId="{3E6AE11E-BC18-4B50-A97B-89B021041412}" destId="{8BA9F130-8F14-4EB1-9313-DEDEABE00E50}" srcOrd="0" destOrd="0" presId="urn:microsoft.com/office/officeart/2005/8/layout/radial1"/>
    <dgm:cxn modelId="{5EBD35D3-7646-4B87-9ED0-7B22FE48583B}" type="presOf" srcId="{537BDB0D-7D7F-4039-8F5B-1EEDFEFA82AB}" destId="{B7A22BF5-A65A-4E18-90F4-EA40788B5CD3}" srcOrd="0" destOrd="0" presId="urn:microsoft.com/office/officeart/2005/8/layout/radial1"/>
    <dgm:cxn modelId="{7CF2ED09-8C8E-4CF3-A152-F09191AFA99C}" type="presOf" srcId="{3A33CEB6-2295-4737-AB9C-ADFD669E9B6E}" destId="{14167834-D664-4707-BF04-EEE3D48D27CB}" srcOrd="0" destOrd="0" presId="urn:microsoft.com/office/officeart/2005/8/layout/radial1"/>
    <dgm:cxn modelId="{E338D796-8B47-4909-8426-CA117FA08AC8}" type="presOf" srcId="{0287D1D1-3ADB-45D6-940E-A9F586816927}" destId="{4519AC16-0E1F-4D9C-AF4F-7E8CD1A6A380}" srcOrd="0" destOrd="0" presId="urn:microsoft.com/office/officeart/2005/8/layout/radial1"/>
    <dgm:cxn modelId="{1F84FCB2-F1CD-4BB5-AA24-21C7BD135C4F}" srcId="{FFF460FC-9E14-4D52-A83E-C7894D8F2519}" destId="{DABF7C27-1E6F-4AF3-8343-EA9123796EFC}" srcOrd="6" destOrd="0" parTransId="{0287D1D1-3ADB-45D6-940E-A9F586816927}" sibTransId="{892350B8-52F0-4657-A5C1-C96A372B544A}"/>
    <dgm:cxn modelId="{1FAEC1C2-4233-4DAC-ABD9-CE232553CB50}" srcId="{FFF460FC-9E14-4D52-A83E-C7894D8F2519}" destId="{3E6AE11E-BC18-4B50-A97B-89B021041412}" srcOrd="2" destOrd="0" parTransId="{99A9DF17-8E40-44A0-8A50-23695ECB0911}" sibTransId="{18FA83C3-C79E-4EE1-AECA-95C5428591CB}"/>
    <dgm:cxn modelId="{8C964466-333F-4F27-A772-EBC2D9E75E9B}" type="presOf" srcId="{8E2BDFF1-1195-42FD-AE4B-9494B6CF3F1B}" destId="{F81760ED-2E3D-4E55-897C-73DCB264769C}" srcOrd="0" destOrd="0" presId="urn:microsoft.com/office/officeart/2005/8/layout/radial1"/>
    <dgm:cxn modelId="{F69BF200-CA9D-4943-A6D5-8D7D2FF8A68A}" type="presOf" srcId="{419B1D47-1FC4-4636-B118-020BCBA6BE84}" destId="{324A4B71-AA9C-4EB8-971A-7F3D50F1F29A}" srcOrd="0" destOrd="0" presId="urn:microsoft.com/office/officeart/2005/8/layout/radial1"/>
    <dgm:cxn modelId="{9954AA38-6ADF-47BA-B3BA-EA5CBE0E49AA}" srcId="{FFF460FC-9E14-4D52-A83E-C7894D8F2519}" destId="{DA5D2B3E-180B-4CC7-8B5A-77C2C5176A60}" srcOrd="1" destOrd="0" parTransId="{9A983BAE-BB9A-4E0B-977A-56686FD4767C}" sibTransId="{BFB7706C-0B6C-4D41-A608-52BE36A3186F}"/>
    <dgm:cxn modelId="{67FF9E50-AAF5-415E-8C8E-7F0B5539F395}" type="presOf" srcId="{59148B30-CCDA-44D0-A4FA-32B73C6A35F4}" destId="{D0E3AAFF-F26F-4FD9-B10B-A61D88B7EBD2}" srcOrd="0" destOrd="0" presId="urn:microsoft.com/office/officeart/2005/8/layout/radial1"/>
    <dgm:cxn modelId="{9118C6EC-C9D2-4328-8467-54C626EB9A41}" type="presOf" srcId="{DABF7C27-1E6F-4AF3-8343-EA9123796EFC}" destId="{14161A7B-D281-41CE-89F3-A1253354360A}" srcOrd="0" destOrd="0" presId="urn:microsoft.com/office/officeart/2005/8/layout/radial1"/>
    <dgm:cxn modelId="{4ED08C3D-5F23-466F-9A62-436B12073BA2}" type="presOf" srcId="{59148B30-CCDA-44D0-A4FA-32B73C6A35F4}" destId="{8B2C567B-724D-413C-9693-6C74D3816C99}" srcOrd="1" destOrd="0" presId="urn:microsoft.com/office/officeart/2005/8/layout/radial1"/>
    <dgm:cxn modelId="{EB8CDEB8-9B54-46C7-BAD0-756646B3634B}" type="presOf" srcId="{2CD21C65-BDCD-4478-91F2-E8728ADE1A35}" destId="{C56749A9-9CA9-40E1-AED6-A0D04042EA32}" srcOrd="0" destOrd="0" presId="urn:microsoft.com/office/officeart/2005/8/layout/radial1"/>
    <dgm:cxn modelId="{A7D16C88-BC1E-40EE-8046-C935414B64A2}" type="presOf" srcId="{9E16217E-35EE-427C-8DDC-E18872813A5B}" destId="{2E442A80-1C8E-4926-9308-D680C21178A6}" srcOrd="1" destOrd="0" presId="urn:microsoft.com/office/officeart/2005/8/layout/radial1"/>
    <dgm:cxn modelId="{AD703F81-C767-41D6-AD42-14067D0EEDA0}" type="presParOf" srcId="{0171A440-2E71-4CD0-8CB4-B0A313184F20}" destId="{BB8E4A79-3D41-49F1-AC60-8FD1F3987E3B}" srcOrd="0" destOrd="0" presId="urn:microsoft.com/office/officeart/2005/8/layout/radial1"/>
    <dgm:cxn modelId="{857F022F-7640-4145-A926-F4F0D3453572}" type="presParOf" srcId="{0171A440-2E71-4CD0-8CB4-B0A313184F20}" destId="{F81760ED-2E3D-4E55-897C-73DCB264769C}" srcOrd="1" destOrd="0" presId="urn:microsoft.com/office/officeart/2005/8/layout/radial1"/>
    <dgm:cxn modelId="{4C57ECD5-C7E9-4263-88FE-AAD410FB2278}" type="presParOf" srcId="{F81760ED-2E3D-4E55-897C-73DCB264769C}" destId="{934DA623-8CF5-448D-9AFD-FFD5CC05B97D}" srcOrd="0" destOrd="0" presId="urn:microsoft.com/office/officeart/2005/8/layout/radial1"/>
    <dgm:cxn modelId="{72A354D9-EDAC-4D8F-A800-CAD8282A79F9}" type="presParOf" srcId="{0171A440-2E71-4CD0-8CB4-B0A313184F20}" destId="{34B16A34-498F-48BD-B7FE-ED4AA9F406D8}" srcOrd="2" destOrd="0" presId="urn:microsoft.com/office/officeart/2005/8/layout/radial1"/>
    <dgm:cxn modelId="{36B1A249-BFE6-4464-97A3-7C1E1D61695A}" type="presParOf" srcId="{0171A440-2E71-4CD0-8CB4-B0A313184F20}" destId="{679467C9-9E68-4095-9EE5-08267F162BC4}" srcOrd="3" destOrd="0" presId="urn:microsoft.com/office/officeart/2005/8/layout/radial1"/>
    <dgm:cxn modelId="{A2F5FE1B-A1C3-4E79-B784-7628E7070BE4}" type="presParOf" srcId="{679467C9-9E68-4095-9EE5-08267F162BC4}" destId="{555F8518-38D9-4561-98D3-ABDB3EFCA061}" srcOrd="0" destOrd="0" presId="urn:microsoft.com/office/officeart/2005/8/layout/radial1"/>
    <dgm:cxn modelId="{33B5F8BF-63C6-45B8-BA72-CBF58EF5B8BC}" type="presParOf" srcId="{0171A440-2E71-4CD0-8CB4-B0A313184F20}" destId="{46E10442-9E6C-44EC-88E6-89DF43285738}" srcOrd="4" destOrd="0" presId="urn:microsoft.com/office/officeart/2005/8/layout/radial1"/>
    <dgm:cxn modelId="{A8053961-7828-437A-9629-5B1FBBBA7763}" type="presParOf" srcId="{0171A440-2E71-4CD0-8CB4-B0A313184F20}" destId="{ED4D597F-C69D-4B7E-9F7E-CED14F500A25}" srcOrd="5" destOrd="0" presId="urn:microsoft.com/office/officeart/2005/8/layout/radial1"/>
    <dgm:cxn modelId="{640505D8-0D7D-4C7F-A402-1F61E881526A}" type="presParOf" srcId="{ED4D597F-C69D-4B7E-9F7E-CED14F500A25}" destId="{E85AC056-25A7-4343-BF1D-7A36B1937E33}" srcOrd="0" destOrd="0" presId="urn:microsoft.com/office/officeart/2005/8/layout/radial1"/>
    <dgm:cxn modelId="{025F2DB2-04E1-428F-8E32-791CB003F67B}" type="presParOf" srcId="{0171A440-2E71-4CD0-8CB4-B0A313184F20}" destId="{8BA9F130-8F14-4EB1-9313-DEDEABE00E50}" srcOrd="6" destOrd="0" presId="urn:microsoft.com/office/officeart/2005/8/layout/radial1"/>
    <dgm:cxn modelId="{B2FC676D-99FC-4E3E-B01B-9E8FBA9F97EC}" type="presParOf" srcId="{0171A440-2E71-4CD0-8CB4-B0A313184F20}" destId="{32729FC1-427F-427B-AD00-3EA803969548}" srcOrd="7" destOrd="0" presId="urn:microsoft.com/office/officeart/2005/8/layout/radial1"/>
    <dgm:cxn modelId="{D943C949-6602-417D-8766-0B09A998D3D3}" type="presParOf" srcId="{32729FC1-427F-427B-AD00-3EA803969548}" destId="{2E442A80-1C8E-4926-9308-D680C21178A6}" srcOrd="0" destOrd="0" presId="urn:microsoft.com/office/officeart/2005/8/layout/radial1"/>
    <dgm:cxn modelId="{399C030A-B35A-4580-AD03-443545E096D9}" type="presParOf" srcId="{0171A440-2E71-4CD0-8CB4-B0A313184F20}" destId="{004F8763-20C0-4BB7-B5F8-6153BC70F873}" srcOrd="8" destOrd="0" presId="urn:microsoft.com/office/officeart/2005/8/layout/radial1"/>
    <dgm:cxn modelId="{652D59F6-D03A-4E29-9BCD-7138B111A59F}" type="presParOf" srcId="{0171A440-2E71-4CD0-8CB4-B0A313184F20}" destId="{C56749A9-9CA9-40E1-AED6-A0D04042EA32}" srcOrd="9" destOrd="0" presId="urn:microsoft.com/office/officeart/2005/8/layout/radial1"/>
    <dgm:cxn modelId="{6D87ECCC-C0D4-40F7-8F8F-EED25CBC6E76}" type="presParOf" srcId="{C56749A9-9CA9-40E1-AED6-A0D04042EA32}" destId="{5B1DCC64-1E4E-4023-B029-3934B7841DA7}" srcOrd="0" destOrd="0" presId="urn:microsoft.com/office/officeart/2005/8/layout/radial1"/>
    <dgm:cxn modelId="{B5DD7646-4E62-4398-B686-753A29505872}" type="presParOf" srcId="{0171A440-2E71-4CD0-8CB4-B0A313184F20}" destId="{324A4B71-AA9C-4EB8-971A-7F3D50F1F29A}" srcOrd="10" destOrd="0" presId="urn:microsoft.com/office/officeart/2005/8/layout/radial1"/>
    <dgm:cxn modelId="{89A7C743-E448-4114-AE9B-A19B5F6E8308}" type="presParOf" srcId="{0171A440-2E71-4CD0-8CB4-B0A313184F20}" destId="{D0E3AAFF-F26F-4FD9-B10B-A61D88B7EBD2}" srcOrd="11" destOrd="0" presId="urn:microsoft.com/office/officeart/2005/8/layout/radial1"/>
    <dgm:cxn modelId="{7B670358-2FC6-4B79-BCCF-C3BBCC48828A}" type="presParOf" srcId="{D0E3AAFF-F26F-4FD9-B10B-A61D88B7EBD2}" destId="{8B2C567B-724D-413C-9693-6C74D3816C99}" srcOrd="0" destOrd="0" presId="urn:microsoft.com/office/officeart/2005/8/layout/radial1"/>
    <dgm:cxn modelId="{07C4EDFD-9064-4D31-BFCB-62C0D59A6CBC}" type="presParOf" srcId="{0171A440-2E71-4CD0-8CB4-B0A313184F20}" destId="{B7A22BF5-A65A-4E18-90F4-EA40788B5CD3}" srcOrd="12" destOrd="0" presId="urn:microsoft.com/office/officeart/2005/8/layout/radial1"/>
    <dgm:cxn modelId="{2CF4B79C-4731-4EC9-B1DA-101AE484DBF2}" type="presParOf" srcId="{0171A440-2E71-4CD0-8CB4-B0A313184F20}" destId="{4519AC16-0E1F-4D9C-AF4F-7E8CD1A6A380}" srcOrd="13" destOrd="0" presId="urn:microsoft.com/office/officeart/2005/8/layout/radial1"/>
    <dgm:cxn modelId="{31C990AC-E054-4F56-99D9-A034DE935DC0}" type="presParOf" srcId="{4519AC16-0E1F-4D9C-AF4F-7E8CD1A6A380}" destId="{BA545FE9-DA4F-4196-95F4-6EACBA17633E}" srcOrd="0" destOrd="0" presId="urn:microsoft.com/office/officeart/2005/8/layout/radial1"/>
    <dgm:cxn modelId="{4AE1AEB7-38C5-4A2C-8AF8-89521F77BDEE}" type="presParOf" srcId="{0171A440-2E71-4CD0-8CB4-B0A313184F20}" destId="{14161A7B-D281-41CE-89F3-A1253354360A}" srcOrd="14" destOrd="0" presId="urn:microsoft.com/office/officeart/2005/8/layout/radial1"/>
    <dgm:cxn modelId="{A7829309-9939-4894-969A-9C33388AE4A5}" type="presParOf" srcId="{0171A440-2E71-4CD0-8CB4-B0A313184F20}" destId="{14167834-D664-4707-BF04-EEE3D48D27CB}" srcOrd="15" destOrd="0" presId="urn:microsoft.com/office/officeart/2005/8/layout/radial1"/>
    <dgm:cxn modelId="{8581643A-CA27-4B9F-8762-CD812383F570}" type="presParOf" srcId="{14167834-D664-4707-BF04-EEE3D48D27CB}" destId="{4405D6E1-E7D0-4C36-BCAD-C829357749BF}" srcOrd="0" destOrd="0" presId="urn:microsoft.com/office/officeart/2005/8/layout/radial1"/>
    <dgm:cxn modelId="{097829FE-F201-46E7-B616-A70EC6CED77D}" type="presParOf" srcId="{0171A440-2E71-4CD0-8CB4-B0A313184F20}" destId="{00F817E9-1CB0-4206-BE96-B7CE5895EFDA}" srcOrd="16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C71A38-2F8B-4885-8A91-F1598D0DF9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967A26-7118-4813-B49F-5878A4BF74BB}">
      <dgm:prSet/>
      <dgm:spPr>
        <a:solidFill>
          <a:srgbClr val="0000FF"/>
        </a:solidFill>
      </dgm:spPr>
      <dgm:t>
        <a:bodyPr/>
        <a:lstStyle/>
        <a:p>
          <a:pPr rtl="0"/>
          <a:r>
            <a:rPr lang="en-US" b="1" i="0" baseline="0" dirty="0" smtClean="0"/>
            <a:t>Logistics</a:t>
          </a:r>
          <a:endParaRPr lang="en-US" b="1" i="0" baseline="0" dirty="0"/>
        </a:p>
      </dgm:t>
    </dgm:pt>
    <dgm:pt modelId="{B230ABA7-5B67-4C52-B353-F8D751FD2F85}" type="parTrans" cxnId="{135A2FBA-BAF5-4EA9-9F3C-72D2836FA8C7}">
      <dgm:prSet/>
      <dgm:spPr/>
      <dgm:t>
        <a:bodyPr/>
        <a:lstStyle/>
        <a:p>
          <a:endParaRPr lang="en-US"/>
        </a:p>
      </dgm:t>
    </dgm:pt>
    <dgm:pt modelId="{3D8424FF-9116-4A17-8C8D-14B81E2E2205}" type="sibTrans" cxnId="{135A2FBA-BAF5-4EA9-9F3C-72D2836FA8C7}">
      <dgm:prSet/>
      <dgm:spPr/>
      <dgm:t>
        <a:bodyPr/>
        <a:lstStyle/>
        <a:p>
          <a:endParaRPr lang="en-US"/>
        </a:p>
      </dgm:t>
    </dgm:pt>
    <dgm:pt modelId="{CC77EB9E-D1EA-449F-8617-454981093069}" type="pres">
      <dgm:prSet presAssocID="{5BC71A38-2F8B-4885-8A91-F1598D0DF9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49DB7A-75C4-4868-B723-C475E7980FC8}" type="pres">
      <dgm:prSet presAssocID="{5D967A26-7118-4813-B49F-5878A4BF74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BBADD9-5035-41EB-B5E1-D2410844DBB6}" type="presOf" srcId="{5BC71A38-2F8B-4885-8A91-F1598D0DF96D}" destId="{CC77EB9E-D1EA-449F-8617-454981093069}" srcOrd="0" destOrd="0" presId="urn:microsoft.com/office/officeart/2005/8/layout/vList2"/>
    <dgm:cxn modelId="{135A2FBA-BAF5-4EA9-9F3C-72D2836FA8C7}" srcId="{5BC71A38-2F8B-4885-8A91-F1598D0DF96D}" destId="{5D967A26-7118-4813-B49F-5878A4BF74BB}" srcOrd="0" destOrd="0" parTransId="{B230ABA7-5B67-4C52-B353-F8D751FD2F85}" sibTransId="{3D8424FF-9116-4A17-8C8D-14B81E2E2205}"/>
    <dgm:cxn modelId="{E9E5AD02-5C21-4BF2-862C-6E70A13EBDF5}" type="presOf" srcId="{5D967A26-7118-4813-B49F-5878A4BF74BB}" destId="{0649DB7A-75C4-4868-B723-C475E7980FC8}" srcOrd="0" destOrd="0" presId="urn:microsoft.com/office/officeart/2005/8/layout/vList2"/>
    <dgm:cxn modelId="{37D21BEC-7AFB-473A-9FF7-4BA94027665C}" type="presParOf" srcId="{CC77EB9E-D1EA-449F-8617-454981093069}" destId="{0649DB7A-75C4-4868-B723-C475E7980F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0B1B06-017F-4421-9992-C3187FBC87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86F100-F704-4843-9BF8-C46676D163DE}">
      <dgm:prSet/>
      <dgm:spPr>
        <a:solidFill>
          <a:srgbClr val="0000FF"/>
        </a:solidFill>
      </dgm:spPr>
      <dgm:t>
        <a:bodyPr/>
        <a:lstStyle/>
        <a:p>
          <a:pPr rtl="0"/>
          <a:r>
            <a:rPr lang="en-US" b="1" i="0" baseline="0" dirty="0" smtClean="0"/>
            <a:t>Technology</a:t>
          </a:r>
          <a:endParaRPr lang="en-US" b="1" i="0" baseline="0" dirty="0"/>
        </a:p>
      </dgm:t>
    </dgm:pt>
    <dgm:pt modelId="{37DC2D4D-F479-4664-894B-185073A0CA36}" type="parTrans" cxnId="{6DA311F4-BE97-4F91-BF92-BC1E2A7EA329}">
      <dgm:prSet/>
      <dgm:spPr/>
      <dgm:t>
        <a:bodyPr/>
        <a:lstStyle/>
        <a:p>
          <a:endParaRPr lang="en-US"/>
        </a:p>
      </dgm:t>
    </dgm:pt>
    <dgm:pt modelId="{96FAE174-117B-4FE2-B68A-8B333F4CC18A}" type="sibTrans" cxnId="{6DA311F4-BE97-4F91-BF92-BC1E2A7EA329}">
      <dgm:prSet/>
      <dgm:spPr/>
      <dgm:t>
        <a:bodyPr/>
        <a:lstStyle/>
        <a:p>
          <a:endParaRPr lang="en-US"/>
        </a:p>
      </dgm:t>
    </dgm:pt>
    <dgm:pt modelId="{23F07758-269B-430A-8065-13AADB2CF756}" type="pres">
      <dgm:prSet presAssocID="{890B1B06-017F-4421-9992-C3187FBC87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B04420-7B8C-4C14-AFE3-6C9FE90D95B1}" type="pres">
      <dgm:prSet presAssocID="{6186F100-F704-4843-9BF8-C46676D163DE}" presName="parentText" presStyleLbl="node1" presStyleIdx="0" presStyleCnt="1" custLinFactNeighborX="4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25C875-B999-43B9-B9AE-1214388762CF}" type="presOf" srcId="{890B1B06-017F-4421-9992-C3187FBC87A5}" destId="{23F07758-269B-430A-8065-13AADB2CF756}" srcOrd="0" destOrd="0" presId="urn:microsoft.com/office/officeart/2005/8/layout/vList2"/>
    <dgm:cxn modelId="{6DA311F4-BE97-4F91-BF92-BC1E2A7EA329}" srcId="{890B1B06-017F-4421-9992-C3187FBC87A5}" destId="{6186F100-F704-4843-9BF8-C46676D163DE}" srcOrd="0" destOrd="0" parTransId="{37DC2D4D-F479-4664-894B-185073A0CA36}" sibTransId="{96FAE174-117B-4FE2-B68A-8B333F4CC18A}"/>
    <dgm:cxn modelId="{C91407D5-988E-46E7-BA7D-982C557C5C78}" type="presOf" srcId="{6186F100-F704-4843-9BF8-C46676D163DE}" destId="{CBB04420-7B8C-4C14-AFE3-6C9FE90D95B1}" srcOrd="0" destOrd="0" presId="urn:microsoft.com/office/officeart/2005/8/layout/vList2"/>
    <dgm:cxn modelId="{8DCAAE69-E3F8-485A-AE1E-10D0211CC91B}" type="presParOf" srcId="{23F07758-269B-430A-8065-13AADB2CF756}" destId="{CBB04420-7B8C-4C14-AFE3-6C9FE90D9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830EF6-AB0E-4251-87B4-199E048A0B3A}">
      <dsp:nvSpPr>
        <dsp:cNvPr id="0" name=""/>
        <dsp:cNvSpPr/>
      </dsp:nvSpPr>
      <dsp:spPr>
        <a:xfrm flipH="1">
          <a:off x="76784" y="1227769"/>
          <a:ext cx="3678289" cy="933772"/>
        </a:xfrm>
        <a:prstGeom prst="ellipse">
          <a:avLst/>
        </a:prstGeom>
        <a:solidFill>
          <a:srgbClr val="0000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ANTARCTICA</a:t>
          </a:r>
        </a:p>
      </dsp:txBody>
      <dsp:txXfrm flipH="1">
        <a:off x="76784" y="1227769"/>
        <a:ext cx="3678289" cy="933772"/>
      </dsp:txXfrm>
    </dsp:sp>
    <dsp:sp modelId="{206F0AB7-C767-4CCC-BEE9-DC1E98E6FB9C}">
      <dsp:nvSpPr>
        <dsp:cNvPr id="0" name=""/>
        <dsp:cNvSpPr/>
      </dsp:nvSpPr>
      <dsp:spPr>
        <a:xfrm rot="5394654">
          <a:off x="1810272" y="1310931"/>
          <a:ext cx="210188" cy="43863"/>
        </a:xfrm>
        <a:custGeom>
          <a:avLst/>
          <a:gdLst/>
          <a:ahLst/>
          <a:cxnLst/>
          <a:rect l="0" t="0" r="0" b="0"/>
          <a:pathLst>
            <a:path>
              <a:moveTo>
                <a:pt x="0" y="21931"/>
              </a:moveTo>
              <a:lnTo>
                <a:pt x="210188" y="21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394654">
        <a:off x="1910111" y="1327609"/>
        <a:ext cx="10509" cy="10509"/>
      </dsp:txXfrm>
    </dsp:sp>
    <dsp:sp modelId="{D30AA30C-9EA1-4CBF-A11C-D1B647962408}">
      <dsp:nvSpPr>
        <dsp:cNvPr id="0" name=""/>
        <dsp:cNvSpPr/>
      </dsp:nvSpPr>
      <dsp:spPr>
        <a:xfrm>
          <a:off x="1266233" y="504185"/>
          <a:ext cx="1297141" cy="933772"/>
        </a:xfrm>
        <a:prstGeom prst="ellipse">
          <a:avLst/>
        </a:prstGeom>
        <a:solidFill>
          <a:srgbClr val="0000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MCMURDO  STATION</a:t>
          </a:r>
        </a:p>
      </dsp:txBody>
      <dsp:txXfrm>
        <a:off x="1266233" y="504185"/>
        <a:ext cx="1297141" cy="933772"/>
      </dsp:txXfrm>
    </dsp:sp>
    <dsp:sp modelId="{18AF4AB9-1DCB-46E8-BD26-B7BBE3B8508E}">
      <dsp:nvSpPr>
        <dsp:cNvPr id="0" name=""/>
        <dsp:cNvSpPr/>
      </dsp:nvSpPr>
      <dsp:spPr>
        <a:xfrm rot="10798772">
          <a:off x="2719837" y="1672252"/>
          <a:ext cx="1035234" cy="43863"/>
        </a:xfrm>
        <a:custGeom>
          <a:avLst/>
          <a:gdLst/>
          <a:ahLst/>
          <a:cxnLst/>
          <a:rect l="0" t="0" r="0" b="0"/>
          <a:pathLst>
            <a:path>
              <a:moveTo>
                <a:pt x="0" y="21931"/>
              </a:moveTo>
              <a:lnTo>
                <a:pt x="1035234" y="21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798772">
        <a:off x="3211573" y="1668303"/>
        <a:ext cx="51761" cy="51761"/>
      </dsp:txXfrm>
    </dsp:sp>
    <dsp:sp modelId="{6C11E97A-139A-46E6-AA58-94F70844105D}">
      <dsp:nvSpPr>
        <dsp:cNvPr id="0" name=""/>
        <dsp:cNvSpPr/>
      </dsp:nvSpPr>
      <dsp:spPr>
        <a:xfrm>
          <a:off x="2719837" y="1227284"/>
          <a:ext cx="1112020" cy="933772"/>
        </a:xfrm>
        <a:prstGeom prst="ellipse">
          <a:avLst/>
        </a:prstGeom>
        <a:solidFill>
          <a:srgbClr val="0000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PALMER STATION</a:t>
          </a:r>
        </a:p>
      </dsp:txBody>
      <dsp:txXfrm>
        <a:off x="2719837" y="1227284"/>
        <a:ext cx="1112020" cy="933772"/>
      </dsp:txXfrm>
    </dsp:sp>
    <dsp:sp modelId="{4D9E486E-A05B-4F3C-88F0-D35348C90F61}">
      <dsp:nvSpPr>
        <dsp:cNvPr id="0" name=""/>
        <dsp:cNvSpPr/>
      </dsp:nvSpPr>
      <dsp:spPr>
        <a:xfrm rot="16155153">
          <a:off x="1815934" y="2034897"/>
          <a:ext cx="209439" cy="43863"/>
        </a:xfrm>
        <a:custGeom>
          <a:avLst/>
          <a:gdLst/>
          <a:ahLst/>
          <a:cxnLst/>
          <a:rect l="0" t="0" r="0" b="0"/>
          <a:pathLst>
            <a:path>
              <a:moveTo>
                <a:pt x="0" y="21931"/>
              </a:moveTo>
              <a:lnTo>
                <a:pt x="209439" y="21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6155153">
        <a:off x="1915417" y="2051592"/>
        <a:ext cx="10471" cy="10471"/>
      </dsp:txXfrm>
    </dsp:sp>
    <dsp:sp modelId="{F955B1A4-A290-4654-A7DC-C011B89219DC}">
      <dsp:nvSpPr>
        <dsp:cNvPr id="0" name=""/>
        <dsp:cNvSpPr/>
      </dsp:nvSpPr>
      <dsp:spPr>
        <a:xfrm>
          <a:off x="1305769" y="1952095"/>
          <a:ext cx="1239219" cy="933772"/>
        </a:xfrm>
        <a:prstGeom prst="ellipse">
          <a:avLst/>
        </a:prstGeom>
        <a:solidFill>
          <a:srgbClr val="0000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DEEP FIELD</a:t>
          </a:r>
        </a:p>
      </dsp:txBody>
      <dsp:txXfrm>
        <a:off x="1305769" y="1952095"/>
        <a:ext cx="1239219" cy="933772"/>
      </dsp:txXfrm>
    </dsp:sp>
    <dsp:sp modelId="{9D44807B-5FF6-4A3E-B574-D3F125C969CF}">
      <dsp:nvSpPr>
        <dsp:cNvPr id="0" name=""/>
        <dsp:cNvSpPr/>
      </dsp:nvSpPr>
      <dsp:spPr>
        <a:xfrm rot="21597054">
          <a:off x="76794" y="1673877"/>
          <a:ext cx="986492" cy="43863"/>
        </a:xfrm>
        <a:custGeom>
          <a:avLst/>
          <a:gdLst/>
          <a:ahLst/>
          <a:cxnLst/>
          <a:rect l="0" t="0" r="0" b="0"/>
          <a:pathLst>
            <a:path>
              <a:moveTo>
                <a:pt x="0" y="21931"/>
              </a:moveTo>
              <a:lnTo>
                <a:pt x="986492" y="21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21597054">
        <a:off x="545378" y="1671147"/>
        <a:ext cx="49324" cy="49324"/>
      </dsp:txXfrm>
    </dsp:sp>
    <dsp:sp modelId="{4073A157-A893-492E-8735-A2B5F8C9BFFB}">
      <dsp:nvSpPr>
        <dsp:cNvPr id="0" name=""/>
        <dsp:cNvSpPr/>
      </dsp:nvSpPr>
      <dsp:spPr>
        <a:xfrm>
          <a:off x="0" y="1228955"/>
          <a:ext cx="1063287" cy="933772"/>
        </a:xfrm>
        <a:prstGeom prst="ellipse">
          <a:avLst/>
        </a:prstGeom>
        <a:solidFill>
          <a:srgbClr val="0000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SOUTH POLE STATION</a:t>
          </a:r>
        </a:p>
      </dsp:txBody>
      <dsp:txXfrm>
        <a:off x="0" y="1228955"/>
        <a:ext cx="1063287" cy="93377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D3EC62-5F20-40AE-AFDD-76967D4E6CB9}">
      <dsp:nvSpPr>
        <dsp:cNvPr id="0" name=""/>
        <dsp:cNvSpPr/>
      </dsp:nvSpPr>
      <dsp:spPr>
        <a:xfrm>
          <a:off x="870920" y="1200063"/>
          <a:ext cx="1699859" cy="92092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rPr>
            <a:t>MARITIME</a:t>
          </a:r>
        </a:p>
      </dsp:txBody>
      <dsp:txXfrm>
        <a:off x="870920" y="1200063"/>
        <a:ext cx="1699859" cy="920923"/>
      </dsp:txXfrm>
    </dsp:sp>
    <dsp:sp modelId="{19C0D95B-C757-42D1-89AD-C0679A0C42E0}">
      <dsp:nvSpPr>
        <dsp:cNvPr id="0" name=""/>
        <dsp:cNvSpPr/>
      </dsp:nvSpPr>
      <dsp:spPr>
        <a:xfrm rot="5400000">
          <a:off x="1645557" y="1251273"/>
          <a:ext cx="150584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150584" y="240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400000">
        <a:off x="1717085" y="1271590"/>
        <a:ext cx="7529" cy="7529"/>
      </dsp:txXfrm>
    </dsp:sp>
    <dsp:sp modelId="{EED9FF00-AB81-4618-9A35-0972064C6A99}">
      <dsp:nvSpPr>
        <dsp:cNvPr id="0" name=""/>
        <dsp:cNvSpPr/>
      </dsp:nvSpPr>
      <dsp:spPr>
        <a:xfrm>
          <a:off x="1152152" y="429723"/>
          <a:ext cx="1137395" cy="92092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rPr>
            <a:t>R/V LM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rPr>
            <a:t>GOULD</a:t>
          </a:r>
        </a:p>
      </dsp:txBody>
      <dsp:txXfrm>
        <a:off x="1152152" y="429723"/>
        <a:ext cx="1137395" cy="920923"/>
      </dsp:txXfrm>
    </dsp:sp>
    <dsp:sp modelId="{ED779A1C-9E65-42CB-A5EF-F4779F204DB6}">
      <dsp:nvSpPr>
        <dsp:cNvPr id="0" name=""/>
        <dsp:cNvSpPr/>
      </dsp:nvSpPr>
      <dsp:spPr>
        <a:xfrm rot="16200000">
          <a:off x="1624113" y="2000168"/>
          <a:ext cx="193472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193472" y="240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6200000">
        <a:off x="1716013" y="2019413"/>
        <a:ext cx="9673" cy="9673"/>
      </dsp:txXfrm>
    </dsp:sp>
    <dsp:sp modelId="{C2249569-EBAD-4166-BC8B-4A6C6A86A722}">
      <dsp:nvSpPr>
        <dsp:cNvPr id="0" name=""/>
        <dsp:cNvSpPr/>
      </dsp:nvSpPr>
      <dsp:spPr>
        <a:xfrm>
          <a:off x="1113744" y="1927513"/>
          <a:ext cx="1214210" cy="92092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rPr>
            <a:t>R/V N.B.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rPr>
            <a:t>PALMER</a:t>
          </a:r>
        </a:p>
      </dsp:txBody>
      <dsp:txXfrm>
        <a:off x="1113744" y="1927513"/>
        <a:ext cx="1214210" cy="9209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5D652E-27B9-4B31-B56A-EDE3AE8883EC}">
      <dsp:nvSpPr>
        <dsp:cNvPr id="0" name=""/>
        <dsp:cNvSpPr/>
      </dsp:nvSpPr>
      <dsp:spPr>
        <a:xfrm>
          <a:off x="1265098" y="1547009"/>
          <a:ext cx="1087488" cy="1087488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CONUS</a:t>
          </a:r>
        </a:p>
      </dsp:txBody>
      <dsp:txXfrm>
        <a:off x="1265098" y="1547009"/>
        <a:ext cx="1087488" cy="1087488"/>
      </dsp:txXfrm>
    </dsp:sp>
    <dsp:sp modelId="{386D8594-04A3-4DC5-A098-EF97025C99DB}">
      <dsp:nvSpPr>
        <dsp:cNvPr id="0" name=""/>
        <dsp:cNvSpPr/>
      </dsp:nvSpPr>
      <dsp:spPr>
        <a:xfrm rot="5455116">
          <a:off x="1706027" y="1629412"/>
          <a:ext cx="21954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219546" y="27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455116">
        <a:off x="1810311" y="1651349"/>
        <a:ext cx="10977" cy="10977"/>
      </dsp:txXfrm>
    </dsp:sp>
    <dsp:sp modelId="{31377040-AB9A-4502-B269-D198A4799365}">
      <dsp:nvSpPr>
        <dsp:cNvPr id="0" name=""/>
        <dsp:cNvSpPr/>
      </dsp:nvSpPr>
      <dsp:spPr>
        <a:xfrm>
          <a:off x="1036939" y="679142"/>
          <a:ext cx="1571637" cy="1087488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CENTENNIAL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CO</a:t>
          </a:r>
        </a:p>
      </dsp:txBody>
      <dsp:txXfrm>
        <a:off x="1036939" y="679142"/>
        <a:ext cx="1571637" cy="1087488"/>
      </dsp:txXfrm>
    </dsp:sp>
    <dsp:sp modelId="{D23CE481-9F73-430D-8F45-11533FE42D49}">
      <dsp:nvSpPr>
        <dsp:cNvPr id="0" name=""/>
        <dsp:cNvSpPr/>
      </dsp:nvSpPr>
      <dsp:spPr>
        <a:xfrm rot="12733488">
          <a:off x="2185345" y="2329159"/>
          <a:ext cx="90450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90450" y="27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2733488">
        <a:off x="2228309" y="2354323"/>
        <a:ext cx="4522" cy="4522"/>
      </dsp:txXfrm>
    </dsp:sp>
    <dsp:sp modelId="{0FDDEC15-747F-4CB5-A590-BC8F6A08661C}">
      <dsp:nvSpPr>
        <dsp:cNvPr id="0" name=""/>
        <dsp:cNvSpPr/>
      </dsp:nvSpPr>
      <dsp:spPr>
        <a:xfrm>
          <a:off x="1997057" y="2150676"/>
          <a:ext cx="1538947" cy="1087488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PORT HUENEME,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CA</a:t>
          </a:r>
        </a:p>
      </dsp:txBody>
      <dsp:txXfrm>
        <a:off x="1997057" y="2150676"/>
        <a:ext cx="1538947" cy="1087488"/>
      </dsp:txXfrm>
    </dsp:sp>
    <dsp:sp modelId="{67C69C93-B889-40C8-ADBF-3B120C48C51D}">
      <dsp:nvSpPr>
        <dsp:cNvPr id="0" name=""/>
        <dsp:cNvSpPr/>
      </dsp:nvSpPr>
      <dsp:spPr>
        <a:xfrm rot="19627704">
          <a:off x="1341747" y="2323158"/>
          <a:ext cx="13004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30042" y="27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9627704">
        <a:off x="1403517" y="2347333"/>
        <a:ext cx="6502" cy="6502"/>
      </dsp:txXfrm>
    </dsp:sp>
    <dsp:sp modelId="{EC08DC87-63F1-4266-9AEE-BA71D634A5EA}">
      <dsp:nvSpPr>
        <dsp:cNvPr id="0" name=""/>
        <dsp:cNvSpPr/>
      </dsp:nvSpPr>
      <dsp:spPr>
        <a:xfrm>
          <a:off x="56233" y="2150681"/>
          <a:ext cx="1636919" cy="1087488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SPAWAR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CHARLESTON,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SC</a:t>
          </a:r>
        </a:p>
      </dsp:txBody>
      <dsp:txXfrm>
        <a:off x="56233" y="2150681"/>
        <a:ext cx="1636919" cy="108748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C99BDF-D522-4D4C-92F0-6AC3C1498A42}">
      <dsp:nvSpPr>
        <dsp:cNvPr id="0" name=""/>
        <dsp:cNvSpPr/>
      </dsp:nvSpPr>
      <dsp:spPr>
        <a:xfrm>
          <a:off x="616282" y="1144248"/>
          <a:ext cx="2286552" cy="869041"/>
        </a:xfrm>
        <a:prstGeom prst="ellips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INTERNATONAL</a:t>
          </a:r>
        </a:p>
      </dsp:txBody>
      <dsp:txXfrm>
        <a:off x="616282" y="1144248"/>
        <a:ext cx="2286552" cy="869041"/>
      </dsp:txXfrm>
    </dsp:sp>
    <dsp:sp modelId="{FE4C8BF2-3004-4AE4-97AB-D40315D793D5}">
      <dsp:nvSpPr>
        <dsp:cNvPr id="0" name=""/>
        <dsp:cNvSpPr/>
      </dsp:nvSpPr>
      <dsp:spPr>
        <a:xfrm rot="5319750">
          <a:off x="1696269" y="1175426"/>
          <a:ext cx="108831" cy="46479"/>
        </a:xfrm>
        <a:custGeom>
          <a:avLst/>
          <a:gdLst/>
          <a:ahLst/>
          <a:cxnLst/>
          <a:rect l="0" t="0" r="0" b="0"/>
          <a:pathLst>
            <a:path>
              <a:moveTo>
                <a:pt x="0" y="23239"/>
              </a:moveTo>
              <a:lnTo>
                <a:pt x="108831" y="232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319750">
        <a:off x="1747963" y="1195945"/>
        <a:ext cx="5441" cy="5441"/>
      </dsp:txXfrm>
    </dsp:sp>
    <dsp:sp modelId="{B57150C9-D18B-462E-96EC-186D0B4EE13E}">
      <dsp:nvSpPr>
        <dsp:cNvPr id="0" name=""/>
        <dsp:cNvSpPr/>
      </dsp:nvSpPr>
      <dsp:spPr>
        <a:xfrm>
          <a:off x="752154" y="384047"/>
          <a:ext cx="1979311" cy="869041"/>
        </a:xfrm>
        <a:prstGeom prst="ellips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CHRISTCHURCH,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NZ</a:t>
          </a:r>
        </a:p>
      </dsp:txBody>
      <dsp:txXfrm>
        <a:off x="752154" y="384047"/>
        <a:ext cx="1979311" cy="869041"/>
      </dsp:txXfrm>
    </dsp:sp>
    <dsp:sp modelId="{772944B6-81CA-444F-A9D4-64D4C8327334}">
      <dsp:nvSpPr>
        <dsp:cNvPr id="0" name=""/>
        <dsp:cNvSpPr/>
      </dsp:nvSpPr>
      <dsp:spPr>
        <a:xfrm rot="16278611">
          <a:off x="1704169" y="1943529"/>
          <a:ext cx="93031" cy="46479"/>
        </a:xfrm>
        <a:custGeom>
          <a:avLst/>
          <a:gdLst/>
          <a:ahLst/>
          <a:cxnLst/>
          <a:rect l="0" t="0" r="0" b="0"/>
          <a:pathLst>
            <a:path>
              <a:moveTo>
                <a:pt x="0" y="23239"/>
              </a:moveTo>
              <a:lnTo>
                <a:pt x="93031" y="232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78611">
        <a:off x="1748359" y="1964444"/>
        <a:ext cx="4651" cy="4651"/>
      </dsp:txXfrm>
    </dsp:sp>
    <dsp:sp modelId="{73B3F449-04D1-4151-87C6-BCC02AC2EB2D}">
      <dsp:nvSpPr>
        <dsp:cNvPr id="0" name=""/>
        <dsp:cNvSpPr/>
      </dsp:nvSpPr>
      <dsp:spPr>
        <a:xfrm>
          <a:off x="713752" y="1920245"/>
          <a:ext cx="2056117" cy="869041"/>
        </a:xfrm>
        <a:prstGeom prst="ellips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PUNTA ARENAS,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CL</a:t>
          </a:r>
        </a:p>
      </dsp:txBody>
      <dsp:txXfrm>
        <a:off x="713752" y="1920245"/>
        <a:ext cx="2056117" cy="86904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E4B53E-0348-4C51-8268-71427EEC00B8}">
      <dsp:nvSpPr>
        <dsp:cNvPr id="0" name=""/>
        <dsp:cNvSpPr/>
      </dsp:nvSpPr>
      <dsp:spPr>
        <a:xfrm>
          <a:off x="3180" y="93494"/>
          <a:ext cx="1912180" cy="655052"/>
        </a:xfrm>
        <a:prstGeom prst="rect">
          <a:avLst/>
        </a:prstGeom>
        <a:solidFill>
          <a:srgbClr val="0000FF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Technical Services</a:t>
          </a:r>
        </a:p>
      </dsp:txBody>
      <dsp:txXfrm>
        <a:off x="3180" y="93494"/>
        <a:ext cx="1912180" cy="655052"/>
      </dsp:txXfrm>
    </dsp:sp>
    <dsp:sp modelId="{1814F113-3964-48E8-9192-10EA70571CD6}">
      <dsp:nvSpPr>
        <dsp:cNvPr id="0" name=""/>
        <dsp:cNvSpPr/>
      </dsp:nvSpPr>
      <dsp:spPr>
        <a:xfrm>
          <a:off x="3180" y="748546"/>
          <a:ext cx="1912180" cy="4047459"/>
        </a:xfrm>
        <a:prstGeom prst="rect">
          <a:avLst/>
        </a:prstGeom>
        <a:solidFill>
          <a:srgbClr val="CDE5FE">
            <a:alpha val="50196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Systems Architecture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HW/SW Engineering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Systems Design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Integration, Test, &amp; Installation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O&amp;M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General Electronics Bench Repair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Systems Lifecycle Planning</a:t>
          </a:r>
          <a:endParaRPr lang="en-US" sz="1300" kern="1200" dirty="0"/>
        </a:p>
      </dsp:txBody>
      <dsp:txXfrm>
        <a:off x="3180" y="748546"/>
        <a:ext cx="1912180" cy="4047459"/>
      </dsp:txXfrm>
    </dsp:sp>
    <dsp:sp modelId="{FFC517ED-F1CC-44EF-9933-4E05081FBC30}">
      <dsp:nvSpPr>
        <dsp:cNvPr id="0" name=""/>
        <dsp:cNvSpPr/>
      </dsp:nvSpPr>
      <dsp:spPr>
        <a:xfrm>
          <a:off x="2183066" y="93494"/>
          <a:ext cx="1912180" cy="655052"/>
        </a:xfrm>
        <a:prstGeom prst="rect">
          <a:avLst/>
        </a:prstGeom>
        <a:solidFill>
          <a:srgbClr val="0000FF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Communications</a:t>
          </a:r>
          <a:endParaRPr lang="en-US" sz="1800" b="1" kern="1200" dirty="0"/>
        </a:p>
      </dsp:txBody>
      <dsp:txXfrm>
        <a:off x="2183066" y="93494"/>
        <a:ext cx="1912180" cy="655052"/>
      </dsp:txXfrm>
    </dsp:sp>
    <dsp:sp modelId="{415DD29C-C754-49CA-8B90-244C9DF78E47}">
      <dsp:nvSpPr>
        <dsp:cNvPr id="0" name=""/>
        <dsp:cNvSpPr/>
      </dsp:nvSpPr>
      <dsp:spPr>
        <a:xfrm>
          <a:off x="2183066" y="748546"/>
          <a:ext cx="1912180" cy="4047459"/>
        </a:xfrm>
        <a:prstGeom prst="rect">
          <a:avLst/>
        </a:prstGeom>
        <a:solidFill>
          <a:srgbClr val="CDE5FE">
            <a:alpha val="50196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Fixed Satellite Service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Land and Maritime M0bile Satellite Service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Radio – Long Haul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Radio – Land Mobile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Radiotelephone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Local/Long Distance Teleph0ne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Campus Telephone Exchange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Wide Area Data Networks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WiFi</a:t>
          </a:r>
          <a:r>
            <a:rPr lang="en-US" sz="1300" kern="1200" dirty="0" smtClean="0"/>
            <a:t> Access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Internet Service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Audio/Visual Production and Service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Video Conferencing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CATV</a:t>
          </a:r>
          <a:endParaRPr lang="en-US" sz="1300" kern="1200" dirty="0"/>
        </a:p>
      </dsp:txBody>
      <dsp:txXfrm>
        <a:off x="2183066" y="748546"/>
        <a:ext cx="1912180" cy="4047459"/>
      </dsp:txXfrm>
    </dsp:sp>
    <dsp:sp modelId="{93EB7E10-3D0C-4A23-A725-B059BC385131}">
      <dsp:nvSpPr>
        <dsp:cNvPr id="0" name=""/>
        <dsp:cNvSpPr/>
      </dsp:nvSpPr>
      <dsp:spPr>
        <a:xfrm>
          <a:off x="4362952" y="93494"/>
          <a:ext cx="1912180" cy="655052"/>
        </a:xfrm>
        <a:prstGeom prst="rect">
          <a:avLst/>
        </a:prstGeom>
        <a:solidFill>
          <a:srgbClr val="0000FF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Information Systems</a:t>
          </a:r>
          <a:endParaRPr lang="en-US" sz="1800" b="1" kern="1200" dirty="0"/>
        </a:p>
      </dsp:txBody>
      <dsp:txXfrm>
        <a:off x="4362952" y="93494"/>
        <a:ext cx="1912180" cy="655052"/>
      </dsp:txXfrm>
    </dsp:sp>
    <dsp:sp modelId="{0F3FE9B8-64DD-4809-8E1A-5D19E4586D4D}">
      <dsp:nvSpPr>
        <dsp:cNvPr id="0" name=""/>
        <dsp:cNvSpPr/>
      </dsp:nvSpPr>
      <dsp:spPr>
        <a:xfrm>
          <a:off x="4362952" y="748546"/>
          <a:ext cx="1912180" cy="4047459"/>
        </a:xfrm>
        <a:prstGeom prst="rect">
          <a:avLst/>
        </a:prstGeom>
        <a:solidFill>
          <a:srgbClr val="CDE5FE">
            <a:alpha val="50196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Campus LAN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Data Centers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Intranet and Extranet/Web Portals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Desktop Computing, Seat Management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Office Automation Software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Enterprise E-mail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Data Relay Services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Enterprise Mission Information Systems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Supply Chain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Maintenance Mgmt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Medical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Deployment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Science Support Planning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Collaboration</a:t>
          </a:r>
          <a:endParaRPr lang="en-US" sz="1300" kern="1200" dirty="0"/>
        </a:p>
      </dsp:txBody>
      <dsp:txXfrm>
        <a:off x="4362952" y="748546"/>
        <a:ext cx="1912180" cy="4047459"/>
      </dsp:txXfrm>
    </dsp:sp>
    <dsp:sp modelId="{77FAA714-D641-4964-9A18-B7538875AB30}">
      <dsp:nvSpPr>
        <dsp:cNvPr id="0" name=""/>
        <dsp:cNvSpPr/>
      </dsp:nvSpPr>
      <dsp:spPr>
        <a:xfrm>
          <a:off x="6542838" y="93494"/>
          <a:ext cx="1912180" cy="655052"/>
        </a:xfrm>
        <a:prstGeom prst="rect">
          <a:avLst/>
        </a:prstGeom>
        <a:solidFill>
          <a:srgbClr val="0000FF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Governance</a:t>
          </a:r>
          <a:endParaRPr lang="en-US" sz="1800" b="1" kern="1200" dirty="0"/>
        </a:p>
      </dsp:txBody>
      <dsp:txXfrm>
        <a:off x="6542838" y="93494"/>
        <a:ext cx="1912180" cy="655052"/>
      </dsp:txXfrm>
    </dsp:sp>
    <dsp:sp modelId="{9DF94DD5-F173-488A-A366-1B16163FE082}">
      <dsp:nvSpPr>
        <dsp:cNvPr id="0" name=""/>
        <dsp:cNvSpPr/>
      </dsp:nvSpPr>
      <dsp:spPr>
        <a:xfrm>
          <a:off x="6542838" y="748546"/>
          <a:ext cx="1912180" cy="4047459"/>
        </a:xfrm>
        <a:prstGeom prst="rect">
          <a:avLst/>
        </a:prstGeom>
        <a:solidFill>
          <a:srgbClr val="CDE5FE">
            <a:alpha val="50196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IRM Policy &amp; Guidance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Capital Investment Planning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Enterprise Architecture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Information Assurance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EM Spectrum Management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Project Management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Inter-Agency Agreement Management</a:t>
          </a:r>
          <a:endParaRPr lang="en-US" sz="1300" kern="1200" dirty="0"/>
        </a:p>
      </dsp:txBody>
      <dsp:txXfrm>
        <a:off x="6542838" y="748546"/>
        <a:ext cx="1912180" cy="404745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B8AAC-5B74-4B6C-ADC2-5FEC594E893E}">
      <dsp:nvSpPr>
        <dsp:cNvPr id="0" name=""/>
        <dsp:cNvSpPr/>
      </dsp:nvSpPr>
      <dsp:spPr>
        <a:xfrm>
          <a:off x="3958119" y="653978"/>
          <a:ext cx="3259207" cy="18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83"/>
              </a:lnTo>
              <a:lnTo>
                <a:pt x="3259207" y="99683"/>
              </a:lnTo>
              <a:lnTo>
                <a:pt x="3259207" y="185074"/>
              </a:lnTo>
            </a:path>
          </a:pathLst>
        </a:custGeom>
        <a:noFill/>
        <a:ln w="28575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7A668-83B1-47A2-B89F-02E11CE0ED70}">
      <dsp:nvSpPr>
        <dsp:cNvPr id="0" name=""/>
        <dsp:cNvSpPr/>
      </dsp:nvSpPr>
      <dsp:spPr>
        <a:xfrm>
          <a:off x="3332495" y="1660635"/>
          <a:ext cx="443981" cy="3190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0652"/>
              </a:lnTo>
              <a:lnTo>
                <a:pt x="443981" y="3190652"/>
              </a:lnTo>
            </a:path>
          </a:pathLst>
        </a:custGeom>
        <a:noFill/>
        <a:ln w="28575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A756F-87FA-4F4F-B1DF-4C43EB7040E6}">
      <dsp:nvSpPr>
        <dsp:cNvPr id="0" name=""/>
        <dsp:cNvSpPr/>
      </dsp:nvSpPr>
      <dsp:spPr>
        <a:xfrm>
          <a:off x="3332495" y="1660635"/>
          <a:ext cx="443981" cy="2722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062"/>
              </a:lnTo>
              <a:lnTo>
                <a:pt x="443981" y="2722062"/>
              </a:lnTo>
            </a:path>
          </a:pathLst>
        </a:custGeom>
        <a:noFill/>
        <a:ln w="28575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EFB6A-AE00-4C9C-A287-76563864E0DB}">
      <dsp:nvSpPr>
        <dsp:cNvPr id="0" name=""/>
        <dsp:cNvSpPr/>
      </dsp:nvSpPr>
      <dsp:spPr>
        <a:xfrm>
          <a:off x="3332495" y="1660635"/>
          <a:ext cx="468102" cy="2154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4826"/>
              </a:lnTo>
              <a:lnTo>
                <a:pt x="468102" y="2154826"/>
              </a:lnTo>
            </a:path>
          </a:pathLst>
        </a:custGeom>
        <a:noFill/>
        <a:ln w="28575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B674-7EEA-4F9A-9826-0FBE2F66C50C}">
      <dsp:nvSpPr>
        <dsp:cNvPr id="0" name=""/>
        <dsp:cNvSpPr/>
      </dsp:nvSpPr>
      <dsp:spPr>
        <a:xfrm>
          <a:off x="3332495" y="1660635"/>
          <a:ext cx="443981" cy="156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252"/>
              </a:lnTo>
              <a:lnTo>
                <a:pt x="443981" y="1567252"/>
              </a:lnTo>
            </a:path>
          </a:pathLst>
        </a:custGeom>
        <a:noFill/>
        <a:ln w="28575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B7E3D-9277-4F23-87B7-F9F26FCAF4E5}">
      <dsp:nvSpPr>
        <dsp:cNvPr id="0" name=""/>
        <dsp:cNvSpPr/>
      </dsp:nvSpPr>
      <dsp:spPr>
        <a:xfrm>
          <a:off x="3332495" y="1660635"/>
          <a:ext cx="443981" cy="989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9847"/>
              </a:lnTo>
              <a:lnTo>
                <a:pt x="443981" y="989847"/>
              </a:lnTo>
            </a:path>
          </a:pathLst>
        </a:custGeom>
        <a:noFill/>
        <a:ln w="28575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112D9-6A9E-4AF6-8785-4A70E06EC793}">
      <dsp:nvSpPr>
        <dsp:cNvPr id="0" name=""/>
        <dsp:cNvSpPr/>
      </dsp:nvSpPr>
      <dsp:spPr>
        <a:xfrm>
          <a:off x="3332495" y="1660635"/>
          <a:ext cx="443981" cy="426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242"/>
              </a:lnTo>
              <a:lnTo>
                <a:pt x="443981" y="426242"/>
              </a:lnTo>
            </a:path>
          </a:pathLst>
        </a:custGeom>
        <a:noFill/>
        <a:ln w="28575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85AD3-F5C2-44BD-AF87-E657D0367A2D}">
      <dsp:nvSpPr>
        <dsp:cNvPr id="0" name=""/>
        <dsp:cNvSpPr/>
      </dsp:nvSpPr>
      <dsp:spPr>
        <a:xfrm>
          <a:off x="3906722" y="653978"/>
          <a:ext cx="91440" cy="242843"/>
        </a:xfrm>
        <a:custGeom>
          <a:avLst/>
          <a:gdLst/>
          <a:ahLst/>
          <a:cxnLst/>
          <a:rect l="0" t="0" r="0" b="0"/>
          <a:pathLst>
            <a:path>
              <a:moveTo>
                <a:pt x="51396" y="0"/>
              </a:moveTo>
              <a:lnTo>
                <a:pt x="51396" y="157452"/>
              </a:lnTo>
              <a:lnTo>
                <a:pt x="45720" y="157452"/>
              </a:lnTo>
              <a:lnTo>
                <a:pt x="45720" y="242843"/>
              </a:lnTo>
            </a:path>
          </a:pathLst>
        </a:custGeom>
        <a:noFill/>
        <a:ln w="28575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0CDB5-7408-4B62-A617-A577D78011B1}">
      <dsp:nvSpPr>
        <dsp:cNvPr id="0" name=""/>
        <dsp:cNvSpPr/>
      </dsp:nvSpPr>
      <dsp:spPr>
        <a:xfrm>
          <a:off x="163158" y="1738206"/>
          <a:ext cx="385087" cy="1854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4283"/>
              </a:lnTo>
              <a:lnTo>
                <a:pt x="385087" y="1854283"/>
              </a:lnTo>
            </a:path>
          </a:pathLst>
        </a:custGeom>
        <a:noFill/>
        <a:ln w="28575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D96A1-9082-4FF1-92E7-9A83B9ECB863}">
      <dsp:nvSpPr>
        <dsp:cNvPr id="0" name=""/>
        <dsp:cNvSpPr/>
      </dsp:nvSpPr>
      <dsp:spPr>
        <a:xfrm>
          <a:off x="163158" y="1738206"/>
          <a:ext cx="385087" cy="820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868"/>
              </a:lnTo>
              <a:lnTo>
                <a:pt x="385087" y="820868"/>
              </a:lnTo>
            </a:path>
          </a:pathLst>
        </a:custGeom>
        <a:noFill/>
        <a:ln w="28575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B408D-8513-4E7F-853E-14C2C2A02624}">
      <dsp:nvSpPr>
        <dsp:cNvPr id="0" name=""/>
        <dsp:cNvSpPr/>
      </dsp:nvSpPr>
      <dsp:spPr>
        <a:xfrm>
          <a:off x="789052" y="653978"/>
          <a:ext cx="3169067" cy="186318"/>
        </a:xfrm>
        <a:custGeom>
          <a:avLst/>
          <a:gdLst/>
          <a:ahLst/>
          <a:cxnLst/>
          <a:rect l="0" t="0" r="0" b="0"/>
          <a:pathLst>
            <a:path>
              <a:moveTo>
                <a:pt x="3169067" y="0"/>
              </a:moveTo>
              <a:lnTo>
                <a:pt x="3169067" y="100927"/>
              </a:lnTo>
              <a:lnTo>
                <a:pt x="0" y="100927"/>
              </a:lnTo>
              <a:lnTo>
                <a:pt x="0" y="186318"/>
              </a:lnTo>
            </a:path>
          </a:pathLst>
        </a:custGeom>
        <a:noFill/>
        <a:ln w="28575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5EEB1-3E24-471B-9B91-E94200F37F22}">
      <dsp:nvSpPr>
        <dsp:cNvPr id="0" name=""/>
        <dsp:cNvSpPr/>
      </dsp:nvSpPr>
      <dsp:spPr>
        <a:xfrm>
          <a:off x="3024687" y="1596"/>
          <a:ext cx="1866864" cy="652382"/>
        </a:xfrm>
        <a:prstGeom prst="rect">
          <a:avLst/>
        </a:prstGeom>
        <a:solidFill>
          <a:srgbClr val="0000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NSF Program Office</a:t>
          </a:r>
          <a:endParaRPr lang="en-US" sz="1800" b="1" kern="1200" dirty="0"/>
        </a:p>
      </dsp:txBody>
      <dsp:txXfrm>
        <a:off x="3024687" y="1596"/>
        <a:ext cx="1866864" cy="652382"/>
      </dsp:txXfrm>
    </dsp:sp>
    <dsp:sp modelId="{C51B6874-5559-4CD1-ACB6-8FF946DCFC96}">
      <dsp:nvSpPr>
        <dsp:cNvPr id="0" name=""/>
        <dsp:cNvSpPr/>
      </dsp:nvSpPr>
      <dsp:spPr>
        <a:xfrm>
          <a:off x="6684" y="840297"/>
          <a:ext cx="1564735" cy="897909"/>
        </a:xfrm>
        <a:prstGeom prst="rect">
          <a:avLst/>
        </a:prstGeom>
        <a:solidFill>
          <a:srgbClr val="C40000"/>
        </a:soli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USAP ICT Contract Suppliers</a:t>
          </a:r>
          <a:endParaRPr lang="en-US" sz="1600" b="1" kern="1200" dirty="0"/>
        </a:p>
      </dsp:txBody>
      <dsp:txXfrm>
        <a:off x="6684" y="840297"/>
        <a:ext cx="1564735" cy="897909"/>
      </dsp:txXfrm>
    </dsp:sp>
    <dsp:sp modelId="{39569196-9078-49DD-B8C1-D047B3E7E25D}">
      <dsp:nvSpPr>
        <dsp:cNvPr id="0" name=""/>
        <dsp:cNvSpPr/>
      </dsp:nvSpPr>
      <dsp:spPr>
        <a:xfrm>
          <a:off x="548245" y="2118802"/>
          <a:ext cx="1365514" cy="880546"/>
        </a:xfrm>
        <a:prstGeom prst="rect">
          <a:avLst/>
        </a:prstGeom>
        <a:solidFill>
          <a:srgbClr val="C40000"/>
        </a:soli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Antarctic Support Contractor</a:t>
          </a:r>
          <a:endParaRPr lang="en-US" sz="1600" b="1" kern="1200" dirty="0"/>
        </a:p>
      </dsp:txBody>
      <dsp:txXfrm>
        <a:off x="548245" y="2118802"/>
        <a:ext cx="1365514" cy="880546"/>
      </dsp:txXfrm>
    </dsp:sp>
    <dsp:sp modelId="{6C07FB84-3C1E-451E-97DE-EF7FC9C96EFF}">
      <dsp:nvSpPr>
        <dsp:cNvPr id="0" name=""/>
        <dsp:cNvSpPr/>
      </dsp:nvSpPr>
      <dsp:spPr>
        <a:xfrm>
          <a:off x="548245" y="3204189"/>
          <a:ext cx="1358609" cy="776601"/>
        </a:xfrm>
        <a:prstGeom prst="rect">
          <a:avLst/>
        </a:prstGeom>
        <a:solidFill>
          <a:srgbClr val="C40000"/>
        </a:soli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WL Pritchard &amp; Co</a:t>
          </a:r>
          <a:endParaRPr lang="en-US" sz="1600" b="1" kern="1200" dirty="0"/>
        </a:p>
      </dsp:txBody>
      <dsp:txXfrm>
        <a:off x="548245" y="3204189"/>
        <a:ext cx="1358609" cy="776601"/>
      </dsp:txXfrm>
    </dsp:sp>
    <dsp:sp modelId="{B76732FE-932E-4E40-A799-E787626D1593}">
      <dsp:nvSpPr>
        <dsp:cNvPr id="0" name=""/>
        <dsp:cNvSpPr/>
      </dsp:nvSpPr>
      <dsp:spPr>
        <a:xfrm>
          <a:off x="3177508" y="896822"/>
          <a:ext cx="1549868" cy="763813"/>
        </a:xfrm>
        <a:prstGeom prst="rect">
          <a:avLst/>
        </a:prstGeom>
        <a:gradFill rotWithShape="0">
          <a:gsLst>
            <a:gs pos="100000">
              <a:srgbClr val="FF0000"/>
            </a:gs>
            <a:gs pos="30000">
              <a:srgbClr val="0000FF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ln w="9525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USAP ICT Government Suppliers</a:t>
          </a:r>
          <a:endParaRPr lang="en-US" sz="1600" b="1" kern="1200" dirty="0"/>
        </a:p>
      </dsp:txBody>
      <dsp:txXfrm>
        <a:off x="3177508" y="896822"/>
        <a:ext cx="1549868" cy="763813"/>
      </dsp:txXfrm>
    </dsp:sp>
    <dsp:sp modelId="{910BF7D6-56B9-4E34-A2E4-5DF9DDA237B4}">
      <dsp:nvSpPr>
        <dsp:cNvPr id="0" name=""/>
        <dsp:cNvSpPr/>
      </dsp:nvSpPr>
      <dsp:spPr>
        <a:xfrm>
          <a:off x="3776476" y="1883566"/>
          <a:ext cx="1566898" cy="406623"/>
        </a:xfrm>
        <a:prstGeom prst="rect">
          <a:avLst/>
        </a:prstGeom>
        <a:gradFill flip="none" rotWithShape="1">
          <a:gsLst>
            <a:gs pos="100000">
              <a:srgbClr val="FF0000"/>
            </a:gs>
            <a:gs pos="30000">
              <a:srgbClr val="0000FF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SPAWAR LANT</a:t>
          </a:r>
          <a:endParaRPr lang="en-US" sz="1400" b="1" kern="1200" dirty="0"/>
        </a:p>
      </dsp:txBody>
      <dsp:txXfrm>
        <a:off x="3776476" y="1883566"/>
        <a:ext cx="1566898" cy="406623"/>
      </dsp:txXfrm>
    </dsp:sp>
    <dsp:sp modelId="{AE0D762F-77E0-44B3-9F87-7B4140C2D49D}">
      <dsp:nvSpPr>
        <dsp:cNvPr id="0" name=""/>
        <dsp:cNvSpPr/>
      </dsp:nvSpPr>
      <dsp:spPr>
        <a:xfrm>
          <a:off x="3776476" y="2447170"/>
          <a:ext cx="1579040" cy="406623"/>
        </a:xfrm>
        <a:prstGeom prst="rect">
          <a:avLst/>
        </a:prstGeom>
        <a:gradFill rotWithShape="0">
          <a:gsLst>
            <a:gs pos="100000">
              <a:srgbClr val="FF0000"/>
            </a:gs>
            <a:gs pos="30000">
              <a:srgbClr val="0000FF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NOAA JPSS</a:t>
          </a:r>
          <a:endParaRPr lang="en-US" sz="1400" b="1" kern="1200" dirty="0"/>
        </a:p>
      </dsp:txBody>
      <dsp:txXfrm>
        <a:off x="3776476" y="2447170"/>
        <a:ext cx="1579040" cy="406623"/>
      </dsp:txXfrm>
    </dsp:sp>
    <dsp:sp modelId="{6D40939C-0D6A-458E-A88D-11CE8937390B}">
      <dsp:nvSpPr>
        <dsp:cNvPr id="0" name=""/>
        <dsp:cNvSpPr/>
      </dsp:nvSpPr>
      <dsp:spPr>
        <a:xfrm>
          <a:off x="3776476" y="3024575"/>
          <a:ext cx="1566898" cy="406623"/>
        </a:xfrm>
        <a:prstGeom prst="rect">
          <a:avLst/>
        </a:prstGeom>
        <a:gradFill rotWithShape="0">
          <a:gsLst>
            <a:gs pos="100000">
              <a:srgbClr val="FF0000"/>
            </a:gs>
            <a:gs pos="30000">
              <a:srgbClr val="0000FF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NASA </a:t>
          </a:r>
          <a:r>
            <a:rPr lang="en-US" sz="1400" b="1" kern="1200" dirty="0" err="1" smtClean="0"/>
            <a:t>SCaN</a:t>
          </a:r>
          <a:endParaRPr lang="en-US" sz="1400" b="1" kern="1200" dirty="0"/>
        </a:p>
      </dsp:txBody>
      <dsp:txXfrm>
        <a:off x="3776476" y="3024575"/>
        <a:ext cx="1566898" cy="406623"/>
      </dsp:txXfrm>
    </dsp:sp>
    <dsp:sp modelId="{3D08B1D3-A8D5-428D-AEBC-C2DBCCF65198}">
      <dsp:nvSpPr>
        <dsp:cNvPr id="0" name=""/>
        <dsp:cNvSpPr/>
      </dsp:nvSpPr>
      <dsp:spPr>
        <a:xfrm>
          <a:off x="3800597" y="3612150"/>
          <a:ext cx="1520730" cy="406623"/>
        </a:xfrm>
        <a:prstGeom prst="rect">
          <a:avLst/>
        </a:prstGeom>
        <a:gradFill rotWithShape="0">
          <a:gsLst>
            <a:gs pos="100000">
              <a:srgbClr val="FF0000"/>
            </a:gs>
            <a:gs pos="30000">
              <a:srgbClr val="0000FF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DoD</a:t>
          </a:r>
          <a:r>
            <a:rPr lang="en-US" sz="1400" b="1" kern="1200" dirty="0" smtClean="0"/>
            <a:t> DISA</a:t>
          </a:r>
          <a:endParaRPr lang="en-US" sz="1400" b="1" kern="1200" dirty="0"/>
        </a:p>
      </dsp:txBody>
      <dsp:txXfrm>
        <a:off x="3800597" y="3612150"/>
        <a:ext cx="1520730" cy="406623"/>
      </dsp:txXfrm>
    </dsp:sp>
    <dsp:sp modelId="{BC14DA09-335B-404E-B8E3-75D640143BD7}">
      <dsp:nvSpPr>
        <dsp:cNvPr id="0" name=""/>
        <dsp:cNvSpPr/>
      </dsp:nvSpPr>
      <dsp:spPr>
        <a:xfrm>
          <a:off x="3776476" y="4179385"/>
          <a:ext cx="1566898" cy="406623"/>
        </a:xfrm>
        <a:prstGeom prst="rect">
          <a:avLst/>
        </a:prstGeom>
        <a:solidFill>
          <a:srgbClr val="0000FF"/>
        </a:soli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Defense Media Activity</a:t>
          </a:r>
          <a:endParaRPr lang="en-US" sz="1400" b="1" kern="1200" dirty="0"/>
        </a:p>
      </dsp:txBody>
      <dsp:txXfrm>
        <a:off x="3776476" y="4179385"/>
        <a:ext cx="1566898" cy="406623"/>
      </dsp:txXfrm>
    </dsp:sp>
    <dsp:sp modelId="{053616A0-4AF7-4516-AC07-5B1BA002F1C3}">
      <dsp:nvSpPr>
        <dsp:cNvPr id="0" name=""/>
        <dsp:cNvSpPr/>
      </dsp:nvSpPr>
      <dsp:spPr>
        <a:xfrm>
          <a:off x="3776476" y="4647976"/>
          <a:ext cx="1579040" cy="406623"/>
        </a:xfrm>
        <a:prstGeom prst="rect">
          <a:avLst/>
        </a:prstGeom>
        <a:solidFill>
          <a:srgbClr val="C40000"/>
        </a:soli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AFSPC/SMC Aerospace Corp</a:t>
          </a:r>
          <a:endParaRPr lang="en-US" sz="1400" b="1" kern="1200" dirty="0"/>
        </a:p>
      </dsp:txBody>
      <dsp:txXfrm>
        <a:off x="3776476" y="4647976"/>
        <a:ext cx="1579040" cy="406623"/>
      </dsp:txXfrm>
    </dsp:sp>
    <dsp:sp modelId="{CCD23862-938B-4739-BBA0-CAE1090CB1DD}">
      <dsp:nvSpPr>
        <dsp:cNvPr id="0" name=""/>
        <dsp:cNvSpPr/>
      </dsp:nvSpPr>
      <dsp:spPr>
        <a:xfrm>
          <a:off x="6585580" y="839053"/>
          <a:ext cx="1263492" cy="818178"/>
        </a:xfrm>
        <a:prstGeom prst="rect">
          <a:avLst/>
        </a:prstGeom>
        <a:gradFill flip="none" rotWithShape="1">
          <a:gsLst>
            <a:gs pos="100000">
              <a:srgbClr val="FF0000"/>
            </a:gs>
            <a:gs pos="30000">
              <a:srgbClr val="0000FF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USAP ICT PMO</a:t>
          </a:r>
          <a:endParaRPr lang="en-US" sz="1600" b="1" kern="1200" dirty="0"/>
        </a:p>
      </dsp:txBody>
      <dsp:txXfrm>
        <a:off x="6585580" y="839053"/>
        <a:ext cx="1263492" cy="81817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8E4A79-3D41-49F1-AC60-8FD1F3987E3B}">
      <dsp:nvSpPr>
        <dsp:cNvPr id="0" name=""/>
        <dsp:cNvSpPr/>
      </dsp:nvSpPr>
      <dsp:spPr>
        <a:xfrm>
          <a:off x="2803567" y="1684164"/>
          <a:ext cx="1853043" cy="16570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PRIMARY SOURCE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USAP IT&amp;C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PRODUCTS 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SERVICES</a:t>
          </a:r>
        </a:p>
      </dsp:txBody>
      <dsp:txXfrm>
        <a:off x="2803567" y="1684164"/>
        <a:ext cx="1853043" cy="1657071"/>
      </dsp:txXfrm>
    </dsp:sp>
    <dsp:sp modelId="{F81760ED-2E3D-4E55-897C-73DCB264769C}">
      <dsp:nvSpPr>
        <dsp:cNvPr id="0" name=""/>
        <dsp:cNvSpPr/>
      </dsp:nvSpPr>
      <dsp:spPr>
        <a:xfrm rot="16200000">
          <a:off x="3460515" y="1400572"/>
          <a:ext cx="539145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539145" y="14018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16200000">
        <a:off x="3716610" y="1401112"/>
        <a:ext cx="26957" cy="26957"/>
      </dsp:txXfrm>
    </dsp:sp>
    <dsp:sp modelId="{34B16A34-498F-48BD-B7FE-ED4AA9F406D8}">
      <dsp:nvSpPr>
        <dsp:cNvPr id="0" name=""/>
        <dsp:cNvSpPr/>
      </dsp:nvSpPr>
      <dsp:spPr>
        <a:xfrm>
          <a:off x="2889978" y="4719"/>
          <a:ext cx="1680219" cy="11402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TECHNICAL OPERATIONS</a:t>
          </a:r>
        </a:p>
      </dsp:txBody>
      <dsp:txXfrm>
        <a:off x="2889978" y="4719"/>
        <a:ext cx="1680219" cy="1140299"/>
      </dsp:txXfrm>
    </dsp:sp>
    <dsp:sp modelId="{679467C9-9E68-4095-9EE5-08267F162BC4}">
      <dsp:nvSpPr>
        <dsp:cNvPr id="0" name=""/>
        <dsp:cNvSpPr/>
      </dsp:nvSpPr>
      <dsp:spPr>
        <a:xfrm rot="19353208">
          <a:off x="4352762" y="1720618"/>
          <a:ext cx="786558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786558" y="14018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19353208">
        <a:off x="4726377" y="1714973"/>
        <a:ext cx="39327" cy="39327"/>
      </dsp:txXfrm>
    </dsp:sp>
    <dsp:sp modelId="{46E10442-9E6C-44EC-88E6-89DF43285738}">
      <dsp:nvSpPr>
        <dsp:cNvPr id="0" name=""/>
        <dsp:cNvSpPr/>
      </dsp:nvSpPr>
      <dsp:spPr>
        <a:xfrm>
          <a:off x="4777271" y="499263"/>
          <a:ext cx="1674768" cy="11402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CUSTOMER SERVICE</a:t>
          </a:r>
        </a:p>
      </dsp:txBody>
      <dsp:txXfrm>
        <a:off x="4777271" y="499263"/>
        <a:ext cx="1674768" cy="1140299"/>
      </dsp:txXfrm>
    </dsp:sp>
    <dsp:sp modelId="{ED4D597F-C69D-4B7E-9F7E-CED14F500A25}">
      <dsp:nvSpPr>
        <dsp:cNvPr id="0" name=""/>
        <dsp:cNvSpPr/>
      </dsp:nvSpPr>
      <dsp:spPr>
        <a:xfrm rot="21585407">
          <a:off x="4656597" y="2493708"/>
          <a:ext cx="489718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489718" y="14018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21585407">
        <a:off x="4889214" y="2495484"/>
        <a:ext cx="24485" cy="24485"/>
      </dsp:txXfrm>
    </dsp:sp>
    <dsp:sp modelId="{8BA9F130-8F14-4EB1-9313-DEDEABE00E50}">
      <dsp:nvSpPr>
        <dsp:cNvPr id="0" name=""/>
        <dsp:cNvSpPr/>
      </dsp:nvSpPr>
      <dsp:spPr>
        <a:xfrm>
          <a:off x="5146282" y="1932099"/>
          <a:ext cx="2091286" cy="11402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CONTENT 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ELECTRONIC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DISSEMINATION</a:t>
          </a:r>
          <a:endParaRPr kumimoji="0" lang="en-US" sz="14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5146282" y="1932099"/>
        <a:ext cx="2091286" cy="1140299"/>
      </dsp:txXfrm>
    </dsp:sp>
    <dsp:sp modelId="{32729FC1-427F-427B-AD00-3EA803969548}">
      <dsp:nvSpPr>
        <dsp:cNvPr id="0" name=""/>
        <dsp:cNvSpPr/>
      </dsp:nvSpPr>
      <dsp:spPr>
        <a:xfrm rot="1993612">
          <a:off x="4404228" y="3233967"/>
          <a:ext cx="896689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896689" y="14018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1993612">
        <a:off x="4830156" y="3225568"/>
        <a:ext cx="44834" cy="44834"/>
      </dsp:txXfrm>
    </dsp:sp>
    <dsp:sp modelId="{004F8763-20C0-4BB7-B5F8-6153BC70F873}">
      <dsp:nvSpPr>
        <dsp:cNvPr id="0" name=""/>
        <dsp:cNvSpPr/>
      </dsp:nvSpPr>
      <dsp:spPr>
        <a:xfrm>
          <a:off x="5031057" y="3302827"/>
          <a:ext cx="1551251" cy="11402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ICT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PLANNING</a:t>
          </a:r>
          <a:endParaRPr kumimoji="0" lang="en-US" sz="14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5031057" y="3302827"/>
        <a:ext cx="1551251" cy="1140299"/>
      </dsp:txXfrm>
    </dsp:sp>
    <dsp:sp modelId="{C56749A9-9CA9-40E1-AED6-A0D04042EA32}">
      <dsp:nvSpPr>
        <dsp:cNvPr id="0" name=""/>
        <dsp:cNvSpPr/>
      </dsp:nvSpPr>
      <dsp:spPr>
        <a:xfrm rot="5400000">
          <a:off x="3460515" y="3596790"/>
          <a:ext cx="539145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539145" y="14018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5400000">
        <a:off x="3716610" y="3597329"/>
        <a:ext cx="26957" cy="26957"/>
      </dsp:txXfrm>
    </dsp:sp>
    <dsp:sp modelId="{324A4B71-AA9C-4EB8-971A-7F3D50F1F29A}">
      <dsp:nvSpPr>
        <dsp:cNvPr id="0" name=""/>
        <dsp:cNvSpPr/>
      </dsp:nvSpPr>
      <dsp:spPr>
        <a:xfrm>
          <a:off x="2659547" y="3880381"/>
          <a:ext cx="2141082" cy="11402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TECHNOLOGY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MANAGEMENT</a:t>
          </a:r>
          <a:endParaRPr kumimoji="0" lang="en-US" sz="14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659547" y="3880381"/>
        <a:ext cx="2141082" cy="1140299"/>
      </dsp:txXfrm>
    </dsp:sp>
    <dsp:sp modelId="{D0E3AAFF-F26F-4FD9-B10B-A61D88B7EBD2}">
      <dsp:nvSpPr>
        <dsp:cNvPr id="0" name=""/>
        <dsp:cNvSpPr/>
      </dsp:nvSpPr>
      <dsp:spPr>
        <a:xfrm rot="8633776">
          <a:off x="2234864" y="3275644"/>
          <a:ext cx="859775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859775" y="14018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8633776">
        <a:off x="2643257" y="3268168"/>
        <a:ext cx="42988" cy="42988"/>
      </dsp:txXfrm>
    </dsp:sp>
    <dsp:sp modelId="{B7A22BF5-A65A-4E18-90F4-EA40788B5CD3}">
      <dsp:nvSpPr>
        <dsp:cNvPr id="0" name=""/>
        <dsp:cNvSpPr/>
      </dsp:nvSpPr>
      <dsp:spPr>
        <a:xfrm>
          <a:off x="729702" y="3418045"/>
          <a:ext cx="1954507" cy="11402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SYSTEMS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ENGINEERING</a:t>
          </a:r>
          <a:endParaRPr kumimoji="0" lang="en-US" sz="14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729702" y="3418045"/>
        <a:ext cx="1954507" cy="1140299"/>
      </dsp:txXfrm>
    </dsp:sp>
    <dsp:sp modelId="{4519AC16-0E1F-4D9C-AF4F-7E8CD1A6A380}">
      <dsp:nvSpPr>
        <dsp:cNvPr id="0" name=""/>
        <dsp:cNvSpPr/>
      </dsp:nvSpPr>
      <dsp:spPr>
        <a:xfrm rot="10776469">
          <a:off x="2561959" y="2505850"/>
          <a:ext cx="241637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241637" y="14018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10776469">
        <a:off x="2676737" y="2513827"/>
        <a:ext cx="12081" cy="12081"/>
      </dsp:txXfrm>
    </dsp:sp>
    <dsp:sp modelId="{14161A7B-D281-41CE-89F3-A1253354360A}">
      <dsp:nvSpPr>
        <dsp:cNvPr id="0" name=""/>
        <dsp:cNvSpPr/>
      </dsp:nvSpPr>
      <dsp:spPr>
        <a:xfrm>
          <a:off x="192027" y="1958656"/>
          <a:ext cx="2370055" cy="11402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ICT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INFRASTRUCTURE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DEVELOPMENT</a:t>
          </a:r>
          <a:endParaRPr kumimoji="0" lang="en-US" sz="14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92027" y="1958656"/>
        <a:ext cx="2370055" cy="1140299"/>
      </dsp:txXfrm>
    </dsp:sp>
    <dsp:sp modelId="{14167834-D664-4707-BF04-EEE3D48D27CB}">
      <dsp:nvSpPr>
        <dsp:cNvPr id="0" name=""/>
        <dsp:cNvSpPr/>
      </dsp:nvSpPr>
      <dsp:spPr>
        <a:xfrm rot="13166672">
          <a:off x="2457429" y="1725914"/>
          <a:ext cx="666733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666733" y="14018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13166672">
        <a:off x="2774128" y="1723265"/>
        <a:ext cx="33336" cy="33336"/>
      </dsp:txXfrm>
    </dsp:sp>
    <dsp:sp modelId="{00F817E9-1CB0-4206-BE96-B7CE5895EFDA}">
      <dsp:nvSpPr>
        <dsp:cNvPr id="0" name=""/>
        <dsp:cNvSpPr/>
      </dsp:nvSpPr>
      <dsp:spPr>
        <a:xfrm>
          <a:off x="1036936" y="499269"/>
          <a:ext cx="1877708" cy="11402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>
              <a:shade val="75000"/>
              <a:lumMod val="8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INFORMATION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</a:rPr>
            <a:t>SECURITY</a:t>
          </a:r>
          <a:endParaRPr kumimoji="0" lang="en-US" sz="14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036936" y="499269"/>
        <a:ext cx="1877708" cy="114029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ED672-DED0-4B7D-A949-144B1229B69C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C581F-DA8C-4492-9783-262D81866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9427ED9-1AAF-4B73-BCB7-59ABD4EBE49E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0AC706B-AB27-4925-903D-4B9A5117B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706B-AB27-4925-903D-4B9A5117BEB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3971-5E2A-42FA-AADB-993DA95B72B7}" type="datetime1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 descr="usap_logo_1x1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853752" y="5295755"/>
            <a:ext cx="976228" cy="914400"/>
          </a:xfrm>
          <a:prstGeom prst="rect">
            <a:avLst/>
          </a:prstGeom>
        </p:spPr>
      </p:pic>
      <p:pic>
        <p:nvPicPr>
          <p:cNvPr id="18" name="Picture 17" descr="nsf_logo_transparent_color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87668" y="4567376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20A1-F0D9-466F-B10D-B2550D8380FB}" type="datetime1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A696-1390-4697-8FEB-042B4863BC8E}" type="datetime1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71AE-A3CC-4FBC-B360-CA7B33F558C8}" type="datetime1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7524-0968-44A7-8877-2D73F00F1C2E}" type="datetime1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usap_logo_1x1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853752" y="5295755"/>
            <a:ext cx="976228" cy="914400"/>
          </a:xfrm>
          <a:prstGeom prst="rect">
            <a:avLst/>
          </a:prstGeom>
        </p:spPr>
      </p:pic>
      <p:pic>
        <p:nvPicPr>
          <p:cNvPr id="16" name="Picture 15" descr="nsf_logo_transparent_color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87668" y="4567376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678C-55FF-4488-8427-DCB36E6CF1C8}" type="datetime1">
              <a:rPr lang="en-US" smtClean="0"/>
              <a:pPr/>
              <a:t>11/04/2011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A227-7918-4A82-AFC9-85CF3F453C2A}" type="datetime1">
              <a:rPr lang="en-US" smtClean="0"/>
              <a:pPr/>
              <a:t>11/04/2011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833A-CDBD-4B8F-9CB8-59A5B0C1AFE1}" type="datetime1">
              <a:rPr lang="en-US" smtClean="0"/>
              <a:pPr/>
              <a:t>11/04/2011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3BD4BA-7A96-421E-A236-5891F8081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D1D3-3972-40CC-9344-67229AC68859}" type="datetime1">
              <a:rPr lang="en-US" smtClean="0"/>
              <a:pPr/>
              <a:t>11/04/2011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52A9-2ADF-4B98-976A-F9C5F903708C}" type="datetime1">
              <a:rPr lang="en-US" smtClean="0"/>
              <a:pPr/>
              <a:t>11/04/2011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C93F-1D57-4C7D-9FA7-43C2099FD69F}" type="datetime1">
              <a:rPr lang="en-US" smtClean="0"/>
              <a:pPr/>
              <a:t>11/04/2011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99C9C02-5132-4CB2-9F00-797684BF76F9}" type="datetime1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nsf_logo_transparent_color.gif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345056" y="152400"/>
            <a:ext cx="684086" cy="684086"/>
          </a:xfrm>
          <a:prstGeom prst="rect">
            <a:avLst/>
          </a:prstGeom>
        </p:spPr>
      </p:pic>
      <p:pic>
        <p:nvPicPr>
          <p:cNvPr id="22" name="Picture 21" descr="usap_logo_75.gif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00302" y="152400"/>
            <a:ext cx="731303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wmf"/><Relationship Id="rId7" Type="http://schemas.openxmlformats.org/officeDocument/2006/relationships/hyperlink" Target="http://www.usap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5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6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emf"/><Relationship Id="rId10" Type="http://schemas.openxmlformats.org/officeDocument/2006/relationships/image" Target="../media/image73.png"/><Relationship Id="rId4" Type="http://schemas.openxmlformats.org/officeDocument/2006/relationships/image" Target="../media/image68.jpeg"/><Relationship Id="rId9" Type="http://schemas.openxmlformats.org/officeDocument/2006/relationships/image" Target="../media/image72.png"/><Relationship Id="rId14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diagramData" Target="../diagrams/data11.xml"/><Relationship Id="rId3" Type="http://schemas.openxmlformats.org/officeDocument/2006/relationships/diagramData" Target="../diagrams/data8.xml"/><Relationship Id="rId21" Type="http://schemas.openxmlformats.org/officeDocument/2006/relationships/diagramColors" Target="../diagrams/colors11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6" Type="http://schemas.openxmlformats.org/officeDocument/2006/relationships/diagramColors" Target="../diagrams/colors10.xml"/><Relationship Id="rId20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19" Type="http://schemas.openxmlformats.org/officeDocument/2006/relationships/diagramLayout" Target="../diagrams/layout11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Relationship Id="rId22" Type="http://schemas.microsoft.com/office/2007/relationships/diagramDrawing" Target="../diagrams/drawin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3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jpeg"/><Relationship Id="rId20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7.jpeg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NSF/OPP USAP Information &amp; Communications Technology Introduction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November 3, 2011</a:t>
            </a:r>
          </a:p>
          <a:p>
            <a:r>
              <a:rPr lang="en-US" sz="1800" dirty="0" smtClean="0"/>
              <a:t>Patrick D. Smith</a:t>
            </a:r>
          </a:p>
          <a:p>
            <a:r>
              <a:rPr lang="en-US" sz="1800" dirty="0" smtClean="0"/>
              <a:t>Manager, Technology Development, Polar Research Support</a:t>
            </a:r>
          </a:p>
          <a:p>
            <a:r>
              <a:rPr lang="en-US" sz="1800" dirty="0" smtClean="0"/>
              <a:t>NSF/OPP Division of Antarctic Infrastructure and Logistics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si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100" y="1244600"/>
            <a:ext cx="7886700" cy="5256213"/>
          </a:xfrm>
          <a:prstGeom prst="rect">
            <a:avLst/>
          </a:prstGeom>
          <a:noFill/>
        </p:spPr>
      </p:pic>
      <p:pic>
        <p:nvPicPr>
          <p:cNvPr id="4" name="Picture 4" descr="blk&amp;wht_i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1500" y="4318000"/>
            <a:ext cx="1854200" cy="228600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02100" y="1603375"/>
            <a:ext cx="4483100" cy="1465263"/>
          </a:xfrm>
          <a:prstGeom prst="rect">
            <a:avLst/>
          </a:prstGeom>
          <a:solidFill>
            <a:srgbClr val="FF8C72">
              <a:alpha val="4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kumimoji="1" lang="en-US" b="1" dirty="0">
                <a:latin typeface="Times New Roman" pitchFamily="18" charset="0"/>
              </a:rPr>
              <a:t>11 METER EARTH STATION (future 60 Mb/s service)</a:t>
            </a:r>
          </a:p>
          <a:p>
            <a:pPr eaLnBrk="0" hangingPunct="0">
              <a:buFontTx/>
              <a:buChar char="•"/>
            </a:pPr>
            <a:r>
              <a:rPr kumimoji="1" lang="en-US" b="1" dirty="0">
                <a:latin typeface="Times New Roman" pitchFamily="18" charset="0"/>
              </a:rPr>
              <a:t>7.2 METER EARTH STATION (present 10 Mb/s service)</a:t>
            </a:r>
          </a:p>
          <a:p>
            <a:pPr eaLnBrk="0" hangingPunct="0">
              <a:buFontTx/>
              <a:buChar char="•"/>
            </a:pPr>
            <a:r>
              <a:rPr kumimoji="1" lang="en-US" b="1" dirty="0">
                <a:latin typeface="Times New Roman" pitchFamily="18" charset="0"/>
              </a:rPr>
              <a:t>HF RADIO RECEIVE ANTENNA FARM</a:t>
            </a:r>
          </a:p>
        </p:txBody>
      </p:sp>
      <p:pic>
        <p:nvPicPr>
          <p:cNvPr id="6" name="Picture 8" descr="blackIsland0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5" y="1252538"/>
            <a:ext cx="2900363" cy="1795462"/>
          </a:xfrm>
          <a:prstGeom prst="rect">
            <a:avLst/>
          </a:prstGeom>
          <a:noFill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60400" y="5856288"/>
            <a:ext cx="62357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kumimoji="1" lang="en-US" b="1" dirty="0">
                <a:latin typeface="Times New Roman" pitchFamily="18" charset="0"/>
              </a:rPr>
              <a:t>AUTONOMOUS OPERATION</a:t>
            </a:r>
          </a:p>
          <a:p>
            <a:pPr eaLnBrk="0" hangingPunct="0">
              <a:buFontTx/>
              <a:buChar char="•"/>
            </a:pPr>
            <a:r>
              <a:rPr kumimoji="1" lang="en-US" b="1" dirty="0">
                <a:latin typeface="Times New Roman" pitchFamily="18" charset="0"/>
              </a:rPr>
              <a:t>HYBRID DEG, WIND, &amp; SOLAR POWER SYSTEM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7518400" y="5638800"/>
            <a:ext cx="457200" cy="330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Black Island </a:t>
            </a:r>
            <a:br>
              <a:rPr lang="en-US" dirty="0" smtClean="0"/>
            </a:br>
            <a:r>
              <a:rPr lang="en-US" dirty="0" smtClean="0"/>
              <a:t>Telecommunications Facility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1130302"/>
            <a:ext cx="7713664" cy="5665789"/>
            <a:chOff x="192" y="712"/>
            <a:chExt cx="4859" cy="3569"/>
          </a:xfrm>
        </p:grpSpPr>
        <p:pic>
          <p:nvPicPr>
            <p:cNvPr id="5" name="Picture 5" descr="DSC_017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8" y="824"/>
              <a:ext cx="4240" cy="2781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00" y="808"/>
              <a:ext cx="1776" cy="142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616" y="2336"/>
              <a:ext cx="160" cy="176"/>
            </a:xfrm>
            <a:prstGeom prst="rect">
              <a:avLst/>
            </a:prstGeom>
            <a:solidFill>
              <a:srgbClr val="FFE49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30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E49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144" y="712"/>
              <a:ext cx="907" cy="1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62" y="2951"/>
              <a:ext cx="4082" cy="1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600" b="1" dirty="0"/>
                <a:t> NOAA POES HRPT, DMSP OLS, &amp; TERRA/AQUA MODIS Data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600" b="1" dirty="0"/>
                <a:t> L/S and L/S/X Band Receptors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600" b="1" dirty="0"/>
                <a:t> Manufactured by </a:t>
              </a:r>
              <a:r>
                <a:rPr lang="en-US" sz="1600" b="1" dirty="0" err="1"/>
                <a:t>SeaSpace</a:t>
              </a:r>
              <a:r>
                <a:rPr lang="en-US" sz="1600" b="1" dirty="0"/>
                <a:t> Corporation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600" b="1" dirty="0"/>
                <a:t> McMurdo – 2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600" b="1" dirty="0"/>
                <a:t> Palmer Station – 1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600" b="1" dirty="0"/>
                <a:t> R/V NB PALMER – 1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600" b="1" dirty="0"/>
                <a:t> ASC Contractor Provides All O&amp;M and System Life Cycle Planning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984" y="872"/>
              <a:ext cx="777" cy="161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92" y="2312"/>
              <a:ext cx="2039" cy="30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0032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USAP ICT Other Services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Satellite Remote Sensing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229600" cy="12527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USAP ICT Other Services</a:t>
            </a:r>
            <a:br>
              <a:rPr lang="en-US" sz="3200" dirty="0" smtClean="0"/>
            </a:br>
            <a:r>
              <a:rPr lang="en-US" sz="3200" dirty="0" smtClean="0"/>
              <a:t>Media and Broadcasting</a:t>
            </a:r>
            <a:endParaRPr lang="en-US" sz="32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/>
          <a:srcRect b="52496"/>
          <a:stretch>
            <a:fillRect/>
          </a:stretch>
        </p:blipFill>
        <p:spPr bwMode="auto">
          <a:xfrm>
            <a:off x="5253038" y="1077913"/>
            <a:ext cx="28543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screen"/>
          <a:srcRect b="540"/>
          <a:stretch>
            <a:fillRect/>
          </a:stretch>
        </p:blipFill>
        <p:spPr bwMode="auto">
          <a:xfrm>
            <a:off x="2125663" y="1074738"/>
            <a:ext cx="336708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screen"/>
          <a:srcRect t="1257" r="441"/>
          <a:stretch>
            <a:fillRect/>
          </a:stretch>
        </p:blipFill>
        <p:spPr bwMode="auto">
          <a:xfrm>
            <a:off x="496888" y="1335088"/>
            <a:ext cx="28670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screen"/>
          <a:srcRect l="1816" t="2194" r="3178"/>
          <a:stretch>
            <a:fillRect/>
          </a:stretch>
        </p:blipFill>
        <p:spPr bwMode="auto">
          <a:xfrm>
            <a:off x="1344613" y="3200400"/>
            <a:ext cx="265747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605463" y="2525713"/>
            <a:ext cx="316304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Video Production</a:t>
            </a:r>
          </a:p>
          <a:p>
            <a:pPr>
              <a:buFontTx/>
              <a:buChar char="•"/>
            </a:pPr>
            <a:r>
              <a:rPr lang="en-US" sz="1400" b="1" dirty="0"/>
              <a:t> Training Videos</a:t>
            </a:r>
          </a:p>
          <a:p>
            <a:pPr>
              <a:buFontTx/>
              <a:buChar char="•"/>
            </a:pPr>
            <a:r>
              <a:rPr lang="en-US" sz="1400" b="1" dirty="0"/>
              <a:t> Stock Footage for NSF PAO</a:t>
            </a:r>
          </a:p>
          <a:p>
            <a:pPr>
              <a:buFontTx/>
              <a:buChar char="•"/>
            </a:pPr>
            <a:r>
              <a:rPr lang="en-US" sz="1400" b="1" dirty="0"/>
              <a:t> VNR Footage for NSF PAO</a:t>
            </a:r>
          </a:p>
          <a:p>
            <a:pPr>
              <a:buFontTx/>
              <a:buChar char="•"/>
            </a:pPr>
            <a:r>
              <a:rPr lang="en-US" sz="1400" b="1" dirty="0"/>
              <a:t> Support for visiting broadcast media</a:t>
            </a:r>
          </a:p>
          <a:p>
            <a:pPr>
              <a:buFontTx/>
              <a:buChar char="•"/>
            </a:pPr>
            <a:r>
              <a:rPr lang="en-US" sz="1400" b="1" dirty="0"/>
              <a:t> Video broadcasts to media</a:t>
            </a:r>
          </a:p>
          <a:p>
            <a:endParaRPr lang="en-US" sz="1400" b="1" dirty="0"/>
          </a:p>
          <a:p>
            <a:r>
              <a:rPr lang="en-US" sz="1600" b="1" dirty="0"/>
              <a:t>Web Services</a:t>
            </a:r>
          </a:p>
          <a:p>
            <a:pPr>
              <a:buFontTx/>
              <a:buChar char="•"/>
            </a:pPr>
            <a:r>
              <a:rPr lang="en-US" sz="1400" b="1" dirty="0"/>
              <a:t> USAP.GOV Portal</a:t>
            </a:r>
          </a:p>
          <a:p>
            <a:pPr>
              <a:buFontTx/>
              <a:buChar char="•"/>
            </a:pPr>
            <a:r>
              <a:rPr lang="en-US" sz="1400" b="1" dirty="0"/>
              <a:t> Station Intranets</a:t>
            </a:r>
          </a:p>
          <a:p>
            <a:pPr>
              <a:buFontTx/>
              <a:buChar char="•"/>
            </a:pPr>
            <a:r>
              <a:rPr lang="en-US" sz="1400" b="1" dirty="0"/>
              <a:t> Publishing of Antarctic Sun</a:t>
            </a:r>
          </a:p>
          <a:p>
            <a:pPr>
              <a:buFontTx/>
              <a:buChar char="•"/>
            </a:pPr>
            <a:r>
              <a:rPr lang="en-US" sz="1400" b="1" dirty="0"/>
              <a:t> USAP Program Announcements</a:t>
            </a:r>
          </a:p>
          <a:p>
            <a:pPr>
              <a:buFontTx/>
              <a:buChar char="•"/>
            </a:pPr>
            <a:r>
              <a:rPr lang="en-US" sz="1400" b="1" dirty="0"/>
              <a:t> USAP Program Operational Info</a:t>
            </a:r>
          </a:p>
          <a:p>
            <a:pPr>
              <a:buFontTx/>
              <a:buChar char="•"/>
            </a:pPr>
            <a:endParaRPr lang="en-US" sz="1400" b="1" dirty="0"/>
          </a:p>
          <a:p>
            <a:r>
              <a:rPr lang="en-US" sz="1600" b="1" dirty="0"/>
              <a:t>Radio &amp;Television Services</a:t>
            </a:r>
          </a:p>
          <a:p>
            <a:pPr>
              <a:buFontTx/>
              <a:buChar char="•"/>
            </a:pPr>
            <a:r>
              <a:rPr lang="en-US" sz="1400" b="1" dirty="0"/>
              <a:t> AFRTS Station Manager</a:t>
            </a:r>
          </a:p>
          <a:p>
            <a:pPr>
              <a:buFontTx/>
              <a:buChar char="•"/>
            </a:pPr>
            <a:r>
              <a:rPr lang="en-US" sz="1400" b="1" dirty="0"/>
              <a:t> CATV Television Services for </a:t>
            </a:r>
            <a:r>
              <a:rPr lang="en-US" sz="1400" b="1" dirty="0" err="1"/>
              <a:t>McM</a:t>
            </a:r>
            <a:endParaRPr lang="en-US" sz="1400" b="1" dirty="0"/>
          </a:p>
          <a:p>
            <a:pPr>
              <a:buFontTx/>
              <a:buChar char="•"/>
            </a:pPr>
            <a:r>
              <a:rPr lang="en-US" sz="1400" b="1" dirty="0"/>
              <a:t> NPR Streaming Radio Feed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381125" y="6018213"/>
            <a:ext cx="2584450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hlinkClick r:id="rId7"/>
              </a:rPr>
              <a:t>http://www.usap.gov</a:t>
            </a:r>
            <a:endParaRPr lang="en-US"/>
          </a:p>
        </p:txBody>
      </p:sp>
      <p:pic>
        <p:nvPicPr>
          <p:cNvPr id="11" name="Picture 16" descr="AFRTS-Logosm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79900" y="3598863"/>
            <a:ext cx="990600" cy="768350"/>
          </a:xfrm>
          <a:prstGeom prst="rect">
            <a:avLst/>
          </a:prstGeom>
          <a:noFill/>
        </p:spPr>
      </p:pic>
      <p:pic>
        <p:nvPicPr>
          <p:cNvPr id="12" name="Picture 18" descr="AFN_Pub_Banner_sm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038600" y="4433888"/>
            <a:ext cx="1612900" cy="65405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5387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USAP ICT Virtual Organization</a:t>
            </a:r>
            <a:endParaRPr lang="en-US" sz="40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769905" y="1117600"/>
          <a:ext cx="8026645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799490" y="4120290"/>
            <a:ext cx="1752934" cy="2206486"/>
            <a:chOff x="6991515" y="3090446"/>
            <a:chExt cx="1752934" cy="2206486"/>
          </a:xfrm>
        </p:grpSpPr>
        <p:sp>
          <p:nvSpPr>
            <p:cNvPr id="4" name="Rectangle 3"/>
            <p:cNvSpPr/>
            <p:nvPr/>
          </p:nvSpPr>
          <p:spPr>
            <a:xfrm>
              <a:off x="6991515" y="3467405"/>
              <a:ext cx="422455" cy="34564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91515" y="4696365"/>
              <a:ext cx="422455" cy="345645"/>
            </a:xfrm>
            <a:prstGeom prst="rect">
              <a:avLst/>
            </a:prstGeom>
            <a:gradFill>
              <a:gsLst>
                <a:gs pos="100000">
                  <a:srgbClr val="FF0000"/>
                </a:gs>
                <a:gs pos="3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991515" y="3966670"/>
              <a:ext cx="422455" cy="345645"/>
            </a:xfrm>
            <a:prstGeom prst="rect">
              <a:avLst/>
            </a:prstGeom>
            <a:solidFill>
              <a:srgbClr val="C4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52375" y="3474496"/>
              <a:ext cx="1279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Civil Servant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52375" y="3973761"/>
              <a:ext cx="11384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Contractor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75565" y="4465935"/>
              <a:ext cx="13688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Civil Servant </a:t>
              </a:r>
            </a:p>
            <a:p>
              <a:pPr algn="ctr"/>
              <a:r>
                <a:rPr lang="en-US" sz="1600" b="1" dirty="0" smtClean="0"/>
                <a:t>+</a:t>
              </a:r>
            </a:p>
            <a:p>
              <a:pPr algn="ctr"/>
              <a:r>
                <a:rPr lang="en-US" sz="1600" b="1" dirty="0" smtClean="0"/>
                <a:t>Contractor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59275" y="3090446"/>
              <a:ext cx="899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LEGEND</a:t>
              </a:r>
              <a:endParaRPr lang="en-US" sz="1600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684275" y="4005075"/>
            <a:ext cx="1997060" cy="2419515"/>
          </a:xfrm>
          <a:prstGeom prst="rect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183243" y="1955096"/>
            <a:ext cx="508000" cy="2820104"/>
          </a:xfrm>
          <a:prstGeom prst="upDownArrow">
            <a:avLst>
              <a:gd name="adj1" fmla="val 50000"/>
              <a:gd name="adj2" fmla="val 103103"/>
            </a:avLst>
          </a:prstGeom>
          <a:solidFill>
            <a:srgbClr val="FFFFFF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798215" y="1087820"/>
            <a:ext cx="1276757" cy="614480"/>
            <a:chOff x="6338630" y="1393535"/>
            <a:chExt cx="1276757" cy="614480"/>
          </a:xfrm>
        </p:grpSpPr>
        <p:sp>
          <p:nvSpPr>
            <p:cNvPr id="18" name="Right Arrow 17"/>
            <p:cNvSpPr/>
            <p:nvPr/>
          </p:nvSpPr>
          <p:spPr>
            <a:xfrm flipH="1">
              <a:off x="6338630" y="1393535"/>
              <a:ext cx="1228960" cy="614480"/>
            </a:xfrm>
            <a:prstGeom prst="rightArrow">
              <a:avLst/>
            </a:prstGeom>
            <a:solidFill>
              <a:srgbClr val="FF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77035" y="1547155"/>
              <a:ext cx="1238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/>
                </a:rPr>
                <a:t>1 Civil Servant</a:t>
              </a:r>
              <a:endParaRPr lang="en-US" sz="14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81100" y="2825695"/>
            <a:ext cx="1459390" cy="998530"/>
            <a:chOff x="7068325" y="2699305"/>
            <a:chExt cx="1459390" cy="998530"/>
          </a:xfrm>
        </p:grpSpPr>
        <p:sp>
          <p:nvSpPr>
            <p:cNvPr id="21" name="Up Arrow Callout 20"/>
            <p:cNvSpPr/>
            <p:nvPr/>
          </p:nvSpPr>
          <p:spPr>
            <a:xfrm>
              <a:off x="7068325" y="2699305"/>
              <a:ext cx="1459390" cy="998530"/>
            </a:xfrm>
            <a:prstGeom prst="upArrowCallout">
              <a:avLst/>
            </a:prstGeom>
            <a:solidFill>
              <a:srgbClr val="FF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45135" y="3097805"/>
              <a:ext cx="1310487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/>
                </a:rPr>
                <a:t>2 Civil Servants</a:t>
              </a:r>
            </a:p>
            <a:p>
              <a:pPr algn="ctr"/>
              <a:r>
                <a:rPr lang="en-US" sz="1400" b="1" dirty="0" smtClean="0">
                  <a:latin typeface="Calibri"/>
                </a:rPr>
                <a:t>4  Contractors</a:t>
              </a:r>
              <a:endParaRPr lang="en-US" sz="1400" b="1" dirty="0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4904" y="5120705"/>
            <a:ext cx="314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</a:rPr>
              <a:t>≈ 130 Contractors</a:t>
            </a:r>
          </a:p>
          <a:p>
            <a:r>
              <a:rPr lang="en-US" sz="1400" b="1" dirty="0" smtClean="0">
                <a:latin typeface="Calibri"/>
              </a:rPr>
              <a:t>(varies with seasonal on-Ice workforce)</a:t>
            </a:r>
            <a:endParaRPr lang="en-US" sz="14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217560" y="2641600"/>
            <a:ext cx="919840" cy="33564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500268">
            <a:off x="6094301" y="2295267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NSF Staff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Augment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40" y="164575"/>
            <a:ext cx="8229600" cy="1252728"/>
          </a:xfrm>
        </p:spPr>
        <p:txBody>
          <a:bodyPr/>
          <a:lstStyle/>
          <a:p>
            <a:r>
              <a:rPr lang="en-US" sz="4000" dirty="0" smtClean="0"/>
              <a:t>USAP</a:t>
            </a:r>
            <a:r>
              <a:rPr lang="en-US" dirty="0" smtClean="0"/>
              <a:t> ASC </a:t>
            </a:r>
            <a:r>
              <a:rPr lang="en-US" sz="3600" dirty="0" smtClean="0"/>
              <a:t>Contractor</a:t>
            </a:r>
            <a:r>
              <a:rPr lang="en-US" dirty="0" smtClean="0"/>
              <a:t> ICT Services</a:t>
            </a:r>
            <a:endParaRPr lang="en-US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961929" y="1508750"/>
          <a:ext cx="7320793" cy="502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453845" y="1316725"/>
            <a:ext cx="2373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dirty="0"/>
              <a:t>TENANTS, SCIENTISTS, GENERAL PROGRAM PARTICIPANTS, OPERATIONAL ORGANIZATIONS</a:t>
            </a: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7874830" y="3198570"/>
            <a:ext cx="874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dirty="0"/>
              <a:t>OUTLETS</a:t>
            </a:r>
          </a:p>
          <a:p>
            <a:r>
              <a:rPr lang="en-US" sz="1200" b="1" dirty="0"/>
              <a:t>&amp; MEANS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5378505" y="1431940"/>
            <a:ext cx="544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dirty="0"/>
              <a:t>O&amp;M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003925" y="5976938"/>
            <a:ext cx="288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 dirty="0"/>
              <a:t>STRATEGY, LONG RANGE, ARCHITECTURE, CAPITAL INVESTMENT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923525" y="6270970"/>
            <a:ext cx="28860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 dirty="0"/>
              <a:t>LIFE CYCLE, INSERTION, REFRESH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501070" y="4926795"/>
            <a:ext cx="1349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 dirty="0"/>
              <a:t>SYSTEMS DESIGN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0" y="1892800"/>
            <a:ext cx="2009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 dirty="0"/>
              <a:t>OPERATIONAL COMPLIANCE, MANAGED SERVICES TO CUSTOMERS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539475" y="3352190"/>
            <a:ext cx="9175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 dirty="0"/>
              <a:t>PROJECTS</a:t>
            </a:r>
          </a:p>
        </p:txBody>
      </p:sp>
      <p:sp>
        <p:nvSpPr>
          <p:cNvPr id="14" name="Text Box 72"/>
          <p:cNvSpPr txBox="1">
            <a:spLocks noChangeArrowheads="1"/>
          </p:cNvSpPr>
          <p:nvPr/>
        </p:nvSpPr>
        <p:spPr bwMode="auto">
          <a:xfrm>
            <a:off x="450846" y="1153885"/>
            <a:ext cx="2978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“One-Stop-Shopping”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USAP ICT Expenditures</a:t>
            </a:r>
            <a:br>
              <a:rPr lang="en-US" sz="4000" dirty="0" smtClean="0"/>
            </a:br>
            <a:r>
              <a:rPr lang="en-US" sz="4000" dirty="0" smtClean="0"/>
              <a:t>by Performing Organization - FY2011</a:t>
            </a:r>
            <a:endParaRPr lang="en-US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 l="5347" t="28056" r="7558" b="8088"/>
          <a:stretch>
            <a:fillRect/>
          </a:stretch>
        </p:blipFill>
        <p:spPr bwMode="auto">
          <a:xfrm>
            <a:off x="630799" y="2526033"/>
            <a:ext cx="7565785" cy="40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2665" y="2123230"/>
            <a:ext cx="3808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Total Expenditures:  $26.3M</a:t>
            </a:r>
            <a:endParaRPr lang="en-US" sz="24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244"/>
            <a:ext cx="8229600" cy="117115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USAP ICT FY2011</a:t>
            </a:r>
            <a:br>
              <a:rPr lang="en-US" sz="3600" dirty="0" smtClean="0"/>
            </a:br>
            <a:r>
              <a:rPr lang="en-US" sz="3600" dirty="0" smtClean="0"/>
              <a:t>Draft Capital Plan Analysis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2412" y="2438400"/>
            <a:ext cx="5437188" cy="1905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ICT Portfolio Composition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(by quantity)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Applications = 67%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Networks /ICT Facilities/Communications =33%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ICT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ICT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Investme</a:t>
            </a:r>
            <a:r>
              <a:rPr lang="en-US" b="1" noProof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Allocation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Core Requirements = 70%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Non-Discretionary Requirements = 19%;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70512" y="2413000"/>
            <a:ext cx="3455988" cy="2362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ICT Lifecycle Analysis 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Portfolio in transition &gt;=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50%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Portfolio in Renewal = 23%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Portfolio in Rationalization = 19%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Portfolio in Retirement = 11%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Portfolio for Re-factoring = 2%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Portfolio for Replacement = 1%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63812" y="4762500"/>
            <a:ext cx="4116388" cy="13843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ICT Strategic Category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Assessment</a:t>
            </a: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Run-The-Business = 97%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Grow-The-Business = 3%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Transform-The-Business =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0%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2800" y="1790700"/>
            <a:ext cx="543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Plan Estimated Value  -  $6,736,000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50800"/>
            <a:ext cx="8229600" cy="6731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USAP Communications Requirements Geospatial Distribution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558605"/>
            <a:ext cx="8193457" cy="60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4610100" cy="8001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USAP Wide Area Network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377825" y="441325"/>
            <a:ext cx="4438650" cy="2266950"/>
            <a:chOff x="949" y="109"/>
            <a:chExt cx="2796" cy="1428"/>
          </a:xfrm>
        </p:grpSpPr>
        <p:pic>
          <p:nvPicPr>
            <p:cNvPr id="5" name="Picture 7" descr="usa-outline-map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534" y="109"/>
              <a:ext cx="2211" cy="1428"/>
            </a:xfrm>
            <a:prstGeom prst="rect">
              <a:avLst/>
            </a:prstGeom>
            <a:noFill/>
          </p:spPr>
        </p:pic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V="1">
              <a:off x="1661" y="821"/>
              <a:ext cx="648" cy="9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7" name="Text Box 60"/>
            <p:cNvSpPr txBox="1">
              <a:spLocks noChangeArrowheads="1"/>
            </p:cNvSpPr>
            <p:nvPr/>
          </p:nvSpPr>
          <p:spPr bwMode="auto">
            <a:xfrm>
              <a:off x="2050" y="546"/>
              <a:ext cx="830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Centennial, CO</a:t>
              </a:r>
            </a:p>
          </p:txBody>
        </p:sp>
        <p:sp>
          <p:nvSpPr>
            <p:cNvPr id="8" name="Text Box 61"/>
            <p:cNvSpPr txBox="1">
              <a:spLocks noChangeArrowheads="1"/>
            </p:cNvSpPr>
            <p:nvPr/>
          </p:nvSpPr>
          <p:spPr bwMode="auto">
            <a:xfrm>
              <a:off x="949" y="943"/>
              <a:ext cx="9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400" b="1">
                  <a:solidFill>
                    <a:srgbClr val="000000"/>
                  </a:solidFill>
                </a:rPr>
                <a:t>Port Hueneme,</a:t>
              </a:r>
            </a:p>
            <a:p>
              <a:pPr algn="r"/>
              <a:r>
                <a:rPr lang="en-US" sz="1400" b="1">
                  <a:solidFill>
                    <a:srgbClr val="000000"/>
                  </a:solidFill>
                </a:rPr>
                <a:t>CA</a:t>
              </a:r>
            </a:p>
          </p:txBody>
        </p:sp>
      </p:grpSp>
      <p:pic>
        <p:nvPicPr>
          <p:cNvPr id="9" name="Picture 2" descr="NZ-fla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5575" y="5232400"/>
            <a:ext cx="795338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" descr="antarctica-outline-ma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2950" y="3587750"/>
            <a:ext cx="2605088" cy="2228850"/>
          </a:xfrm>
          <a:prstGeom prst="rect">
            <a:avLst/>
          </a:prstGeom>
          <a:noFill/>
        </p:spPr>
      </p:pic>
      <p:pic>
        <p:nvPicPr>
          <p:cNvPr id="11" name="Picture 6" descr="oceania-outline-map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75" y="4787900"/>
            <a:ext cx="1549400" cy="1571625"/>
          </a:xfrm>
          <a:prstGeom prst="rect">
            <a:avLst/>
          </a:prstGeom>
          <a:noFill/>
        </p:spPr>
      </p:pic>
      <p:pic>
        <p:nvPicPr>
          <p:cNvPr id="12" name="Picture 8" descr="south america-outline-map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15125" y="4005263"/>
            <a:ext cx="1435100" cy="1984375"/>
          </a:xfrm>
          <a:prstGeom prst="rect">
            <a:avLst/>
          </a:prstGeom>
          <a:noFill/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2173288" y="5341938"/>
            <a:ext cx="2635250" cy="596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871538" y="1517650"/>
            <a:ext cx="1706562" cy="27305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6708775" y="6045200"/>
            <a:ext cx="12105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Punta Arenas</a:t>
            </a: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4711700" y="5999163"/>
            <a:ext cx="11641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Christchurch</a:t>
            </a:r>
          </a:p>
        </p:txBody>
      </p:sp>
      <p:sp>
        <p:nvSpPr>
          <p:cNvPr id="17" name="Text Box 64"/>
          <p:cNvSpPr txBox="1">
            <a:spLocks noChangeArrowheads="1"/>
          </p:cNvSpPr>
          <p:nvPr/>
        </p:nvSpPr>
        <p:spPr bwMode="auto">
          <a:xfrm>
            <a:off x="1524000" y="5426075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McMurdo</a:t>
            </a:r>
          </a:p>
        </p:txBody>
      </p:sp>
      <p:sp>
        <p:nvSpPr>
          <p:cNvPr id="18" name="Text Box 65"/>
          <p:cNvSpPr txBox="1">
            <a:spLocks noChangeArrowheads="1"/>
          </p:cNvSpPr>
          <p:nvPr/>
        </p:nvSpPr>
        <p:spPr bwMode="auto">
          <a:xfrm>
            <a:off x="1019175" y="4529138"/>
            <a:ext cx="1019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South Pole</a:t>
            </a:r>
          </a:p>
        </p:txBody>
      </p:sp>
      <p:sp>
        <p:nvSpPr>
          <p:cNvPr id="19" name="Text Box 66"/>
          <p:cNvSpPr txBox="1">
            <a:spLocks noChangeArrowheads="1"/>
          </p:cNvSpPr>
          <p:nvPr/>
        </p:nvSpPr>
        <p:spPr bwMode="auto">
          <a:xfrm>
            <a:off x="960438" y="3965575"/>
            <a:ext cx="728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Palmer</a:t>
            </a: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1574800" y="1544638"/>
            <a:ext cx="969963" cy="1246187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 b="1"/>
          </a:p>
        </p:txBody>
      </p:sp>
      <p:grpSp>
        <p:nvGrpSpPr>
          <p:cNvPr id="21" name="Group 98"/>
          <p:cNvGrpSpPr>
            <a:grpSpLocks/>
          </p:cNvGrpSpPr>
          <p:nvPr/>
        </p:nvGrpSpPr>
        <p:grpSpPr bwMode="auto">
          <a:xfrm>
            <a:off x="4768850" y="2790825"/>
            <a:ext cx="1784350" cy="1387475"/>
            <a:chOff x="3544" y="535"/>
            <a:chExt cx="1124" cy="874"/>
          </a:xfrm>
        </p:grpSpPr>
        <p:grpSp>
          <p:nvGrpSpPr>
            <p:cNvPr id="22" name="Group 33"/>
            <p:cNvGrpSpPr>
              <a:grpSpLocks/>
            </p:cNvGrpSpPr>
            <p:nvPr/>
          </p:nvGrpSpPr>
          <p:grpSpPr bwMode="auto">
            <a:xfrm>
              <a:off x="3544" y="535"/>
              <a:ext cx="1124" cy="874"/>
              <a:chOff x="1920" y="484"/>
              <a:chExt cx="1248" cy="1208"/>
            </a:xfrm>
          </p:grpSpPr>
          <p:grpSp>
            <p:nvGrpSpPr>
              <p:cNvPr id="24" name="Group 34"/>
              <p:cNvGrpSpPr>
                <a:grpSpLocks/>
              </p:cNvGrpSpPr>
              <p:nvPr/>
            </p:nvGrpSpPr>
            <p:grpSpPr bwMode="auto">
              <a:xfrm>
                <a:off x="1920" y="484"/>
                <a:ext cx="1248" cy="1208"/>
                <a:chOff x="1920" y="484"/>
                <a:chExt cx="1248" cy="1208"/>
              </a:xfrm>
            </p:grpSpPr>
            <p:sp>
              <p:nvSpPr>
                <p:cNvPr id="26" name="Oval 35"/>
                <p:cNvSpPr>
                  <a:spLocks noChangeArrowheads="1"/>
                </p:cNvSpPr>
                <p:nvPr/>
              </p:nvSpPr>
              <p:spPr bwMode="auto">
                <a:xfrm>
                  <a:off x="2332" y="484"/>
                  <a:ext cx="432" cy="432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27" name="Oval 36"/>
                <p:cNvSpPr>
                  <a:spLocks noChangeArrowheads="1"/>
                </p:cNvSpPr>
                <p:nvPr/>
              </p:nvSpPr>
              <p:spPr bwMode="auto">
                <a:xfrm>
                  <a:off x="2036" y="636"/>
                  <a:ext cx="432" cy="432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28" name="Oval 37"/>
                <p:cNvSpPr>
                  <a:spLocks noChangeArrowheads="1"/>
                </p:cNvSpPr>
                <p:nvPr/>
              </p:nvSpPr>
              <p:spPr bwMode="auto">
                <a:xfrm>
                  <a:off x="2628" y="652"/>
                  <a:ext cx="432" cy="432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29" name="Oval 38"/>
                <p:cNvSpPr>
                  <a:spLocks noChangeArrowheads="1"/>
                </p:cNvSpPr>
                <p:nvPr/>
              </p:nvSpPr>
              <p:spPr bwMode="auto">
                <a:xfrm>
                  <a:off x="1920" y="960"/>
                  <a:ext cx="432" cy="432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30" name="Oval 39"/>
                <p:cNvSpPr>
                  <a:spLocks noChangeArrowheads="1"/>
                </p:cNvSpPr>
                <p:nvPr/>
              </p:nvSpPr>
              <p:spPr bwMode="auto">
                <a:xfrm>
                  <a:off x="2120" y="1168"/>
                  <a:ext cx="432" cy="432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31" name="Oval 40"/>
                <p:cNvSpPr>
                  <a:spLocks noChangeArrowheads="1"/>
                </p:cNvSpPr>
                <p:nvPr/>
              </p:nvSpPr>
              <p:spPr bwMode="auto">
                <a:xfrm>
                  <a:off x="2736" y="968"/>
                  <a:ext cx="432" cy="432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32" name="Oval 41"/>
                <p:cNvSpPr>
                  <a:spLocks noChangeArrowheads="1"/>
                </p:cNvSpPr>
                <p:nvPr/>
              </p:nvSpPr>
              <p:spPr bwMode="auto">
                <a:xfrm>
                  <a:off x="2576" y="1152"/>
                  <a:ext cx="432" cy="432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33" name="Oval 42"/>
                <p:cNvSpPr>
                  <a:spLocks noChangeArrowheads="1"/>
                </p:cNvSpPr>
                <p:nvPr/>
              </p:nvSpPr>
              <p:spPr bwMode="auto">
                <a:xfrm>
                  <a:off x="2360" y="1260"/>
                  <a:ext cx="432" cy="432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</p:grpSp>
          <p:sp>
            <p:nvSpPr>
              <p:cNvPr id="25" name="Oval 43"/>
              <p:cNvSpPr>
                <a:spLocks noChangeArrowheads="1"/>
              </p:cNvSpPr>
              <p:nvPr/>
            </p:nvSpPr>
            <p:spPr bwMode="auto">
              <a:xfrm>
                <a:off x="2084" y="640"/>
                <a:ext cx="936" cy="936"/>
              </a:xfrm>
              <a:prstGeom prst="ellipse">
                <a:avLst/>
              </a:pr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3713" y="811"/>
              <a:ext cx="788" cy="28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Internet</a:t>
              </a:r>
            </a:p>
          </p:txBody>
        </p:sp>
      </p:grpSp>
      <p:grpSp>
        <p:nvGrpSpPr>
          <p:cNvPr id="34" name="Group 145"/>
          <p:cNvGrpSpPr>
            <a:grpSpLocks/>
          </p:cNvGrpSpPr>
          <p:nvPr/>
        </p:nvGrpSpPr>
        <p:grpSpPr bwMode="auto">
          <a:xfrm>
            <a:off x="169863" y="2451100"/>
            <a:ext cx="1435100" cy="755650"/>
            <a:chOff x="131" y="1544"/>
            <a:chExt cx="904" cy="476"/>
          </a:xfrm>
        </p:grpSpPr>
        <p:sp>
          <p:nvSpPr>
            <p:cNvPr id="35" name="Text Box 63"/>
            <p:cNvSpPr txBox="1">
              <a:spLocks noChangeArrowheads="1"/>
            </p:cNvSpPr>
            <p:nvPr/>
          </p:nvSpPr>
          <p:spPr bwMode="auto">
            <a:xfrm>
              <a:off x="131" y="1826"/>
              <a:ext cx="83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R/V LM GOULD</a:t>
              </a:r>
            </a:p>
          </p:txBody>
        </p:sp>
        <p:grpSp>
          <p:nvGrpSpPr>
            <p:cNvPr id="36" name="Group 79"/>
            <p:cNvGrpSpPr>
              <a:grpSpLocks/>
            </p:cNvGrpSpPr>
            <p:nvPr/>
          </p:nvGrpSpPr>
          <p:grpSpPr bwMode="auto">
            <a:xfrm>
              <a:off x="168" y="1544"/>
              <a:ext cx="867" cy="324"/>
              <a:chOff x="1628" y="2405"/>
              <a:chExt cx="867" cy="324"/>
            </a:xfrm>
          </p:grpSpPr>
          <p:pic>
            <p:nvPicPr>
              <p:cNvPr id="37" name="Picture 17" descr="polarsea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1628" y="2405"/>
                <a:ext cx="867" cy="324"/>
              </a:xfrm>
              <a:prstGeom prst="rect">
                <a:avLst/>
              </a:prstGeom>
              <a:noFill/>
            </p:spPr>
          </p:pic>
          <p:sp>
            <p:nvSpPr>
              <p:cNvPr id="38" name="AutoShape 75"/>
              <p:cNvSpPr>
                <a:spLocks noChangeArrowheads="1"/>
              </p:cNvSpPr>
              <p:nvPr/>
            </p:nvSpPr>
            <p:spPr bwMode="auto">
              <a:xfrm>
                <a:off x="2276" y="2628"/>
                <a:ext cx="128" cy="40"/>
              </a:xfrm>
              <a:prstGeom prst="parallelogram">
                <a:avLst>
                  <a:gd name="adj" fmla="val 108385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39" name="Rectangle 77"/>
              <p:cNvSpPr>
                <a:spLocks noChangeArrowheads="1"/>
              </p:cNvSpPr>
              <p:nvPr/>
            </p:nvSpPr>
            <p:spPr bwMode="auto">
              <a:xfrm>
                <a:off x="2108" y="2632"/>
                <a:ext cx="172" cy="3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</p:grpSp>
      <p:grpSp>
        <p:nvGrpSpPr>
          <p:cNvPr id="40" name="Group 82"/>
          <p:cNvGrpSpPr>
            <a:grpSpLocks/>
          </p:cNvGrpSpPr>
          <p:nvPr/>
        </p:nvGrpSpPr>
        <p:grpSpPr bwMode="auto">
          <a:xfrm>
            <a:off x="3209925" y="3732213"/>
            <a:ext cx="1441450" cy="741362"/>
            <a:chOff x="2510" y="2742"/>
            <a:chExt cx="908" cy="467"/>
          </a:xfrm>
        </p:grpSpPr>
        <p:sp>
          <p:nvSpPr>
            <p:cNvPr id="41" name="Text Box 62"/>
            <p:cNvSpPr txBox="1">
              <a:spLocks noChangeArrowheads="1"/>
            </p:cNvSpPr>
            <p:nvPr/>
          </p:nvSpPr>
          <p:spPr bwMode="auto">
            <a:xfrm>
              <a:off x="2510" y="3015"/>
              <a:ext cx="8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R/V NB PALMER</a:t>
              </a:r>
            </a:p>
          </p:txBody>
        </p:sp>
        <p:grpSp>
          <p:nvGrpSpPr>
            <p:cNvPr id="42" name="Group 81"/>
            <p:cNvGrpSpPr>
              <a:grpSpLocks/>
            </p:cNvGrpSpPr>
            <p:nvPr/>
          </p:nvGrpSpPr>
          <p:grpSpPr bwMode="auto">
            <a:xfrm>
              <a:off x="2551" y="2742"/>
              <a:ext cx="867" cy="324"/>
              <a:chOff x="2551" y="2742"/>
              <a:chExt cx="867" cy="324"/>
            </a:xfrm>
          </p:grpSpPr>
          <p:pic>
            <p:nvPicPr>
              <p:cNvPr id="43" name="Picture 16" descr="polarsea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551" y="2742"/>
                <a:ext cx="867" cy="324"/>
              </a:xfrm>
              <a:prstGeom prst="rect">
                <a:avLst/>
              </a:prstGeom>
              <a:noFill/>
            </p:spPr>
          </p:pic>
          <p:sp>
            <p:nvSpPr>
              <p:cNvPr id="44" name="AutoShape 76"/>
              <p:cNvSpPr>
                <a:spLocks noChangeArrowheads="1"/>
              </p:cNvSpPr>
              <p:nvPr/>
            </p:nvSpPr>
            <p:spPr bwMode="auto">
              <a:xfrm>
                <a:off x="3188" y="2964"/>
                <a:ext cx="140" cy="44"/>
              </a:xfrm>
              <a:prstGeom prst="parallelogram">
                <a:avLst>
                  <a:gd name="adj" fmla="val 107769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45" name="Rectangle 78"/>
              <p:cNvSpPr>
                <a:spLocks noChangeArrowheads="1"/>
              </p:cNvSpPr>
              <p:nvPr/>
            </p:nvSpPr>
            <p:spPr bwMode="auto">
              <a:xfrm>
                <a:off x="3020" y="2972"/>
                <a:ext cx="172" cy="3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</p:grpSp>
      <p:sp>
        <p:nvSpPr>
          <p:cNvPr id="46" name="Line 83"/>
          <p:cNvSpPr>
            <a:spLocks noChangeShapeType="1"/>
          </p:cNvSpPr>
          <p:nvPr/>
        </p:nvSpPr>
        <p:spPr bwMode="auto">
          <a:xfrm>
            <a:off x="2579688" y="1495425"/>
            <a:ext cx="1182687" cy="2500313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 b="1"/>
          </a:p>
        </p:txBody>
      </p:sp>
      <p:grpSp>
        <p:nvGrpSpPr>
          <p:cNvPr id="47" name="Group 103"/>
          <p:cNvGrpSpPr>
            <a:grpSpLocks/>
          </p:cNvGrpSpPr>
          <p:nvPr/>
        </p:nvGrpSpPr>
        <p:grpSpPr bwMode="auto">
          <a:xfrm>
            <a:off x="4683125" y="990600"/>
            <a:ext cx="1784350" cy="1387475"/>
            <a:chOff x="1920" y="484"/>
            <a:chExt cx="1248" cy="1208"/>
          </a:xfrm>
        </p:grpSpPr>
        <p:grpSp>
          <p:nvGrpSpPr>
            <p:cNvPr id="48" name="Group 104"/>
            <p:cNvGrpSpPr>
              <a:grpSpLocks/>
            </p:cNvGrpSpPr>
            <p:nvPr/>
          </p:nvGrpSpPr>
          <p:grpSpPr bwMode="auto">
            <a:xfrm>
              <a:off x="1920" y="484"/>
              <a:ext cx="1248" cy="1208"/>
              <a:chOff x="1920" y="484"/>
              <a:chExt cx="1248" cy="1208"/>
            </a:xfrm>
          </p:grpSpPr>
          <p:sp>
            <p:nvSpPr>
              <p:cNvPr id="50" name="Oval 105"/>
              <p:cNvSpPr>
                <a:spLocks noChangeArrowheads="1"/>
              </p:cNvSpPr>
              <p:nvPr/>
            </p:nvSpPr>
            <p:spPr bwMode="auto">
              <a:xfrm>
                <a:off x="2332" y="484"/>
                <a:ext cx="432" cy="432"/>
              </a:xfrm>
              <a:prstGeom prst="ellipse">
                <a:avLst/>
              </a:prstGeom>
              <a:solidFill>
                <a:srgbClr val="DDDDDD"/>
              </a:solidFill>
              <a:ln w="952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51" name="Oval 106"/>
              <p:cNvSpPr>
                <a:spLocks noChangeArrowheads="1"/>
              </p:cNvSpPr>
              <p:nvPr/>
            </p:nvSpPr>
            <p:spPr bwMode="auto">
              <a:xfrm>
                <a:off x="2036" y="636"/>
                <a:ext cx="432" cy="432"/>
              </a:xfrm>
              <a:prstGeom prst="ellipse">
                <a:avLst/>
              </a:prstGeom>
              <a:solidFill>
                <a:srgbClr val="DDDDDD"/>
              </a:solidFill>
              <a:ln w="952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52" name="Oval 107"/>
              <p:cNvSpPr>
                <a:spLocks noChangeArrowheads="1"/>
              </p:cNvSpPr>
              <p:nvPr/>
            </p:nvSpPr>
            <p:spPr bwMode="auto">
              <a:xfrm>
                <a:off x="2628" y="652"/>
                <a:ext cx="432" cy="432"/>
              </a:xfrm>
              <a:prstGeom prst="ellipse">
                <a:avLst/>
              </a:prstGeom>
              <a:solidFill>
                <a:srgbClr val="DDDDDD"/>
              </a:solidFill>
              <a:ln w="952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53" name="Oval 108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432" cy="432"/>
              </a:xfrm>
              <a:prstGeom prst="ellipse">
                <a:avLst/>
              </a:prstGeom>
              <a:solidFill>
                <a:srgbClr val="DDDDDD"/>
              </a:solidFill>
              <a:ln w="952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54" name="Oval 109"/>
              <p:cNvSpPr>
                <a:spLocks noChangeArrowheads="1"/>
              </p:cNvSpPr>
              <p:nvPr/>
            </p:nvSpPr>
            <p:spPr bwMode="auto">
              <a:xfrm>
                <a:off x="2120" y="1168"/>
                <a:ext cx="432" cy="432"/>
              </a:xfrm>
              <a:prstGeom prst="ellipse">
                <a:avLst/>
              </a:prstGeom>
              <a:solidFill>
                <a:srgbClr val="DDDDDD"/>
              </a:solidFill>
              <a:ln w="952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55" name="Oval 110"/>
              <p:cNvSpPr>
                <a:spLocks noChangeArrowheads="1"/>
              </p:cNvSpPr>
              <p:nvPr/>
            </p:nvSpPr>
            <p:spPr bwMode="auto">
              <a:xfrm>
                <a:off x="2736" y="968"/>
                <a:ext cx="432" cy="432"/>
              </a:xfrm>
              <a:prstGeom prst="ellipse">
                <a:avLst/>
              </a:prstGeom>
              <a:solidFill>
                <a:srgbClr val="DDDDDD"/>
              </a:solidFill>
              <a:ln w="952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56" name="Oval 111"/>
              <p:cNvSpPr>
                <a:spLocks noChangeArrowheads="1"/>
              </p:cNvSpPr>
              <p:nvPr/>
            </p:nvSpPr>
            <p:spPr bwMode="auto">
              <a:xfrm>
                <a:off x="2576" y="1152"/>
                <a:ext cx="432" cy="432"/>
              </a:xfrm>
              <a:prstGeom prst="ellipse">
                <a:avLst/>
              </a:prstGeom>
              <a:solidFill>
                <a:srgbClr val="DDDDDD"/>
              </a:solidFill>
              <a:ln w="952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57" name="Oval 112"/>
              <p:cNvSpPr>
                <a:spLocks noChangeArrowheads="1"/>
              </p:cNvSpPr>
              <p:nvPr/>
            </p:nvSpPr>
            <p:spPr bwMode="auto">
              <a:xfrm>
                <a:off x="2360" y="1260"/>
                <a:ext cx="432" cy="432"/>
              </a:xfrm>
              <a:prstGeom prst="ellipse">
                <a:avLst/>
              </a:prstGeom>
              <a:solidFill>
                <a:srgbClr val="DDDDDD"/>
              </a:solidFill>
              <a:ln w="952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sp>
          <p:nvSpPr>
            <p:cNvPr id="49" name="Oval 113"/>
            <p:cNvSpPr>
              <a:spLocks noChangeArrowheads="1"/>
            </p:cNvSpPr>
            <p:nvPr/>
          </p:nvSpPr>
          <p:spPr bwMode="auto">
            <a:xfrm>
              <a:off x="2084" y="640"/>
              <a:ext cx="936" cy="936"/>
            </a:xfrm>
            <a:prstGeom prst="ellipse">
              <a:avLst/>
            </a:prstGeom>
            <a:solidFill>
              <a:srgbClr val="DDDDDD"/>
            </a:solidFill>
            <a:ln w="952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58" name="Text Box 114"/>
          <p:cNvSpPr txBox="1">
            <a:spLocks noChangeArrowheads="1"/>
          </p:cNvSpPr>
          <p:nvPr/>
        </p:nvSpPr>
        <p:spPr bwMode="auto">
          <a:xfrm>
            <a:off x="4830763" y="1428750"/>
            <a:ext cx="147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5F5F5F"/>
                </a:solidFill>
                <a:latin typeface="Times New Roman" pitchFamily="18" charset="0"/>
              </a:rPr>
              <a:t>Internet 2</a:t>
            </a: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H="1" flipV="1">
            <a:off x="2584450" y="1525588"/>
            <a:ext cx="2813050" cy="13700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60" name="Line 18"/>
          <p:cNvSpPr>
            <a:spLocks noChangeShapeType="1"/>
          </p:cNvSpPr>
          <p:nvPr/>
        </p:nvSpPr>
        <p:spPr bwMode="auto">
          <a:xfrm flipV="1">
            <a:off x="4818063" y="4051300"/>
            <a:ext cx="1250950" cy="1884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61" name="Line 115"/>
          <p:cNvSpPr>
            <a:spLocks noChangeShapeType="1"/>
          </p:cNvSpPr>
          <p:nvPr/>
        </p:nvSpPr>
        <p:spPr bwMode="auto">
          <a:xfrm flipH="1" flipV="1">
            <a:off x="2570163" y="1500188"/>
            <a:ext cx="2108200" cy="296862"/>
          </a:xfrm>
          <a:prstGeom prst="line">
            <a:avLst/>
          </a:prstGeom>
          <a:noFill/>
          <a:ln w="28575" cap="rnd">
            <a:solidFill>
              <a:srgbClr val="5F5F5F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 b="1"/>
          </a:p>
        </p:txBody>
      </p:sp>
      <p:pic>
        <p:nvPicPr>
          <p:cNvPr id="62" name="Picture 4" descr="Chile-fla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70800" y="5422900"/>
            <a:ext cx="777875" cy="49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3" name="Group 134"/>
          <p:cNvGrpSpPr>
            <a:grpSpLocks/>
          </p:cNvGrpSpPr>
          <p:nvPr/>
        </p:nvGrpSpPr>
        <p:grpSpPr bwMode="auto">
          <a:xfrm>
            <a:off x="2105025" y="4529140"/>
            <a:ext cx="1193229" cy="671424"/>
            <a:chOff x="950" y="3288"/>
            <a:chExt cx="794" cy="448"/>
          </a:xfrm>
        </p:grpSpPr>
        <p:pic>
          <p:nvPicPr>
            <p:cNvPr id="64" name="Picture 131" descr="pisten-bully-240-4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950" y="3288"/>
              <a:ext cx="794" cy="273"/>
            </a:xfrm>
            <a:prstGeom prst="rect">
              <a:avLst/>
            </a:prstGeom>
            <a:noFill/>
          </p:spPr>
        </p:pic>
        <p:sp>
          <p:nvSpPr>
            <p:cNvPr id="65" name="Text Box 133"/>
            <p:cNvSpPr txBox="1">
              <a:spLocks noChangeArrowheads="1"/>
            </p:cNvSpPr>
            <p:nvPr/>
          </p:nvSpPr>
          <p:spPr bwMode="auto">
            <a:xfrm>
              <a:off x="1038" y="3531"/>
              <a:ext cx="660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Deep Field</a:t>
              </a:r>
            </a:p>
          </p:txBody>
        </p:sp>
      </p:grpSp>
      <p:sp>
        <p:nvSpPr>
          <p:cNvPr id="66" name="Line 19"/>
          <p:cNvSpPr>
            <a:spLocks noChangeShapeType="1"/>
          </p:cNvSpPr>
          <p:nvPr/>
        </p:nvSpPr>
        <p:spPr bwMode="auto">
          <a:xfrm flipH="1">
            <a:off x="2144713" y="1495425"/>
            <a:ext cx="457200" cy="31638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67" name="Line 10"/>
          <p:cNvSpPr>
            <a:spLocks noChangeShapeType="1"/>
          </p:cNvSpPr>
          <p:nvPr/>
        </p:nvSpPr>
        <p:spPr bwMode="auto">
          <a:xfrm flipV="1">
            <a:off x="2176463" y="1531938"/>
            <a:ext cx="409575" cy="38052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68" name="Line 132"/>
          <p:cNvSpPr>
            <a:spLocks noChangeShapeType="1"/>
          </p:cNvSpPr>
          <p:nvPr/>
        </p:nvSpPr>
        <p:spPr bwMode="auto">
          <a:xfrm>
            <a:off x="2562225" y="1492250"/>
            <a:ext cx="42863" cy="3043238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69" name="Arc 135"/>
          <p:cNvSpPr>
            <a:spLocks/>
          </p:cNvSpPr>
          <p:nvPr/>
        </p:nvSpPr>
        <p:spPr bwMode="auto">
          <a:xfrm>
            <a:off x="5083175" y="2898775"/>
            <a:ext cx="977900" cy="1123950"/>
          </a:xfrm>
          <a:custGeom>
            <a:avLst/>
            <a:gdLst>
              <a:gd name="G0" fmla="+- 0 0 0"/>
              <a:gd name="G1" fmla="+- 20596 0 0"/>
              <a:gd name="G2" fmla="+- 21600 0 0"/>
              <a:gd name="T0" fmla="*/ 6510 w 21600"/>
              <a:gd name="T1" fmla="*/ 0 h 22086"/>
              <a:gd name="T2" fmla="*/ 21549 w 21600"/>
              <a:gd name="T3" fmla="*/ 22086 h 22086"/>
              <a:gd name="T4" fmla="*/ 0 w 21600"/>
              <a:gd name="T5" fmla="*/ 20596 h 22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86" fill="none" extrusionOk="0">
                <a:moveTo>
                  <a:pt x="6509" y="0"/>
                </a:moveTo>
                <a:cubicBezTo>
                  <a:pt x="15493" y="2839"/>
                  <a:pt x="21600" y="11174"/>
                  <a:pt x="21600" y="20596"/>
                </a:cubicBezTo>
                <a:cubicBezTo>
                  <a:pt x="21600" y="21093"/>
                  <a:pt x="21582" y="21590"/>
                  <a:pt x="21548" y="22085"/>
                </a:cubicBezTo>
              </a:path>
              <a:path w="21600" h="22086" stroke="0" extrusionOk="0">
                <a:moveTo>
                  <a:pt x="6509" y="0"/>
                </a:moveTo>
                <a:cubicBezTo>
                  <a:pt x="15493" y="2839"/>
                  <a:pt x="21600" y="11174"/>
                  <a:pt x="21600" y="20596"/>
                </a:cubicBezTo>
                <a:cubicBezTo>
                  <a:pt x="21600" y="21093"/>
                  <a:pt x="21582" y="21590"/>
                  <a:pt x="21548" y="22085"/>
                </a:cubicBezTo>
                <a:lnTo>
                  <a:pt x="0" y="20596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0" name="Line 11"/>
          <p:cNvSpPr>
            <a:spLocks noChangeShapeType="1"/>
          </p:cNvSpPr>
          <p:nvPr/>
        </p:nvSpPr>
        <p:spPr bwMode="auto">
          <a:xfrm>
            <a:off x="6357938" y="3835400"/>
            <a:ext cx="884237" cy="20589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71" name="Arc 137"/>
          <p:cNvSpPr>
            <a:spLocks/>
          </p:cNvSpPr>
          <p:nvPr/>
        </p:nvSpPr>
        <p:spPr bwMode="auto">
          <a:xfrm>
            <a:off x="4778375" y="2882900"/>
            <a:ext cx="1562100" cy="941388"/>
          </a:xfrm>
          <a:custGeom>
            <a:avLst/>
            <a:gdLst>
              <a:gd name="G0" fmla="+- 0 0 0"/>
              <a:gd name="G1" fmla="+- 19762 0 0"/>
              <a:gd name="G2" fmla="+- 21600 0 0"/>
              <a:gd name="T0" fmla="*/ 8719 w 21600"/>
              <a:gd name="T1" fmla="*/ 0 h 19762"/>
              <a:gd name="T2" fmla="*/ 21600 w 21600"/>
              <a:gd name="T3" fmla="*/ 19706 h 19762"/>
              <a:gd name="T4" fmla="*/ 0 w 21600"/>
              <a:gd name="T5" fmla="*/ 19762 h 19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762" fill="none" extrusionOk="0">
                <a:moveTo>
                  <a:pt x="8719" y="-1"/>
                </a:moveTo>
                <a:cubicBezTo>
                  <a:pt x="16529" y="3445"/>
                  <a:pt x="21577" y="11169"/>
                  <a:pt x="21599" y="19706"/>
                </a:cubicBezTo>
              </a:path>
              <a:path w="21600" h="19762" stroke="0" extrusionOk="0">
                <a:moveTo>
                  <a:pt x="8719" y="-1"/>
                </a:moveTo>
                <a:cubicBezTo>
                  <a:pt x="16529" y="3445"/>
                  <a:pt x="21577" y="11169"/>
                  <a:pt x="21599" y="19706"/>
                </a:cubicBezTo>
                <a:lnTo>
                  <a:pt x="0" y="19762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 b="1"/>
          </a:p>
        </p:txBody>
      </p:sp>
      <p:pic>
        <p:nvPicPr>
          <p:cNvPr id="72" name="Picture 138" descr="GL-AMR-952864_T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229475" y="1503363"/>
            <a:ext cx="1473200" cy="1473200"/>
          </a:xfrm>
          <a:prstGeom prst="rect">
            <a:avLst/>
          </a:prstGeom>
          <a:noFill/>
        </p:spPr>
      </p:pic>
      <p:sp>
        <p:nvSpPr>
          <p:cNvPr id="73" name="AutoShape 139"/>
          <p:cNvSpPr>
            <a:spLocks noChangeArrowheads="1"/>
          </p:cNvSpPr>
          <p:nvPr/>
        </p:nvSpPr>
        <p:spPr bwMode="auto">
          <a:xfrm rot="19722417">
            <a:off x="6384925" y="2678113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pic>
        <p:nvPicPr>
          <p:cNvPr id="74" name="Picture 140" descr="usap-small-logo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12775" y="5757863"/>
            <a:ext cx="723900" cy="723900"/>
          </a:xfrm>
          <a:prstGeom prst="rect">
            <a:avLst/>
          </a:prstGeom>
          <a:noFill/>
        </p:spPr>
      </p:pic>
      <p:sp>
        <p:nvSpPr>
          <p:cNvPr id="75" name="AutoShape 141"/>
          <p:cNvSpPr>
            <a:spLocks noChangeArrowheads="1"/>
          </p:cNvSpPr>
          <p:nvPr/>
        </p:nvSpPr>
        <p:spPr bwMode="auto">
          <a:xfrm rot="1505088">
            <a:off x="6391275" y="1814513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7390664" y="2997200"/>
            <a:ext cx="12682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Global</a:t>
            </a:r>
          </a:p>
          <a:p>
            <a:pPr algn="ctr"/>
            <a:r>
              <a:rPr lang="en-US" sz="1400" b="1">
                <a:solidFill>
                  <a:srgbClr val="000000"/>
                </a:solidFill>
              </a:rPr>
              <a:t>Information</a:t>
            </a:r>
          </a:p>
          <a:p>
            <a:pPr algn="ctr"/>
            <a:r>
              <a:rPr lang="en-US" sz="1400" b="1">
                <a:solidFill>
                  <a:srgbClr val="000000"/>
                </a:solidFill>
              </a:rPr>
              <a:t>Infrastructure</a:t>
            </a:r>
          </a:p>
        </p:txBody>
      </p:sp>
      <p:sp>
        <p:nvSpPr>
          <p:cNvPr id="77" name="Text Box 146"/>
          <p:cNvSpPr txBox="1">
            <a:spLocks noChangeArrowheads="1"/>
          </p:cNvSpPr>
          <p:nvPr/>
        </p:nvSpPr>
        <p:spPr bwMode="auto">
          <a:xfrm>
            <a:off x="6243522" y="4900613"/>
            <a:ext cx="706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VPN</a:t>
            </a:r>
          </a:p>
          <a:p>
            <a:pPr algn="ctr"/>
            <a:r>
              <a:rPr lang="en-US" sz="1400" b="1"/>
              <a:t>Tunnel</a:t>
            </a:r>
          </a:p>
        </p:txBody>
      </p:sp>
      <p:sp>
        <p:nvSpPr>
          <p:cNvPr id="78" name="Text Box 147"/>
          <p:cNvSpPr txBox="1">
            <a:spLocks noChangeArrowheads="1"/>
          </p:cNvSpPr>
          <p:nvPr/>
        </p:nvSpPr>
        <p:spPr bwMode="auto">
          <a:xfrm>
            <a:off x="4935422" y="4354513"/>
            <a:ext cx="706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VPN</a:t>
            </a:r>
          </a:p>
          <a:p>
            <a:pPr algn="ctr"/>
            <a:r>
              <a:rPr lang="en-US" sz="1400" b="1"/>
              <a:t>Tunnel</a:t>
            </a:r>
          </a:p>
        </p:txBody>
      </p:sp>
      <p:sp>
        <p:nvSpPr>
          <p:cNvPr id="80" name="Text Box 149"/>
          <p:cNvSpPr txBox="1">
            <a:spLocks noChangeArrowheads="1"/>
          </p:cNvSpPr>
          <p:nvPr/>
        </p:nvSpPr>
        <p:spPr bwMode="auto">
          <a:xfrm>
            <a:off x="104715" y="3135313"/>
            <a:ext cx="1457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INMARSAT</a:t>
            </a:r>
          </a:p>
          <a:p>
            <a:pPr algn="ctr"/>
            <a:r>
              <a:rPr lang="en-US" sz="1400" b="1" dirty="0" smtClean="0"/>
              <a:t>Fleet Broadband</a:t>
            </a:r>
            <a:endParaRPr lang="en-US" sz="1400" b="1" dirty="0"/>
          </a:p>
        </p:txBody>
      </p:sp>
      <p:sp>
        <p:nvSpPr>
          <p:cNvPr id="81" name="Text Box 149"/>
          <p:cNvSpPr txBox="1">
            <a:spLocks noChangeArrowheads="1"/>
          </p:cNvSpPr>
          <p:nvPr/>
        </p:nvSpPr>
        <p:spPr bwMode="auto">
          <a:xfrm>
            <a:off x="3394015" y="4367213"/>
            <a:ext cx="1457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INMARSAT</a:t>
            </a:r>
          </a:p>
          <a:p>
            <a:pPr algn="ctr"/>
            <a:r>
              <a:rPr lang="en-US" sz="1400" b="1" dirty="0" smtClean="0"/>
              <a:t>Fleet Broadband</a:t>
            </a:r>
            <a:endParaRPr lang="en-US" sz="1400" b="1" dirty="0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3173413" y="1076325"/>
            <a:ext cx="2566987" cy="2273300"/>
            <a:chOff x="1999" y="678"/>
            <a:chExt cx="1617" cy="1432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2533" y="678"/>
              <a:ext cx="560" cy="5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149" y="858"/>
              <a:ext cx="560" cy="5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916" y="877"/>
              <a:ext cx="560" cy="5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999" y="1242"/>
              <a:ext cx="560" cy="5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258" y="1489"/>
              <a:ext cx="560" cy="5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056" y="1252"/>
              <a:ext cx="560" cy="5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849" y="1470"/>
              <a:ext cx="560" cy="5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569" y="1598"/>
              <a:ext cx="560" cy="5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211" y="863"/>
              <a:ext cx="1213" cy="110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3" name="Picture 60" descr="usap-small-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72" y="972"/>
              <a:ext cx="886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266700" y="2284413"/>
            <a:ext cx="1974850" cy="1514475"/>
            <a:chOff x="225" y="1463"/>
            <a:chExt cx="1124" cy="874"/>
          </a:xfrm>
        </p:grpSpPr>
        <p:sp>
          <p:nvSpPr>
            <p:cNvPr id="15" name="Oval 50"/>
            <p:cNvSpPr>
              <a:spLocks noChangeArrowheads="1"/>
            </p:cNvSpPr>
            <p:nvPr/>
          </p:nvSpPr>
          <p:spPr bwMode="auto">
            <a:xfrm>
              <a:off x="596" y="1463"/>
              <a:ext cx="389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6" name="Oval 51"/>
            <p:cNvSpPr>
              <a:spLocks noChangeArrowheads="1"/>
            </p:cNvSpPr>
            <p:nvPr/>
          </p:nvSpPr>
          <p:spPr bwMode="auto">
            <a:xfrm>
              <a:off x="329" y="1573"/>
              <a:ext cx="390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7" name="Oval 52"/>
            <p:cNvSpPr>
              <a:spLocks noChangeArrowheads="1"/>
            </p:cNvSpPr>
            <p:nvPr/>
          </p:nvSpPr>
          <p:spPr bwMode="auto">
            <a:xfrm>
              <a:off x="863" y="1585"/>
              <a:ext cx="389" cy="3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8" name="Oval 53"/>
            <p:cNvSpPr>
              <a:spLocks noChangeArrowheads="1"/>
            </p:cNvSpPr>
            <p:nvPr/>
          </p:nvSpPr>
          <p:spPr bwMode="auto">
            <a:xfrm>
              <a:off x="225" y="1807"/>
              <a:ext cx="389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9" name="Oval 54"/>
            <p:cNvSpPr>
              <a:spLocks noChangeArrowheads="1"/>
            </p:cNvSpPr>
            <p:nvPr/>
          </p:nvSpPr>
          <p:spPr bwMode="auto">
            <a:xfrm>
              <a:off x="405" y="1958"/>
              <a:ext cx="389" cy="3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0" name="Oval 55"/>
            <p:cNvSpPr>
              <a:spLocks noChangeArrowheads="1"/>
            </p:cNvSpPr>
            <p:nvPr/>
          </p:nvSpPr>
          <p:spPr bwMode="auto">
            <a:xfrm>
              <a:off x="960" y="1813"/>
              <a:ext cx="389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1" name="Oval 56"/>
            <p:cNvSpPr>
              <a:spLocks noChangeArrowheads="1"/>
            </p:cNvSpPr>
            <p:nvPr/>
          </p:nvSpPr>
          <p:spPr bwMode="auto">
            <a:xfrm>
              <a:off x="816" y="1946"/>
              <a:ext cx="389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2" name="Oval 57"/>
            <p:cNvSpPr>
              <a:spLocks noChangeArrowheads="1"/>
            </p:cNvSpPr>
            <p:nvPr/>
          </p:nvSpPr>
          <p:spPr bwMode="auto">
            <a:xfrm>
              <a:off x="621" y="2024"/>
              <a:ext cx="389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3" name="Oval 58"/>
            <p:cNvSpPr>
              <a:spLocks noChangeArrowheads="1"/>
            </p:cNvSpPr>
            <p:nvPr/>
          </p:nvSpPr>
          <p:spPr bwMode="auto">
            <a:xfrm>
              <a:off x="373" y="1576"/>
              <a:ext cx="843" cy="67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</p:grpSp>
      <p:grpSp>
        <p:nvGrpSpPr>
          <p:cNvPr id="35" name="Group 90"/>
          <p:cNvGrpSpPr>
            <a:grpSpLocks/>
          </p:cNvGrpSpPr>
          <p:nvPr/>
        </p:nvGrpSpPr>
        <p:grpSpPr bwMode="auto">
          <a:xfrm>
            <a:off x="6813550" y="2446338"/>
            <a:ext cx="1784350" cy="1387475"/>
            <a:chOff x="4274" y="1955"/>
            <a:chExt cx="1124" cy="874"/>
          </a:xfrm>
        </p:grpSpPr>
        <p:sp>
          <p:nvSpPr>
            <p:cNvPr id="36" name="Oval 28"/>
            <p:cNvSpPr>
              <a:spLocks noChangeArrowheads="1"/>
            </p:cNvSpPr>
            <p:nvPr/>
          </p:nvSpPr>
          <p:spPr bwMode="auto">
            <a:xfrm>
              <a:off x="4645" y="1955"/>
              <a:ext cx="389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4378" y="2065"/>
              <a:ext cx="390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4912" y="2077"/>
              <a:ext cx="389" cy="3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>
              <a:off x="4274" y="2299"/>
              <a:ext cx="389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4454" y="2450"/>
              <a:ext cx="389" cy="3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5009" y="2305"/>
              <a:ext cx="389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auto">
            <a:xfrm>
              <a:off x="4865" y="2438"/>
              <a:ext cx="389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43" name="Oval 35"/>
            <p:cNvSpPr>
              <a:spLocks noChangeArrowheads="1"/>
            </p:cNvSpPr>
            <p:nvPr/>
          </p:nvSpPr>
          <p:spPr bwMode="auto">
            <a:xfrm>
              <a:off x="4670" y="2516"/>
              <a:ext cx="389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44" name="Oval 36"/>
            <p:cNvSpPr>
              <a:spLocks noChangeArrowheads="1"/>
            </p:cNvSpPr>
            <p:nvPr/>
          </p:nvSpPr>
          <p:spPr bwMode="auto">
            <a:xfrm>
              <a:off x="4422" y="2068"/>
              <a:ext cx="843" cy="67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45" name="Picture 68" descr="ctbto_logo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88" y="2255"/>
              <a:ext cx="990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Text Box 74"/>
          <p:cNvSpPr txBox="1">
            <a:spLocks noChangeArrowheads="1"/>
          </p:cNvSpPr>
          <p:nvPr/>
        </p:nvSpPr>
        <p:spPr bwMode="auto">
          <a:xfrm>
            <a:off x="280988" y="3813175"/>
            <a:ext cx="191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ATM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Banking Network</a:t>
            </a:r>
          </a:p>
        </p:txBody>
      </p: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3095625" y="5426075"/>
            <a:ext cx="2628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Air Force Technical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Applications Center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US National Data Center</a:t>
            </a:r>
          </a:p>
        </p:txBody>
      </p:sp>
      <p:sp>
        <p:nvSpPr>
          <p:cNvPr id="48" name="Text Box 78"/>
          <p:cNvSpPr txBox="1">
            <a:spLocks noChangeArrowheads="1"/>
          </p:cNvSpPr>
          <p:nvPr/>
        </p:nvSpPr>
        <p:spPr bwMode="auto">
          <a:xfrm>
            <a:off x="5766152" y="3965575"/>
            <a:ext cx="3377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Comprehensive Test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Ban Treaty Org.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GTS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Network &amp; USGS National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Earthquake information Center</a:t>
            </a:r>
            <a:endParaRPr lang="en-U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" name="Line 80"/>
          <p:cNvSpPr>
            <a:spLocks noChangeShapeType="1"/>
          </p:cNvSpPr>
          <p:nvPr/>
        </p:nvSpPr>
        <p:spPr bwMode="auto">
          <a:xfrm flipV="1">
            <a:off x="2068513" y="2728913"/>
            <a:ext cx="1241425" cy="161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1" name="Line 81"/>
          <p:cNvSpPr>
            <a:spLocks noChangeShapeType="1"/>
          </p:cNvSpPr>
          <p:nvPr/>
        </p:nvSpPr>
        <p:spPr bwMode="auto">
          <a:xfrm flipV="1">
            <a:off x="4521199" y="3416299"/>
            <a:ext cx="12699" cy="53340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3" name="Line 83"/>
          <p:cNvSpPr>
            <a:spLocks noChangeShapeType="1"/>
          </p:cNvSpPr>
          <p:nvPr/>
        </p:nvSpPr>
        <p:spPr bwMode="auto">
          <a:xfrm flipH="1" flipV="1">
            <a:off x="5711825" y="2619375"/>
            <a:ext cx="1219200" cy="2444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grpSp>
        <p:nvGrpSpPr>
          <p:cNvPr id="54" name="Group 88"/>
          <p:cNvGrpSpPr>
            <a:grpSpLocks/>
          </p:cNvGrpSpPr>
          <p:nvPr/>
        </p:nvGrpSpPr>
        <p:grpSpPr bwMode="auto">
          <a:xfrm>
            <a:off x="3575050" y="3990975"/>
            <a:ext cx="1784350" cy="1387475"/>
            <a:chOff x="1518" y="2730"/>
            <a:chExt cx="1124" cy="874"/>
          </a:xfrm>
        </p:grpSpPr>
        <p:sp>
          <p:nvSpPr>
            <p:cNvPr id="55" name="Oval 16"/>
            <p:cNvSpPr>
              <a:spLocks noChangeArrowheads="1"/>
            </p:cNvSpPr>
            <p:nvPr/>
          </p:nvSpPr>
          <p:spPr bwMode="auto">
            <a:xfrm>
              <a:off x="1889" y="2730"/>
              <a:ext cx="389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1622" y="2840"/>
              <a:ext cx="390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7" name="Oval 18"/>
            <p:cNvSpPr>
              <a:spLocks noChangeArrowheads="1"/>
            </p:cNvSpPr>
            <p:nvPr/>
          </p:nvSpPr>
          <p:spPr bwMode="auto">
            <a:xfrm>
              <a:off x="2156" y="2852"/>
              <a:ext cx="389" cy="3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8" name="Oval 19"/>
            <p:cNvSpPr>
              <a:spLocks noChangeArrowheads="1"/>
            </p:cNvSpPr>
            <p:nvPr/>
          </p:nvSpPr>
          <p:spPr bwMode="auto">
            <a:xfrm>
              <a:off x="1518" y="3074"/>
              <a:ext cx="389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9" name="Oval 20"/>
            <p:cNvSpPr>
              <a:spLocks noChangeArrowheads="1"/>
            </p:cNvSpPr>
            <p:nvPr/>
          </p:nvSpPr>
          <p:spPr bwMode="auto">
            <a:xfrm>
              <a:off x="1698" y="3225"/>
              <a:ext cx="389" cy="3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60" name="Oval 21"/>
            <p:cNvSpPr>
              <a:spLocks noChangeArrowheads="1"/>
            </p:cNvSpPr>
            <p:nvPr/>
          </p:nvSpPr>
          <p:spPr bwMode="auto">
            <a:xfrm>
              <a:off x="2253" y="3080"/>
              <a:ext cx="389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61" name="Oval 22"/>
            <p:cNvSpPr>
              <a:spLocks noChangeArrowheads="1"/>
            </p:cNvSpPr>
            <p:nvPr/>
          </p:nvSpPr>
          <p:spPr bwMode="auto">
            <a:xfrm>
              <a:off x="2109" y="3213"/>
              <a:ext cx="389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62" name="Oval 23"/>
            <p:cNvSpPr>
              <a:spLocks noChangeArrowheads="1"/>
            </p:cNvSpPr>
            <p:nvPr/>
          </p:nvSpPr>
          <p:spPr bwMode="auto">
            <a:xfrm>
              <a:off x="1914" y="3291"/>
              <a:ext cx="389" cy="3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63" name="Oval 24"/>
            <p:cNvSpPr>
              <a:spLocks noChangeArrowheads="1"/>
            </p:cNvSpPr>
            <p:nvPr/>
          </p:nvSpPr>
          <p:spPr bwMode="auto">
            <a:xfrm>
              <a:off x="1666" y="2843"/>
              <a:ext cx="843" cy="67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64" name="Picture 84" descr="AFTACnewcrest_two_inch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744" y="2889"/>
              <a:ext cx="711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Group 100"/>
          <p:cNvGrpSpPr>
            <a:grpSpLocks/>
          </p:cNvGrpSpPr>
          <p:nvPr/>
        </p:nvGrpSpPr>
        <p:grpSpPr bwMode="auto">
          <a:xfrm>
            <a:off x="774700" y="2514600"/>
            <a:ext cx="876300" cy="1027113"/>
            <a:chOff x="592" y="1040"/>
            <a:chExt cx="952" cy="1143"/>
          </a:xfrm>
        </p:grpSpPr>
        <p:grpSp>
          <p:nvGrpSpPr>
            <p:cNvPr id="66" name="Group 92"/>
            <p:cNvGrpSpPr>
              <a:grpSpLocks/>
            </p:cNvGrpSpPr>
            <p:nvPr/>
          </p:nvGrpSpPr>
          <p:grpSpPr bwMode="auto">
            <a:xfrm>
              <a:off x="592" y="1040"/>
              <a:ext cx="952" cy="1143"/>
              <a:chOff x="1824" y="2640"/>
              <a:chExt cx="894" cy="959"/>
            </a:xfrm>
          </p:grpSpPr>
          <p:pic>
            <p:nvPicPr>
              <p:cNvPr id="71" name="Picture 93" descr="atm_machine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1824" y="2640"/>
                <a:ext cx="894" cy="678"/>
              </a:xfrm>
              <a:prstGeom prst="rect">
                <a:avLst/>
              </a:prstGeom>
              <a:noFill/>
            </p:spPr>
          </p:pic>
          <p:pic>
            <p:nvPicPr>
              <p:cNvPr id="72" name="Picture 94" descr="card_master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1824" y="3318"/>
                <a:ext cx="450" cy="281"/>
              </a:xfrm>
              <a:prstGeom prst="rect">
                <a:avLst/>
              </a:prstGeom>
              <a:noFill/>
            </p:spPr>
          </p:pic>
          <p:pic>
            <p:nvPicPr>
              <p:cNvPr id="73" name="Picture 95" descr="card_visa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274" y="3321"/>
                <a:ext cx="444" cy="278"/>
              </a:xfrm>
              <a:prstGeom prst="rect">
                <a:avLst/>
              </a:prstGeom>
              <a:noFill/>
            </p:spPr>
          </p:pic>
        </p:grpSp>
        <p:grpSp>
          <p:nvGrpSpPr>
            <p:cNvPr id="67" name="Group 99"/>
            <p:cNvGrpSpPr>
              <a:grpSpLocks/>
            </p:cNvGrpSpPr>
            <p:nvPr/>
          </p:nvGrpSpPr>
          <p:grpSpPr bwMode="auto">
            <a:xfrm>
              <a:off x="608" y="1880"/>
              <a:ext cx="928" cy="272"/>
              <a:chOff x="608" y="1880"/>
              <a:chExt cx="928" cy="272"/>
            </a:xfrm>
          </p:grpSpPr>
          <p:sp>
            <p:nvSpPr>
              <p:cNvPr id="68" name="Oval 97"/>
              <p:cNvSpPr>
                <a:spLocks noChangeArrowheads="1"/>
              </p:cNvSpPr>
              <p:nvPr/>
            </p:nvSpPr>
            <p:spPr bwMode="auto">
              <a:xfrm>
                <a:off x="608" y="1880"/>
                <a:ext cx="272" cy="2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69" name="Oval 96"/>
              <p:cNvSpPr>
                <a:spLocks noChangeArrowheads="1"/>
              </p:cNvSpPr>
              <p:nvPr/>
            </p:nvSpPr>
            <p:spPr bwMode="auto">
              <a:xfrm>
                <a:off x="800" y="1880"/>
                <a:ext cx="272" cy="272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70" name="Rectangle 98"/>
              <p:cNvSpPr>
                <a:spLocks noChangeArrowheads="1"/>
              </p:cNvSpPr>
              <p:nvPr/>
            </p:nvSpPr>
            <p:spPr bwMode="auto">
              <a:xfrm>
                <a:off x="1080" y="1968"/>
                <a:ext cx="456" cy="1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800" b="1" i="1"/>
                  <a:t>ABCD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9428"/>
            <a:ext cx="8369300" cy="99517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USAP IP Network Transit Partners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USAP ICT OPERATING LOCATIONS</a:t>
            </a:r>
            <a:endParaRPr lang="en-US" sz="4000" dirty="0"/>
          </a:p>
        </p:txBody>
      </p:sp>
      <p:pic>
        <p:nvPicPr>
          <p:cNvPr id="10" name="Picture 5" descr="world_mollwied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564088"/>
            <a:ext cx="9144000" cy="44481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49001"/>
                </a:schemeClr>
              </a:gs>
              <a:gs pos="50000">
                <a:schemeClr val="accent1">
                  <a:alpha val="50999"/>
                </a:schemeClr>
              </a:gs>
              <a:gs pos="100000">
                <a:schemeClr val="accent1">
                  <a:gamma/>
                  <a:tint val="0"/>
                  <a:invGamma/>
                  <a:alpha val="49001"/>
                </a:schemeClr>
              </a:gs>
            </a:gsLst>
            <a:lin ang="5400000" scaled="1"/>
          </a:gradFill>
        </p:spPr>
      </p:pic>
      <p:graphicFrame>
        <p:nvGraphicFramePr>
          <p:cNvPr id="17" name="Diagram 16"/>
          <p:cNvGraphicFramePr/>
          <p:nvPr/>
        </p:nvGraphicFramePr>
        <p:xfrm>
          <a:off x="2267700" y="1239915"/>
          <a:ext cx="3831858" cy="338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3995925" y="3236975"/>
          <a:ext cx="3441700" cy="332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193830" y="2737710"/>
          <a:ext cx="35687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5778500" y="1508750"/>
          <a:ext cx="3365500" cy="315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7927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Current South Pole </a:t>
            </a:r>
            <a:r>
              <a:rPr lang="en-US" sz="3600" dirty="0" err="1" smtClean="0">
                <a:solidFill>
                  <a:schemeClr val="tx1"/>
                </a:solidFill>
              </a:rPr>
              <a:t>Satcomm</a:t>
            </a:r>
            <a:r>
              <a:rPr lang="en-US" sz="3600" dirty="0" smtClean="0">
                <a:solidFill>
                  <a:schemeClr val="tx1"/>
                </a:solidFill>
              </a:rPr>
              <a:t>. Architecture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4" name="Group 145"/>
          <p:cNvGrpSpPr>
            <a:grpSpLocks/>
          </p:cNvGrpSpPr>
          <p:nvPr/>
        </p:nvGrpSpPr>
        <p:grpSpPr bwMode="auto">
          <a:xfrm>
            <a:off x="165100" y="1112838"/>
            <a:ext cx="8613775" cy="5405437"/>
            <a:chOff x="104" y="701"/>
            <a:chExt cx="5426" cy="3405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635" y="991"/>
              <a:ext cx="388" cy="481"/>
              <a:chOff x="2688" y="1257"/>
              <a:chExt cx="470" cy="654"/>
            </a:xfrm>
          </p:grpSpPr>
          <p:pic>
            <p:nvPicPr>
              <p:cNvPr id="90" name="Picture 3" descr="NVTech_satellite-dish-3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694" y="1257"/>
                <a:ext cx="464" cy="653"/>
              </a:xfrm>
              <a:prstGeom prst="rect">
                <a:avLst/>
              </a:prstGeom>
              <a:noFill/>
            </p:spPr>
          </p:pic>
          <p:sp>
            <p:nvSpPr>
              <p:cNvPr id="91" name="AutoShape 4"/>
              <p:cNvSpPr>
                <a:spLocks noChangeArrowheads="1"/>
              </p:cNvSpPr>
              <p:nvPr/>
            </p:nvSpPr>
            <p:spPr bwMode="auto">
              <a:xfrm>
                <a:off x="2688" y="1655"/>
                <a:ext cx="174" cy="256"/>
              </a:xfrm>
              <a:prstGeom prst="rtTriangl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92" name="Rectangle 5"/>
              <p:cNvSpPr>
                <a:spLocks noChangeArrowheads="1"/>
              </p:cNvSpPr>
              <p:nvPr/>
            </p:nvSpPr>
            <p:spPr bwMode="auto">
              <a:xfrm>
                <a:off x="2715" y="1610"/>
                <a:ext cx="56" cy="2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pic>
          <p:nvPicPr>
            <p:cNvPr id="6" name="Picture 9" descr="NVTech_satellite-dish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94" y="701"/>
              <a:ext cx="337" cy="474"/>
            </a:xfrm>
            <a:prstGeom prst="rect">
              <a:avLst/>
            </a:prstGeom>
            <a:noFill/>
          </p:spPr>
        </p:pic>
        <p:pic>
          <p:nvPicPr>
            <p:cNvPr id="7" name="Picture 11" descr="NVTech_satellite-dish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29" y="1942"/>
              <a:ext cx="337" cy="474"/>
            </a:xfrm>
            <a:prstGeom prst="rect">
              <a:avLst/>
            </a:prstGeom>
            <a:noFill/>
          </p:spPr>
        </p:pic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2717" y="2531"/>
              <a:ext cx="388" cy="481"/>
              <a:chOff x="2688" y="1257"/>
              <a:chExt cx="470" cy="654"/>
            </a:xfrm>
          </p:grpSpPr>
          <p:pic>
            <p:nvPicPr>
              <p:cNvPr id="87" name="Picture 24" descr="NVTech_satellite-dish-3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694" y="1257"/>
                <a:ext cx="464" cy="653"/>
              </a:xfrm>
              <a:prstGeom prst="rect">
                <a:avLst/>
              </a:prstGeom>
              <a:noFill/>
            </p:spPr>
          </p:pic>
          <p:sp>
            <p:nvSpPr>
              <p:cNvPr id="88" name="AutoShape 25"/>
              <p:cNvSpPr>
                <a:spLocks noChangeArrowheads="1"/>
              </p:cNvSpPr>
              <p:nvPr/>
            </p:nvSpPr>
            <p:spPr bwMode="auto">
              <a:xfrm>
                <a:off x="2688" y="1655"/>
                <a:ext cx="174" cy="256"/>
              </a:xfrm>
              <a:prstGeom prst="rtTriangl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89" name="Rectangle 26"/>
              <p:cNvSpPr>
                <a:spLocks noChangeArrowheads="1"/>
              </p:cNvSpPr>
              <p:nvPr/>
            </p:nvSpPr>
            <p:spPr bwMode="auto">
              <a:xfrm>
                <a:off x="2715" y="1610"/>
                <a:ext cx="56" cy="2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2426" y="1481"/>
              <a:ext cx="10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White Sands, NM</a:t>
              </a: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2171" y="2863"/>
              <a:ext cx="6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Miami, FL</a:t>
              </a:r>
            </a:p>
          </p:txBody>
        </p: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2752" y="1894"/>
              <a:ext cx="388" cy="481"/>
              <a:chOff x="2688" y="1257"/>
              <a:chExt cx="470" cy="654"/>
            </a:xfrm>
          </p:grpSpPr>
          <p:pic>
            <p:nvPicPr>
              <p:cNvPr id="84" name="Picture 34" descr="NVTech_satellite-dish-3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694" y="1257"/>
                <a:ext cx="464" cy="653"/>
              </a:xfrm>
              <a:prstGeom prst="rect">
                <a:avLst/>
              </a:prstGeom>
              <a:noFill/>
            </p:spPr>
          </p:pic>
          <p:sp>
            <p:nvSpPr>
              <p:cNvPr id="85" name="AutoShape 35"/>
              <p:cNvSpPr>
                <a:spLocks noChangeArrowheads="1"/>
              </p:cNvSpPr>
              <p:nvPr/>
            </p:nvSpPr>
            <p:spPr bwMode="auto">
              <a:xfrm>
                <a:off x="2688" y="1655"/>
                <a:ext cx="174" cy="256"/>
              </a:xfrm>
              <a:prstGeom prst="rtTriangl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86" name="Rectangle 36"/>
              <p:cNvSpPr>
                <a:spLocks noChangeArrowheads="1"/>
              </p:cNvSpPr>
              <p:nvPr/>
            </p:nvSpPr>
            <p:spPr bwMode="auto">
              <a:xfrm>
                <a:off x="2715" y="1610"/>
                <a:ext cx="56" cy="2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4274" y="896"/>
              <a:ext cx="12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Bookman Old Style" pitchFamily="18" charset="0"/>
                </a:rPr>
                <a:t>Centennial, CO</a:t>
              </a:r>
            </a:p>
          </p:txBody>
        </p:sp>
        <p:sp>
          <p:nvSpPr>
            <p:cNvPr id="13" name="Line 45"/>
            <p:cNvSpPr>
              <a:spLocks noChangeShapeType="1"/>
            </p:cNvSpPr>
            <p:nvPr/>
          </p:nvSpPr>
          <p:spPr bwMode="auto">
            <a:xfrm>
              <a:off x="984" y="912"/>
              <a:ext cx="1616" cy="1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" name="Line 46"/>
            <p:cNvSpPr>
              <a:spLocks noChangeShapeType="1"/>
            </p:cNvSpPr>
            <p:nvPr/>
          </p:nvSpPr>
          <p:spPr bwMode="auto">
            <a:xfrm>
              <a:off x="1288" y="1840"/>
              <a:ext cx="1448" cy="30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" name="Line 47"/>
            <p:cNvSpPr>
              <a:spLocks noChangeShapeType="1"/>
            </p:cNvSpPr>
            <p:nvPr/>
          </p:nvSpPr>
          <p:spPr bwMode="auto">
            <a:xfrm>
              <a:off x="688" y="2088"/>
              <a:ext cx="1984" cy="61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" name="Line 52"/>
            <p:cNvSpPr>
              <a:spLocks noChangeShapeType="1"/>
            </p:cNvSpPr>
            <p:nvPr/>
          </p:nvSpPr>
          <p:spPr bwMode="auto">
            <a:xfrm>
              <a:off x="3064" y="1328"/>
              <a:ext cx="1352" cy="15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17" name="Line 53"/>
            <p:cNvSpPr>
              <a:spLocks noChangeShapeType="1"/>
            </p:cNvSpPr>
            <p:nvPr/>
          </p:nvSpPr>
          <p:spPr bwMode="auto">
            <a:xfrm flipV="1">
              <a:off x="3152" y="1808"/>
              <a:ext cx="1288" cy="40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18" name="Line 54"/>
            <p:cNvSpPr>
              <a:spLocks noChangeShapeType="1"/>
            </p:cNvSpPr>
            <p:nvPr/>
          </p:nvSpPr>
          <p:spPr bwMode="auto">
            <a:xfrm flipV="1">
              <a:off x="3120" y="2016"/>
              <a:ext cx="1616" cy="71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19" name="Text Box 58"/>
            <p:cNvSpPr txBox="1">
              <a:spLocks noChangeArrowheads="1"/>
            </p:cNvSpPr>
            <p:nvPr/>
          </p:nvSpPr>
          <p:spPr bwMode="auto">
            <a:xfrm>
              <a:off x="2076" y="788"/>
              <a:ext cx="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FF3300"/>
                  </a:solidFill>
                </a:rPr>
                <a:t>5 </a:t>
              </a:r>
              <a:r>
                <a:rPr lang="en-US" b="1" dirty="0">
                  <a:solidFill>
                    <a:srgbClr val="FF3300"/>
                  </a:solidFill>
                </a:rPr>
                <a:t>Mb/s</a:t>
              </a:r>
            </a:p>
          </p:txBody>
        </p:sp>
        <p:sp>
          <p:nvSpPr>
            <p:cNvPr id="20" name="Text Box 59"/>
            <p:cNvSpPr txBox="1">
              <a:spLocks noChangeArrowheads="1"/>
            </p:cNvSpPr>
            <p:nvPr/>
          </p:nvSpPr>
          <p:spPr bwMode="auto">
            <a:xfrm>
              <a:off x="3958" y="1646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3300"/>
                  </a:solidFill>
                </a:rPr>
                <a:t>T1</a:t>
              </a:r>
            </a:p>
          </p:txBody>
        </p:sp>
        <p:sp>
          <p:nvSpPr>
            <p:cNvPr id="21" name="Text Box 60"/>
            <p:cNvSpPr txBox="1">
              <a:spLocks noChangeArrowheads="1"/>
            </p:cNvSpPr>
            <p:nvPr/>
          </p:nvSpPr>
          <p:spPr bwMode="auto">
            <a:xfrm>
              <a:off x="4390" y="2128"/>
              <a:ext cx="3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3300"/>
                  </a:solidFill>
                </a:rPr>
                <a:t>T1</a:t>
              </a:r>
            </a:p>
          </p:txBody>
        </p: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1287" y="744"/>
              <a:ext cx="7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TDRS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F3/F5/F6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1447" y="1648"/>
              <a:ext cx="6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 dirty="0" smtClean="0">
                  <a:solidFill>
                    <a:srgbClr val="000000"/>
                  </a:solidFill>
                </a:rPr>
                <a:t>SkyNet-4C</a:t>
              </a:r>
              <a:endParaRPr lang="en-US" sz="14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1351" y="2504"/>
              <a:ext cx="4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GOES 3</a:t>
              </a:r>
            </a:p>
          </p:txBody>
        </p:sp>
        <p:sp>
          <p:nvSpPr>
            <p:cNvPr id="25" name="Text Box 69"/>
            <p:cNvSpPr txBox="1">
              <a:spLocks noChangeArrowheads="1"/>
            </p:cNvSpPr>
            <p:nvPr/>
          </p:nvSpPr>
          <p:spPr bwMode="auto">
            <a:xfrm>
              <a:off x="3153" y="2159"/>
              <a:ext cx="10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 dirty="0" err="1" smtClean="0">
                  <a:solidFill>
                    <a:srgbClr val="000000"/>
                  </a:solidFill>
                </a:rPr>
                <a:t>Oakhanger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, UK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pic>
          <p:nvPicPr>
            <p:cNvPr id="26" name="Picture 71" descr="intelsat-logo"/>
            <p:cNvPicPr>
              <a:picLocks noChangeAspect="1" noChangeArrowheads="1"/>
            </p:cNvPicPr>
            <p:nvPr/>
          </p:nvPicPr>
          <p:blipFill>
            <a:blip r:embed="rId5" cstate="screen"/>
            <a:srcRect l="6393" r="11871"/>
            <a:stretch>
              <a:fillRect/>
            </a:stretch>
          </p:blipFill>
          <p:spPr bwMode="auto">
            <a:xfrm>
              <a:off x="3038" y="1835"/>
              <a:ext cx="716" cy="189"/>
            </a:xfrm>
            <a:prstGeom prst="rect">
              <a:avLst/>
            </a:prstGeom>
            <a:noFill/>
          </p:spPr>
        </p:pic>
        <p:pic>
          <p:nvPicPr>
            <p:cNvPr id="27" name="Picture 72" descr="UM-RSMAS-Logo-color-115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180" y="2713"/>
              <a:ext cx="626" cy="342"/>
            </a:xfrm>
            <a:prstGeom prst="rect">
              <a:avLst/>
            </a:prstGeom>
            <a:noFill/>
          </p:spPr>
        </p:pic>
        <p:pic>
          <p:nvPicPr>
            <p:cNvPr id="28" name="Picture 73" descr="nasa-logo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023" y="956"/>
              <a:ext cx="424" cy="352"/>
            </a:xfrm>
            <a:prstGeom prst="rect">
              <a:avLst/>
            </a:prstGeom>
            <a:noFill/>
          </p:spPr>
        </p:pic>
        <p:sp>
          <p:nvSpPr>
            <p:cNvPr id="29" name="Text Box 79"/>
            <p:cNvSpPr txBox="1">
              <a:spLocks noChangeArrowheads="1"/>
            </p:cNvSpPr>
            <p:nvPr/>
          </p:nvSpPr>
          <p:spPr bwMode="auto">
            <a:xfrm>
              <a:off x="3968" y="1174"/>
              <a:ext cx="4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3300"/>
                  </a:solidFill>
                </a:rPr>
                <a:t>DS3</a:t>
              </a:r>
            </a:p>
          </p:txBody>
        </p:sp>
        <p:sp>
          <p:nvSpPr>
            <p:cNvPr id="30" name="Text Box 80"/>
            <p:cNvSpPr txBox="1">
              <a:spLocks noChangeArrowheads="1"/>
            </p:cNvSpPr>
            <p:nvPr/>
          </p:nvSpPr>
          <p:spPr bwMode="auto">
            <a:xfrm>
              <a:off x="1636" y="1148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33CC33"/>
                  </a:solidFill>
                </a:rPr>
                <a:t>125 </a:t>
              </a:r>
              <a:r>
                <a:rPr lang="en-US" b="1" dirty="0">
                  <a:solidFill>
                    <a:srgbClr val="33CC33"/>
                  </a:solidFill>
                </a:rPr>
                <a:t>Mb/s</a:t>
              </a:r>
            </a:p>
          </p:txBody>
        </p:sp>
        <p:grpSp>
          <p:nvGrpSpPr>
            <p:cNvPr id="31" name="Group 81"/>
            <p:cNvGrpSpPr>
              <a:grpSpLocks/>
            </p:cNvGrpSpPr>
            <p:nvPr/>
          </p:nvGrpSpPr>
          <p:grpSpPr bwMode="auto">
            <a:xfrm>
              <a:off x="4345" y="1084"/>
              <a:ext cx="1107" cy="970"/>
              <a:chOff x="1999" y="678"/>
              <a:chExt cx="1617" cy="1432"/>
            </a:xfrm>
          </p:grpSpPr>
          <p:sp>
            <p:nvSpPr>
              <p:cNvPr id="74" name="Oval 82"/>
              <p:cNvSpPr>
                <a:spLocks noChangeArrowheads="1"/>
              </p:cNvSpPr>
              <p:nvPr/>
            </p:nvSpPr>
            <p:spPr bwMode="auto">
              <a:xfrm>
                <a:off x="2533" y="678"/>
                <a:ext cx="560" cy="51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75" name="Oval 83"/>
              <p:cNvSpPr>
                <a:spLocks noChangeArrowheads="1"/>
              </p:cNvSpPr>
              <p:nvPr/>
            </p:nvSpPr>
            <p:spPr bwMode="auto">
              <a:xfrm>
                <a:off x="2149" y="858"/>
                <a:ext cx="560" cy="51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76" name="Oval 84"/>
              <p:cNvSpPr>
                <a:spLocks noChangeArrowheads="1"/>
              </p:cNvSpPr>
              <p:nvPr/>
            </p:nvSpPr>
            <p:spPr bwMode="auto">
              <a:xfrm>
                <a:off x="2916" y="877"/>
                <a:ext cx="560" cy="51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77" name="Oval 85"/>
              <p:cNvSpPr>
                <a:spLocks noChangeArrowheads="1"/>
              </p:cNvSpPr>
              <p:nvPr/>
            </p:nvSpPr>
            <p:spPr bwMode="auto">
              <a:xfrm>
                <a:off x="1999" y="1242"/>
                <a:ext cx="560" cy="51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78" name="Oval 86"/>
              <p:cNvSpPr>
                <a:spLocks noChangeArrowheads="1"/>
              </p:cNvSpPr>
              <p:nvPr/>
            </p:nvSpPr>
            <p:spPr bwMode="auto">
              <a:xfrm>
                <a:off x="2258" y="1489"/>
                <a:ext cx="560" cy="51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79" name="Oval 87"/>
              <p:cNvSpPr>
                <a:spLocks noChangeArrowheads="1"/>
              </p:cNvSpPr>
              <p:nvPr/>
            </p:nvSpPr>
            <p:spPr bwMode="auto">
              <a:xfrm>
                <a:off x="3056" y="1252"/>
                <a:ext cx="560" cy="51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80" name="Oval 88"/>
              <p:cNvSpPr>
                <a:spLocks noChangeArrowheads="1"/>
              </p:cNvSpPr>
              <p:nvPr/>
            </p:nvSpPr>
            <p:spPr bwMode="auto">
              <a:xfrm>
                <a:off x="2849" y="1470"/>
                <a:ext cx="560" cy="51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81" name="Oval 89"/>
              <p:cNvSpPr>
                <a:spLocks noChangeArrowheads="1"/>
              </p:cNvSpPr>
              <p:nvPr/>
            </p:nvSpPr>
            <p:spPr bwMode="auto">
              <a:xfrm>
                <a:off x="2569" y="1598"/>
                <a:ext cx="560" cy="51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82" name="Oval 90"/>
              <p:cNvSpPr>
                <a:spLocks noChangeArrowheads="1"/>
              </p:cNvSpPr>
              <p:nvPr/>
            </p:nvSpPr>
            <p:spPr bwMode="auto">
              <a:xfrm>
                <a:off x="2211" y="863"/>
                <a:ext cx="1213" cy="110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pic>
            <p:nvPicPr>
              <p:cNvPr id="83" name="Picture 91" descr="usap-small-logo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372" y="972"/>
                <a:ext cx="886" cy="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97" descr="acommsDSCS05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411" y="1827"/>
              <a:ext cx="694" cy="245"/>
            </a:xfrm>
            <a:prstGeom prst="rect">
              <a:avLst/>
            </a:prstGeom>
            <a:noFill/>
          </p:spPr>
        </p:pic>
        <p:pic>
          <p:nvPicPr>
            <p:cNvPr id="33" name="Picture 98" descr="iri_images-globe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536" y="3100"/>
              <a:ext cx="688" cy="671"/>
            </a:xfrm>
            <a:prstGeom prst="rect">
              <a:avLst/>
            </a:prstGeom>
            <a:noFill/>
          </p:spPr>
        </p:pic>
        <p:sp>
          <p:nvSpPr>
            <p:cNvPr id="34" name="Line 99"/>
            <p:cNvSpPr>
              <a:spLocks noChangeShapeType="1"/>
            </p:cNvSpPr>
            <p:nvPr/>
          </p:nvSpPr>
          <p:spPr bwMode="auto">
            <a:xfrm>
              <a:off x="968" y="992"/>
              <a:ext cx="1544" cy="22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pic>
          <p:nvPicPr>
            <p:cNvPr id="35" name="Picture 96" descr="acommsDSCS05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1239" y="873"/>
              <a:ext cx="694" cy="269"/>
            </a:xfrm>
            <a:prstGeom prst="rect">
              <a:avLst/>
            </a:prstGeom>
            <a:noFill/>
          </p:spPr>
        </p:pic>
        <p:sp>
          <p:nvSpPr>
            <p:cNvPr id="36" name="Text Box 100"/>
            <p:cNvSpPr txBox="1">
              <a:spLocks noChangeArrowheads="1"/>
            </p:cNvSpPr>
            <p:nvPr/>
          </p:nvSpPr>
          <p:spPr bwMode="auto">
            <a:xfrm>
              <a:off x="152" y="1188"/>
              <a:ext cx="12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South </a:t>
              </a:r>
              <a:r>
                <a:rPr lang="en-US" sz="1400" b="1" dirty="0" err="1" smtClean="0">
                  <a:solidFill>
                    <a:srgbClr val="000000"/>
                  </a:solidFill>
                </a:rPr>
                <a:t>PoleTDRSS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</a:rPr>
                <a:t>Relay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S/Ku-Band</a:t>
              </a:r>
            </a:p>
          </p:txBody>
        </p:sp>
        <p:sp>
          <p:nvSpPr>
            <p:cNvPr id="37" name="Text Box 101"/>
            <p:cNvSpPr txBox="1">
              <a:spLocks noChangeArrowheads="1"/>
            </p:cNvSpPr>
            <p:nvPr/>
          </p:nvSpPr>
          <p:spPr bwMode="auto">
            <a:xfrm>
              <a:off x="104" y="2380"/>
              <a:ext cx="85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9m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S/L-Band</a:t>
              </a:r>
            </a:p>
          </p:txBody>
        </p:sp>
        <p:sp>
          <p:nvSpPr>
            <p:cNvPr id="38" name="Text Box 104"/>
            <p:cNvSpPr txBox="1">
              <a:spLocks noChangeArrowheads="1"/>
            </p:cNvSpPr>
            <p:nvPr/>
          </p:nvSpPr>
          <p:spPr bwMode="auto">
            <a:xfrm>
              <a:off x="2583" y="3792"/>
              <a:ext cx="52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IRIDIUM</a:t>
              </a:r>
            </a:p>
          </p:txBody>
        </p:sp>
        <p:sp>
          <p:nvSpPr>
            <p:cNvPr id="39" name="Text Box 105"/>
            <p:cNvSpPr txBox="1">
              <a:spLocks noChangeArrowheads="1"/>
            </p:cNvSpPr>
            <p:nvPr/>
          </p:nvSpPr>
          <p:spPr bwMode="auto">
            <a:xfrm>
              <a:off x="277" y="3600"/>
              <a:ext cx="13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IRIDIUM Multi-Channel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Communications System</a:t>
              </a:r>
            </a:p>
          </p:txBody>
        </p:sp>
        <p:grpSp>
          <p:nvGrpSpPr>
            <p:cNvPr id="40" name="Group 139"/>
            <p:cNvGrpSpPr>
              <a:grpSpLocks/>
            </p:cNvGrpSpPr>
            <p:nvPr/>
          </p:nvGrpSpPr>
          <p:grpSpPr bwMode="auto">
            <a:xfrm>
              <a:off x="1728" y="3163"/>
              <a:ext cx="800" cy="523"/>
              <a:chOff x="1728" y="3163"/>
              <a:chExt cx="800" cy="523"/>
            </a:xfrm>
          </p:grpSpPr>
          <p:sp>
            <p:nvSpPr>
              <p:cNvPr id="72" name="AutoShape 106"/>
              <p:cNvSpPr>
                <a:spLocks noChangeArrowheads="1"/>
              </p:cNvSpPr>
              <p:nvPr/>
            </p:nvSpPr>
            <p:spPr bwMode="auto">
              <a:xfrm>
                <a:off x="1728" y="3344"/>
                <a:ext cx="800" cy="160"/>
              </a:xfrm>
              <a:prstGeom prst="leftRightArrow">
                <a:avLst>
                  <a:gd name="adj1" fmla="val 50000"/>
                  <a:gd name="adj2" fmla="val 100000"/>
                </a:avLst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73" name="Text Box 107"/>
              <p:cNvSpPr txBox="1">
                <a:spLocks noChangeArrowheads="1"/>
              </p:cNvSpPr>
              <p:nvPr/>
            </p:nvSpPr>
            <p:spPr bwMode="auto">
              <a:xfrm>
                <a:off x="1859" y="3163"/>
                <a:ext cx="574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3300"/>
                    </a:solidFill>
                  </a:rPr>
                  <a:t>12 x</a:t>
                </a:r>
              </a:p>
              <a:p>
                <a:pPr algn="ctr"/>
                <a:endParaRPr lang="en-US" sz="1600" b="1" dirty="0">
                  <a:solidFill>
                    <a:srgbClr val="FF3300"/>
                  </a:solidFill>
                </a:endParaRPr>
              </a:p>
              <a:p>
                <a:pPr algn="ctr"/>
                <a:r>
                  <a:rPr lang="en-US" sz="1600" b="1" dirty="0" smtClean="0">
                    <a:solidFill>
                      <a:srgbClr val="FF3300"/>
                    </a:solidFill>
                  </a:rPr>
                  <a:t>2400 </a:t>
                </a:r>
                <a:r>
                  <a:rPr lang="en-US" sz="1600" b="1" dirty="0">
                    <a:solidFill>
                      <a:srgbClr val="FF3300"/>
                    </a:solidFill>
                  </a:rPr>
                  <a:t>b/s</a:t>
                </a:r>
              </a:p>
            </p:txBody>
          </p:sp>
        </p:grpSp>
        <p:grpSp>
          <p:nvGrpSpPr>
            <p:cNvPr id="41" name="Group 108"/>
            <p:cNvGrpSpPr>
              <a:grpSpLocks/>
            </p:cNvGrpSpPr>
            <p:nvPr/>
          </p:nvGrpSpPr>
          <p:grpSpPr bwMode="auto">
            <a:xfrm>
              <a:off x="4149" y="3251"/>
              <a:ext cx="388" cy="481"/>
              <a:chOff x="2688" y="1257"/>
              <a:chExt cx="470" cy="654"/>
            </a:xfrm>
          </p:grpSpPr>
          <p:pic>
            <p:nvPicPr>
              <p:cNvPr id="69" name="Picture 109" descr="NVTech_satellite-dish-3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694" y="1257"/>
                <a:ext cx="464" cy="653"/>
              </a:xfrm>
              <a:prstGeom prst="rect">
                <a:avLst/>
              </a:prstGeom>
              <a:noFill/>
            </p:spPr>
          </p:pic>
          <p:sp>
            <p:nvSpPr>
              <p:cNvPr id="70" name="AutoShape 110"/>
              <p:cNvSpPr>
                <a:spLocks noChangeArrowheads="1"/>
              </p:cNvSpPr>
              <p:nvPr/>
            </p:nvSpPr>
            <p:spPr bwMode="auto">
              <a:xfrm>
                <a:off x="2688" y="1655"/>
                <a:ext cx="174" cy="256"/>
              </a:xfrm>
              <a:prstGeom prst="rtTriangl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71" name="Rectangle 111"/>
              <p:cNvSpPr>
                <a:spLocks noChangeArrowheads="1"/>
              </p:cNvSpPr>
              <p:nvPr/>
            </p:nvSpPr>
            <p:spPr bwMode="auto">
              <a:xfrm>
                <a:off x="2715" y="1610"/>
                <a:ext cx="56" cy="2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sp>
          <p:nvSpPr>
            <p:cNvPr id="42" name="Line 112"/>
            <p:cNvSpPr>
              <a:spLocks noChangeShapeType="1"/>
            </p:cNvSpPr>
            <p:nvPr/>
          </p:nvSpPr>
          <p:spPr bwMode="auto">
            <a:xfrm>
              <a:off x="3296" y="3432"/>
              <a:ext cx="792" cy="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pic>
          <p:nvPicPr>
            <p:cNvPr id="43" name="Picture 113" descr="disa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4598" y="3262"/>
              <a:ext cx="532" cy="532"/>
            </a:xfrm>
            <a:prstGeom prst="rect">
              <a:avLst/>
            </a:prstGeom>
            <a:noFill/>
          </p:spPr>
        </p:pic>
        <p:sp>
          <p:nvSpPr>
            <p:cNvPr id="44" name="Text Box 114"/>
            <p:cNvSpPr txBox="1">
              <a:spLocks noChangeArrowheads="1"/>
            </p:cNvSpPr>
            <p:nvPr/>
          </p:nvSpPr>
          <p:spPr bwMode="auto">
            <a:xfrm>
              <a:off x="3853" y="3776"/>
              <a:ext cx="122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DOD IRIDIUM Gateway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Wahiawa, HI</a:t>
              </a:r>
            </a:p>
          </p:txBody>
        </p:sp>
        <p:sp>
          <p:nvSpPr>
            <p:cNvPr id="45" name="Line 116"/>
            <p:cNvSpPr>
              <a:spLocks noChangeShapeType="1"/>
            </p:cNvSpPr>
            <p:nvPr/>
          </p:nvSpPr>
          <p:spPr bwMode="auto">
            <a:xfrm flipV="1">
              <a:off x="4472" y="2032"/>
              <a:ext cx="560" cy="142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grpSp>
          <p:nvGrpSpPr>
            <p:cNvPr id="46" name="Group 134"/>
            <p:cNvGrpSpPr>
              <a:grpSpLocks/>
            </p:cNvGrpSpPr>
            <p:nvPr/>
          </p:nvGrpSpPr>
          <p:grpSpPr bwMode="auto">
            <a:xfrm>
              <a:off x="4411" y="2250"/>
              <a:ext cx="939" cy="958"/>
              <a:chOff x="4723" y="2282"/>
              <a:chExt cx="939" cy="958"/>
            </a:xfrm>
          </p:grpSpPr>
          <p:grpSp>
            <p:nvGrpSpPr>
              <p:cNvPr id="54" name="Group 119"/>
              <p:cNvGrpSpPr>
                <a:grpSpLocks/>
              </p:cNvGrpSpPr>
              <p:nvPr/>
            </p:nvGrpSpPr>
            <p:grpSpPr bwMode="auto">
              <a:xfrm>
                <a:off x="4723" y="2282"/>
                <a:ext cx="939" cy="958"/>
                <a:chOff x="3375" y="1936"/>
                <a:chExt cx="1043" cy="875"/>
              </a:xfrm>
            </p:grpSpPr>
            <p:sp>
              <p:nvSpPr>
                <p:cNvPr id="57" name="Oval 120"/>
                <p:cNvSpPr>
                  <a:spLocks noChangeArrowheads="1"/>
                </p:cNvSpPr>
                <p:nvPr/>
              </p:nvSpPr>
              <p:spPr bwMode="auto">
                <a:xfrm>
                  <a:off x="3703" y="1964"/>
                  <a:ext cx="247" cy="284"/>
                </a:xfrm>
                <a:prstGeom prst="ellipse">
                  <a:avLst/>
                </a:prstGeom>
                <a:solidFill>
                  <a:srgbClr val="FFFFFF"/>
                </a:solidFill>
                <a:ln w="4763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8" name="Oval 121"/>
                <p:cNvSpPr>
                  <a:spLocks noChangeArrowheads="1"/>
                </p:cNvSpPr>
                <p:nvPr/>
              </p:nvSpPr>
              <p:spPr bwMode="auto">
                <a:xfrm>
                  <a:off x="3914" y="1936"/>
                  <a:ext cx="199" cy="231"/>
                </a:xfrm>
                <a:prstGeom prst="ellipse">
                  <a:avLst/>
                </a:prstGeom>
                <a:solidFill>
                  <a:srgbClr val="FFFFFF"/>
                </a:solidFill>
                <a:ln w="4763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9" name="Oval 122"/>
                <p:cNvSpPr>
                  <a:spLocks noChangeArrowheads="1"/>
                </p:cNvSpPr>
                <p:nvPr/>
              </p:nvSpPr>
              <p:spPr bwMode="auto">
                <a:xfrm>
                  <a:off x="4101" y="2178"/>
                  <a:ext cx="317" cy="364"/>
                </a:xfrm>
                <a:prstGeom prst="ellipse">
                  <a:avLst/>
                </a:prstGeom>
                <a:solidFill>
                  <a:srgbClr val="FFFFFF"/>
                </a:solidFill>
                <a:ln w="4763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60" name="Oval 123"/>
                <p:cNvSpPr>
                  <a:spLocks noChangeArrowheads="1"/>
                </p:cNvSpPr>
                <p:nvPr/>
              </p:nvSpPr>
              <p:spPr bwMode="auto">
                <a:xfrm>
                  <a:off x="3492" y="2339"/>
                  <a:ext cx="363" cy="418"/>
                </a:xfrm>
                <a:prstGeom prst="ellipse">
                  <a:avLst/>
                </a:prstGeom>
                <a:solidFill>
                  <a:srgbClr val="FFFFFF"/>
                </a:solidFill>
                <a:ln w="4763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61" name="Oval 124"/>
                <p:cNvSpPr>
                  <a:spLocks noChangeArrowheads="1"/>
                </p:cNvSpPr>
                <p:nvPr/>
              </p:nvSpPr>
              <p:spPr bwMode="auto">
                <a:xfrm>
                  <a:off x="4008" y="2393"/>
                  <a:ext cx="270" cy="310"/>
                </a:xfrm>
                <a:prstGeom prst="ellipse">
                  <a:avLst/>
                </a:prstGeom>
                <a:solidFill>
                  <a:srgbClr val="FFFFFF"/>
                </a:solidFill>
                <a:ln w="4763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62" name="Oval 125"/>
                <p:cNvSpPr>
                  <a:spLocks noChangeArrowheads="1"/>
                </p:cNvSpPr>
                <p:nvPr/>
              </p:nvSpPr>
              <p:spPr bwMode="auto">
                <a:xfrm>
                  <a:off x="3398" y="2420"/>
                  <a:ext cx="201" cy="229"/>
                </a:xfrm>
                <a:prstGeom prst="ellipse">
                  <a:avLst/>
                </a:prstGeom>
                <a:solidFill>
                  <a:srgbClr val="FFFFFF"/>
                </a:solidFill>
                <a:ln w="4763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63" name="Oval 126"/>
                <p:cNvSpPr>
                  <a:spLocks noChangeArrowheads="1"/>
                </p:cNvSpPr>
                <p:nvPr/>
              </p:nvSpPr>
              <p:spPr bwMode="auto">
                <a:xfrm>
                  <a:off x="3375" y="2232"/>
                  <a:ext cx="199" cy="229"/>
                </a:xfrm>
                <a:prstGeom prst="ellipse">
                  <a:avLst/>
                </a:prstGeom>
                <a:solidFill>
                  <a:srgbClr val="FFFFFF"/>
                </a:solidFill>
                <a:ln w="4763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64" name="Oval 127"/>
                <p:cNvSpPr>
                  <a:spLocks noChangeArrowheads="1"/>
                </p:cNvSpPr>
                <p:nvPr/>
              </p:nvSpPr>
              <p:spPr bwMode="auto">
                <a:xfrm>
                  <a:off x="3469" y="2018"/>
                  <a:ext cx="317" cy="364"/>
                </a:xfrm>
                <a:prstGeom prst="ellipse">
                  <a:avLst/>
                </a:prstGeom>
                <a:solidFill>
                  <a:srgbClr val="FFFFFF"/>
                </a:solidFill>
                <a:ln w="4763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65" name="Oval 128"/>
                <p:cNvSpPr>
                  <a:spLocks noChangeArrowheads="1"/>
                </p:cNvSpPr>
                <p:nvPr/>
              </p:nvSpPr>
              <p:spPr bwMode="auto">
                <a:xfrm>
                  <a:off x="3751" y="2447"/>
                  <a:ext cx="316" cy="364"/>
                </a:xfrm>
                <a:prstGeom prst="ellipse">
                  <a:avLst/>
                </a:prstGeom>
                <a:solidFill>
                  <a:srgbClr val="FFFFFF"/>
                </a:solidFill>
                <a:ln w="4763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66" name="Oval 129"/>
                <p:cNvSpPr>
                  <a:spLocks noChangeArrowheads="1"/>
                </p:cNvSpPr>
                <p:nvPr/>
              </p:nvSpPr>
              <p:spPr bwMode="auto">
                <a:xfrm>
                  <a:off x="4149" y="2045"/>
                  <a:ext cx="246" cy="282"/>
                </a:xfrm>
                <a:prstGeom prst="ellipse">
                  <a:avLst/>
                </a:prstGeom>
                <a:solidFill>
                  <a:srgbClr val="FFFFFF"/>
                </a:solidFill>
                <a:ln w="4763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67" name="Oval 130"/>
                <p:cNvSpPr>
                  <a:spLocks noChangeArrowheads="1"/>
                </p:cNvSpPr>
                <p:nvPr/>
              </p:nvSpPr>
              <p:spPr bwMode="auto">
                <a:xfrm>
                  <a:off x="4078" y="1936"/>
                  <a:ext cx="223" cy="256"/>
                </a:xfrm>
                <a:prstGeom prst="ellipse">
                  <a:avLst/>
                </a:prstGeom>
                <a:solidFill>
                  <a:srgbClr val="FFFFFF"/>
                </a:solidFill>
                <a:ln w="4763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68" name="Freeform 131"/>
                <p:cNvSpPr>
                  <a:spLocks/>
                </p:cNvSpPr>
                <p:nvPr/>
              </p:nvSpPr>
              <p:spPr bwMode="auto">
                <a:xfrm>
                  <a:off x="3466" y="2014"/>
                  <a:ext cx="910" cy="700"/>
                </a:xfrm>
                <a:custGeom>
                  <a:avLst/>
                  <a:gdLst/>
                  <a:ahLst/>
                  <a:cxnLst>
                    <a:cxn ang="0">
                      <a:pos x="281" y="71"/>
                    </a:cxn>
                    <a:cxn ang="0">
                      <a:pos x="319" y="21"/>
                    </a:cxn>
                    <a:cxn ang="0">
                      <a:pos x="489" y="24"/>
                    </a:cxn>
                    <a:cxn ang="0">
                      <a:pos x="609" y="0"/>
                    </a:cxn>
                    <a:cxn ang="0">
                      <a:pos x="761" y="84"/>
                    </a:cxn>
                    <a:cxn ang="0">
                      <a:pos x="837" y="61"/>
                    </a:cxn>
                    <a:cxn ang="0">
                      <a:pos x="878" y="71"/>
                    </a:cxn>
                    <a:cxn ang="0">
                      <a:pos x="886" y="278"/>
                    </a:cxn>
                    <a:cxn ang="0">
                      <a:pos x="910" y="311"/>
                    </a:cxn>
                    <a:cxn ang="0">
                      <a:pos x="840" y="472"/>
                    </a:cxn>
                    <a:cxn ang="0">
                      <a:pos x="764" y="362"/>
                    </a:cxn>
                    <a:cxn ang="0">
                      <a:pos x="743" y="419"/>
                    </a:cxn>
                    <a:cxn ang="0">
                      <a:pos x="635" y="640"/>
                    </a:cxn>
                    <a:cxn ang="0">
                      <a:pos x="275" y="700"/>
                    </a:cxn>
                    <a:cxn ang="0">
                      <a:pos x="88" y="657"/>
                    </a:cxn>
                    <a:cxn ang="0">
                      <a:pos x="30" y="519"/>
                    </a:cxn>
                    <a:cxn ang="0">
                      <a:pos x="30" y="379"/>
                    </a:cxn>
                    <a:cxn ang="0">
                      <a:pos x="0" y="261"/>
                    </a:cxn>
                    <a:cxn ang="0">
                      <a:pos x="281" y="71"/>
                    </a:cxn>
                  </a:cxnLst>
                  <a:rect l="0" t="0" r="r" b="b"/>
                  <a:pathLst>
                    <a:path w="910" h="700">
                      <a:moveTo>
                        <a:pt x="281" y="71"/>
                      </a:moveTo>
                      <a:lnTo>
                        <a:pt x="319" y="21"/>
                      </a:lnTo>
                      <a:lnTo>
                        <a:pt x="489" y="24"/>
                      </a:lnTo>
                      <a:lnTo>
                        <a:pt x="609" y="0"/>
                      </a:lnTo>
                      <a:lnTo>
                        <a:pt x="761" y="84"/>
                      </a:lnTo>
                      <a:lnTo>
                        <a:pt x="837" y="61"/>
                      </a:lnTo>
                      <a:lnTo>
                        <a:pt x="878" y="71"/>
                      </a:lnTo>
                      <a:lnTo>
                        <a:pt x="886" y="278"/>
                      </a:lnTo>
                      <a:lnTo>
                        <a:pt x="910" y="311"/>
                      </a:lnTo>
                      <a:lnTo>
                        <a:pt x="840" y="472"/>
                      </a:lnTo>
                      <a:lnTo>
                        <a:pt x="764" y="362"/>
                      </a:lnTo>
                      <a:lnTo>
                        <a:pt x="743" y="419"/>
                      </a:lnTo>
                      <a:lnTo>
                        <a:pt x="635" y="640"/>
                      </a:lnTo>
                      <a:lnTo>
                        <a:pt x="275" y="700"/>
                      </a:lnTo>
                      <a:lnTo>
                        <a:pt x="88" y="657"/>
                      </a:lnTo>
                      <a:lnTo>
                        <a:pt x="30" y="519"/>
                      </a:lnTo>
                      <a:lnTo>
                        <a:pt x="30" y="379"/>
                      </a:lnTo>
                      <a:lnTo>
                        <a:pt x="0" y="261"/>
                      </a:lnTo>
                      <a:lnTo>
                        <a:pt x="281" y="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55" name="Rectangle 132"/>
              <p:cNvSpPr>
                <a:spLocks noChangeArrowheads="1"/>
              </p:cNvSpPr>
              <p:nvPr/>
            </p:nvSpPr>
            <p:spPr bwMode="auto">
              <a:xfrm>
                <a:off x="4999" y="2864"/>
                <a:ext cx="33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b="1">
                    <a:solidFill>
                      <a:srgbClr val="000000"/>
                    </a:solidFill>
                  </a:rPr>
                  <a:t>PSTN</a:t>
                </a:r>
                <a:endParaRPr lang="en-US" b="1">
                  <a:latin typeface="TimpaniHeavy" pitchFamily="34" charset="0"/>
                </a:endParaRPr>
              </a:p>
            </p:txBody>
          </p:sp>
          <p:pic>
            <p:nvPicPr>
              <p:cNvPr id="56" name="Picture 133" descr="world-phone"/>
              <p:cNvPicPr>
                <a:picLocks noChangeAspect="1" noChangeArrowheads="1"/>
              </p:cNvPicPr>
              <p:nvPr/>
            </p:nvPicPr>
            <p:blipFill>
              <a:blip r:embed="rId13" cstate="screen"/>
              <a:srcRect/>
              <a:stretch>
                <a:fillRect/>
              </a:stretch>
            </p:blipFill>
            <p:spPr bwMode="auto">
              <a:xfrm>
                <a:off x="4900" y="2432"/>
                <a:ext cx="530" cy="4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136"/>
            <p:cNvSpPr txBox="1">
              <a:spLocks noChangeArrowheads="1"/>
            </p:cNvSpPr>
            <p:nvPr/>
          </p:nvSpPr>
          <p:spPr bwMode="auto">
            <a:xfrm>
              <a:off x="2100" y="1860"/>
              <a:ext cx="7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i="1" dirty="0">
                  <a:solidFill>
                    <a:srgbClr val="FF3300"/>
                  </a:solidFill>
                </a:rPr>
                <a:t>1.5 Mb/s</a:t>
              </a:r>
            </a:p>
          </p:txBody>
        </p:sp>
        <p:sp>
          <p:nvSpPr>
            <p:cNvPr id="48" name="Text Box 137"/>
            <p:cNvSpPr txBox="1">
              <a:spLocks noChangeArrowheads="1"/>
            </p:cNvSpPr>
            <p:nvPr/>
          </p:nvSpPr>
          <p:spPr bwMode="auto">
            <a:xfrm>
              <a:off x="1932" y="2292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3300"/>
                  </a:solidFill>
                </a:rPr>
                <a:t>1.5 Mb/s</a:t>
              </a:r>
            </a:p>
          </p:txBody>
        </p:sp>
        <p:pic>
          <p:nvPicPr>
            <p:cNvPr id="49" name="Picture 138" descr="fixed-mast-antenna"/>
            <p:cNvPicPr>
              <a:picLocks noChangeAspect="1" noChangeArrowheads="1"/>
            </p:cNvPicPr>
            <p:nvPr/>
          </p:nvPicPr>
          <p:blipFill>
            <a:blip r:embed="rId14" cstate="screen"/>
            <a:srcRect l="22888" t="1596" r="15746" b="2127"/>
            <a:stretch>
              <a:fillRect/>
            </a:stretch>
          </p:blipFill>
          <p:spPr bwMode="auto">
            <a:xfrm>
              <a:off x="236" y="2678"/>
              <a:ext cx="260" cy="915"/>
            </a:xfrm>
            <a:prstGeom prst="rect">
              <a:avLst/>
            </a:prstGeom>
            <a:noFill/>
          </p:spPr>
        </p:pic>
        <p:pic>
          <p:nvPicPr>
            <p:cNvPr id="50" name="Picture 103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208" y="3143"/>
              <a:ext cx="144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Text Box 140"/>
            <p:cNvSpPr txBox="1">
              <a:spLocks noChangeArrowheads="1"/>
            </p:cNvSpPr>
            <p:nvPr/>
          </p:nvSpPr>
          <p:spPr bwMode="auto">
            <a:xfrm>
              <a:off x="820" y="2324"/>
              <a:ext cx="6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33CC33"/>
                  </a:solidFill>
                </a:rPr>
                <a:t>1 Mb/s</a:t>
              </a:r>
            </a:p>
          </p:txBody>
        </p:sp>
        <p:sp>
          <p:nvSpPr>
            <p:cNvPr id="52" name="Line 144"/>
            <p:cNvSpPr>
              <a:spLocks noChangeShapeType="1"/>
            </p:cNvSpPr>
            <p:nvPr/>
          </p:nvSpPr>
          <p:spPr bwMode="auto">
            <a:xfrm>
              <a:off x="712" y="2144"/>
              <a:ext cx="1984" cy="61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b="1"/>
            </a:p>
          </p:txBody>
        </p:sp>
        <p:pic>
          <p:nvPicPr>
            <p:cNvPr id="53" name="Picture 44" descr="acommsDSCS05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1307" y="2267"/>
              <a:ext cx="670" cy="245"/>
            </a:xfrm>
            <a:prstGeom prst="rect">
              <a:avLst/>
            </a:prstGeom>
            <a:noFill/>
          </p:spPr>
        </p:pic>
      </p:grpSp>
      <p:pic>
        <p:nvPicPr>
          <p:cNvPr id="93" name="Picture 11" descr="NVTech_satellite-dish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3988" y="2562225"/>
            <a:ext cx="534988" cy="752475"/>
          </a:xfrm>
          <a:prstGeom prst="rect">
            <a:avLst/>
          </a:prstGeom>
          <a:noFill/>
        </p:spPr>
      </p:pic>
      <p:sp>
        <p:nvSpPr>
          <p:cNvPr id="94" name="Text Box 101"/>
          <p:cNvSpPr txBox="1">
            <a:spLocks noChangeArrowheads="1"/>
          </p:cNvSpPr>
          <p:nvPr/>
        </p:nvSpPr>
        <p:spPr bwMode="auto">
          <a:xfrm>
            <a:off x="444500" y="2470150"/>
            <a:ext cx="1363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2.4m</a:t>
            </a:r>
            <a:endParaRPr lang="en-US" sz="1400" b="1" dirty="0">
              <a:solidFill>
                <a:srgbClr val="00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X-Band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Common ICT Challenges for USAP</a:t>
            </a:r>
            <a:endParaRPr lang="en-US" sz="400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70640" y="2679191"/>
            <a:ext cx="3822192" cy="27852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 Churn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Enterprise Architecture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Business Process Management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Privacy Protection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Adoption of Best Practices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Management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of Technology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7080" y="1892800"/>
            <a:ext cx="3822191" cy="623610"/>
            <a:chOff x="0" y="8075"/>
            <a:chExt cx="3822191" cy="623610"/>
          </a:xfrm>
        </p:grpSpPr>
        <p:sp>
          <p:nvSpPr>
            <p:cNvPr id="15" name="Rounded Rectangle 14"/>
            <p:cNvSpPr/>
            <p:nvPr/>
          </p:nvSpPr>
          <p:spPr>
            <a:xfrm>
              <a:off x="0" y="8075"/>
              <a:ext cx="3822191" cy="623610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0442" y="38517"/>
              <a:ext cx="3761307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dirty="0" smtClean="0"/>
                <a:t>Technology</a:t>
              </a:r>
              <a:endParaRPr lang="en-US" sz="2600" b="1" i="0" kern="1200" baseline="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82333" y="3851455"/>
            <a:ext cx="3822191" cy="623610"/>
            <a:chOff x="0" y="8075"/>
            <a:chExt cx="3822191" cy="623610"/>
          </a:xfrm>
        </p:grpSpPr>
        <p:sp>
          <p:nvSpPr>
            <p:cNvPr id="18" name="Rounded Rectangle 17"/>
            <p:cNvSpPr/>
            <p:nvPr/>
          </p:nvSpPr>
          <p:spPr>
            <a:xfrm>
              <a:off x="0" y="8075"/>
              <a:ext cx="3822191" cy="623610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0442" y="38517"/>
              <a:ext cx="3761307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dirty="0" smtClean="0"/>
                <a:t>Services</a:t>
              </a:r>
              <a:endParaRPr lang="en-US" sz="2600" b="1" i="0" kern="1200" baseline="0" dirty="0"/>
            </a:p>
          </p:txBody>
        </p:sp>
      </p:grpSp>
      <p:sp>
        <p:nvSpPr>
          <p:cNvPr id="20" name="Content Placeholder 3"/>
          <p:cNvSpPr txBox="1">
            <a:spLocks/>
          </p:cNvSpPr>
          <p:nvPr/>
        </p:nvSpPr>
        <p:spPr>
          <a:xfrm>
            <a:off x="4897548" y="4562862"/>
            <a:ext cx="3822192" cy="1861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Consumerization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IT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 User Demand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User Expectations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Privacy Protection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764025" y="1892800"/>
            <a:ext cx="3822191" cy="623610"/>
            <a:chOff x="0" y="8075"/>
            <a:chExt cx="3822191" cy="623610"/>
          </a:xfrm>
        </p:grpSpPr>
        <p:sp>
          <p:nvSpPr>
            <p:cNvPr id="22" name="Rounded Rectangle 21"/>
            <p:cNvSpPr/>
            <p:nvPr/>
          </p:nvSpPr>
          <p:spPr>
            <a:xfrm>
              <a:off x="0" y="8075"/>
              <a:ext cx="3822191" cy="623610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30442" y="38517"/>
              <a:ext cx="3761307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dirty="0" smtClean="0"/>
                <a:t>Governance</a:t>
              </a:r>
              <a:endParaRPr lang="en-US" sz="2600" b="1" i="0" kern="1200" baseline="0" dirty="0"/>
            </a:p>
          </p:txBody>
        </p:sp>
      </p:grpSp>
      <p:sp>
        <p:nvSpPr>
          <p:cNvPr id="27" name="Content Placeholder 3"/>
          <p:cNvSpPr txBox="1">
            <a:spLocks/>
          </p:cNvSpPr>
          <p:nvPr/>
        </p:nvSpPr>
        <p:spPr>
          <a:xfrm>
            <a:off x="4879240" y="2507280"/>
            <a:ext cx="3822192" cy="12289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Adoption of Best Practices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Management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Services Management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USAP ICT Unique Challenges</a:t>
            </a:r>
            <a:endParaRPr lang="en-US" sz="4000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270640" y="1815990"/>
          <a:ext cx="3822192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Placeholder 5"/>
          <p:cNvSpPr txBox="1">
            <a:spLocks/>
          </p:cNvSpPr>
          <p:nvPr/>
        </p:nvSpPr>
        <p:spPr>
          <a:xfrm>
            <a:off x="327353" y="2430470"/>
            <a:ext cx="3822192" cy="12673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Supply Chain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 Physical Access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On-Ice Working &amp; Living Conditions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Severe Limitations for on-Ice Staffing</a:t>
            </a:r>
          </a:p>
        </p:txBody>
      </p:sp>
      <p:graphicFrame>
        <p:nvGraphicFramePr>
          <p:cNvPr id="21" name="Diagram 20"/>
          <p:cNvGraphicFramePr/>
          <p:nvPr/>
        </p:nvGraphicFramePr>
        <p:xfrm>
          <a:off x="4398283" y="1278320"/>
          <a:ext cx="3822192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Content Placeholder 5"/>
          <p:cNvSpPr txBox="1">
            <a:spLocks/>
          </p:cNvSpPr>
          <p:nvPr/>
        </p:nvSpPr>
        <p:spPr>
          <a:xfrm>
            <a:off x="4413399" y="1892800"/>
            <a:ext cx="4536771" cy="25347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Indigenous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Source of Supply On-Ice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 Services For Resident Workforce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Aging, End of Life IT Infrastructure and Applications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Cost of International Telecommunications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Availability of International Telecomm.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Increasing Complexity of On-Ice Infrastructure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Security</a:t>
            </a:r>
          </a:p>
        </p:txBody>
      </p:sp>
      <p:graphicFrame>
        <p:nvGraphicFramePr>
          <p:cNvPr id="20" name="Diagram 19"/>
          <p:cNvGraphicFramePr/>
          <p:nvPr/>
        </p:nvGraphicFramePr>
        <p:xfrm>
          <a:off x="270640" y="3889860"/>
          <a:ext cx="3822192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" name="Content Placeholder 5"/>
          <p:cNvSpPr txBox="1">
            <a:spLocks/>
          </p:cNvSpPr>
          <p:nvPr/>
        </p:nvSpPr>
        <p:spPr>
          <a:xfrm>
            <a:off x="327353" y="4504340"/>
            <a:ext cx="3822192" cy="17282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Gypsy IT workforce on-Ice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On-Ice Working &amp; Living Conditions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Recruiting/retaining Skilled IT Workers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1600" b="1" noProof="0" dirty="0" smtClean="0">
                <a:solidFill>
                  <a:schemeClr val="tx2"/>
                </a:solidFill>
              </a:rPr>
              <a:t>Stringent Health Qualifications for Deployment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" name="Diagram 21"/>
          <p:cNvGraphicFramePr/>
          <p:nvPr/>
        </p:nvGraphicFramePr>
        <p:xfrm>
          <a:off x="4379975" y="4350720"/>
          <a:ext cx="3822192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8" name="Content Placeholder 5"/>
          <p:cNvSpPr txBox="1">
            <a:spLocks/>
          </p:cNvSpPr>
          <p:nvPr/>
        </p:nvSpPr>
        <p:spPr>
          <a:xfrm>
            <a:off x="4456785" y="4965200"/>
            <a:ext cx="4416575" cy="13825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Domestic User Services for Resident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User Expectations Set by CONUS Experience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Common Infrastructure for Science, Mission, Life-Safety, and Morale Services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Demand Pressure on WAN Bandwidth v. Cost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Information Security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Major Challenges for USAP ICT</a:t>
            </a:r>
            <a:endParaRPr lang="en-US" sz="40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24260" y="1508750"/>
          <a:ext cx="8333884" cy="503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USAP Information Security Program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3200" y="1447800"/>
            <a:ext cx="8788400" cy="118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:\Documents and Settings\stuckega\Local Settings\Temporary Internet Files\Content.Outlook\PI92ABZM\screenshot 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0" y="1473200"/>
            <a:ext cx="5473699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70300" y="1905000"/>
            <a:ext cx="52578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South Pole ICT Challenge:</a:t>
            </a:r>
            <a:br>
              <a:rPr lang="en-US" dirty="0" smtClean="0"/>
            </a:br>
            <a:r>
              <a:rPr lang="en-US" dirty="0" smtClean="0"/>
              <a:t>Bandwidth &amp; Connectivity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/>
          <a:srcRect l="2076" t="2200" r="2422" b="2395"/>
          <a:stretch>
            <a:fillRect/>
          </a:stretch>
        </p:blipFill>
        <p:spPr bwMode="auto">
          <a:xfrm>
            <a:off x="165100" y="2032551"/>
            <a:ext cx="3683000" cy="412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2628900" y="2012950"/>
          <a:ext cx="6362700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98900" y="4610100"/>
            <a:ext cx="50097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2012 Forecast = 205 GB/day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Expected Daily Demand ( 75%) = 154 GB/day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Maximum Constrained Limit = 170 GB/day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Mission Requirement = Met (</a:t>
            </a:r>
            <a:r>
              <a:rPr lang="en-US" sz="2000" b="1" i="1" dirty="0" smtClean="0"/>
              <a:t>for now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6"/>
          <p:cNvGrpSpPr>
            <a:grpSpLocks/>
          </p:cNvGrpSpPr>
          <p:nvPr/>
        </p:nvGrpSpPr>
        <p:grpSpPr bwMode="auto">
          <a:xfrm>
            <a:off x="1993900" y="1828800"/>
            <a:ext cx="4775200" cy="4699000"/>
            <a:chOff x="656" y="120"/>
            <a:chExt cx="3912" cy="3920"/>
          </a:xfrm>
        </p:grpSpPr>
        <p:grpSp>
          <p:nvGrpSpPr>
            <p:cNvPr id="58" name="Group 15"/>
            <p:cNvGrpSpPr>
              <a:grpSpLocks/>
            </p:cNvGrpSpPr>
            <p:nvPr/>
          </p:nvGrpSpPr>
          <p:grpSpPr bwMode="auto">
            <a:xfrm>
              <a:off x="776" y="360"/>
              <a:ext cx="3704" cy="3560"/>
              <a:chOff x="776" y="360"/>
              <a:chExt cx="3704" cy="3560"/>
            </a:xfrm>
          </p:grpSpPr>
          <p:pic>
            <p:nvPicPr>
              <p:cNvPr id="60" name="Picture 6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820" y="388"/>
                <a:ext cx="3640" cy="3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1" name="AutoShape 8"/>
              <p:cNvSpPr>
                <a:spLocks noChangeArrowheads="1"/>
              </p:cNvSpPr>
              <p:nvPr/>
            </p:nvSpPr>
            <p:spPr bwMode="auto">
              <a:xfrm rot="5400000">
                <a:off x="764" y="372"/>
                <a:ext cx="976" cy="952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9"/>
              <p:cNvSpPr>
                <a:spLocks noChangeArrowheads="1"/>
              </p:cNvSpPr>
              <p:nvPr/>
            </p:nvSpPr>
            <p:spPr bwMode="auto">
              <a:xfrm rot="16200000" flipH="1">
                <a:off x="3464" y="440"/>
                <a:ext cx="1096" cy="936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10"/>
              <p:cNvSpPr>
                <a:spLocks noChangeArrowheads="1"/>
              </p:cNvSpPr>
              <p:nvPr/>
            </p:nvSpPr>
            <p:spPr bwMode="auto">
              <a:xfrm rot="5400000" flipH="1" flipV="1">
                <a:off x="3328" y="2752"/>
                <a:ext cx="1208" cy="1096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AutoShape 11"/>
              <p:cNvSpPr>
                <a:spLocks noChangeArrowheads="1"/>
              </p:cNvSpPr>
              <p:nvPr/>
            </p:nvSpPr>
            <p:spPr bwMode="auto">
              <a:xfrm rot="16200000" flipV="1">
                <a:off x="736" y="2768"/>
                <a:ext cx="1208" cy="1096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AutoShape 7"/>
            <p:cNvSpPr>
              <a:spLocks noChangeArrowheads="1"/>
            </p:cNvSpPr>
            <p:nvPr/>
          </p:nvSpPr>
          <p:spPr bwMode="auto">
            <a:xfrm>
              <a:off x="656" y="120"/>
              <a:ext cx="3912" cy="3920"/>
            </a:xfrm>
            <a:custGeom>
              <a:avLst/>
              <a:gdLst>
                <a:gd name="G0" fmla="+- 1836 0 0"/>
                <a:gd name="G1" fmla="+- 21600 0 1836"/>
                <a:gd name="G2" fmla="+- 21600 0 183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36" y="10800"/>
                  </a:moveTo>
                  <a:cubicBezTo>
                    <a:pt x="1836" y="15751"/>
                    <a:pt x="5849" y="19764"/>
                    <a:pt x="10800" y="19764"/>
                  </a:cubicBezTo>
                  <a:cubicBezTo>
                    <a:pt x="15751" y="19764"/>
                    <a:pt x="19764" y="15751"/>
                    <a:pt x="19764" y="10800"/>
                  </a:cubicBezTo>
                  <a:cubicBezTo>
                    <a:pt x="19764" y="5849"/>
                    <a:pt x="15751" y="1836"/>
                    <a:pt x="10800" y="1836"/>
                  </a:cubicBezTo>
                  <a:cubicBezTo>
                    <a:pt x="5849" y="1836"/>
                    <a:pt x="1836" y="5849"/>
                    <a:pt x="1836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USAP Challenges</a:t>
            </a:r>
            <a:br>
              <a:rPr lang="en-US" dirty="0" smtClean="0"/>
            </a:br>
            <a:r>
              <a:rPr lang="en-US" dirty="0" smtClean="0"/>
              <a:t>Satellite Communications</a:t>
            </a:r>
            <a:endParaRPr lang="en-US" dirty="0"/>
          </a:p>
        </p:txBody>
      </p:sp>
      <p:sp>
        <p:nvSpPr>
          <p:cNvPr id="48" name="Text Box 109"/>
          <p:cNvSpPr txBox="1">
            <a:spLocks noChangeArrowheads="1"/>
          </p:cNvSpPr>
          <p:nvPr/>
        </p:nvSpPr>
        <p:spPr bwMode="auto">
          <a:xfrm>
            <a:off x="6451600" y="2093913"/>
            <a:ext cx="2540001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 deep interior of Antarctica, including South Pole Station, cannot be services via conventional GEO satellites.  Extra-ordinary measures are required to provision service.</a:t>
            </a:r>
          </a:p>
          <a:p>
            <a:pPr>
              <a:lnSpc>
                <a:spcPct val="120000"/>
              </a:lnSpc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Palmer Station has a wide selection of conventional satellites with typical viewing elevations of 10°</a:t>
            </a:r>
          </a:p>
        </p:txBody>
      </p:sp>
      <p:sp>
        <p:nvSpPr>
          <p:cNvPr id="49" name="Text Box 110"/>
          <p:cNvSpPr txBox="1">
            <a:spLocks noChangeArrowheads="1"/>
          </p:cNvSpPr>
          <p:nvPr/>
        </p:nvSpPr>
        <p:spPr bwMode="auto">
          <a:xfrm>
            <a:off x="165100" y="1814513"/>
            <a:ext cx="1939925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Conventional Geosynchronous (GEO)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satellite coverage extends to 81º S, where the satellite appears at the local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horizon.</a:t>
            </a:r>
          </a:p>
          <a:p>
            <a:pPr algn="r">
              <a:lnSpc>
                <a:spcPct val="120000"/>
              </a:lnSpc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McMurdo Station is barely able to receive service, with the satellite appearing at 3° above the horizon.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112" descr="acommsDSCS0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90750" y="2146300"/>
            <a:ext cx="1063625" cy="388938"/>
          </a:xfrm>
          <a:prstGeom prst="rect">
            <a:avLst/>
          </a:prstGeom>
          <a:noFill/>
        </p:spPr>
      </p:pic>
      <p:pic>
        <p:nvPicPr>
          <p:cNvPr id="53" name="Picture 115" descr="acommsDSCS0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9850" y="1943100"/>
            <a:ext cx="1063625" cy="388938"/>
          </a:xfrm>
          <a:prstGeom prst="rect">
            <a:avLst/>
          </a:prstGeom>
          <a:noFill/>
        </p:spPr>
      </p:pic>
      <p:pic>
        <p:nvPicPr>
          <p:cNvPr id="55" name="Picture 117" descr="acommsDSCS0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5849425">
            <a:off x="5626100" y="5683377"/>
            <a:ext cx="388938" cy="1063625"/>
          </a:xfrm>
          <a:prstGeom prst="rect">
            <a:avLst/>
          </a:prstGeom>
          <a:noFill/>
        </p:spPr>
      </p:pic>
      <p:pic>
        <p:nvPicPr>
          <p:cNvPr id="52" name="Picture 114" descr="acommsDSCS0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6150" y="5956300"/>
            <a:ext cx="1063625" cy="388938"/>
          </a:xfrm>
          <a:prstGeom prst="rect">
            <a:avLst/>
          </a:prstGeom>
          <a:noFill/>
        </p:spPr>
      </p:pic>
      <p:sp>
        <p:nvSpPr>
          <p:cNvPr id="65" name="&quot;No&quot; Symbol 64"/>
          <p:cNvSpPr/>
          <p:nvPr/>
        </p:nvSpPr>
        <p:spPr>
          <a:xfrm>
            <a:off x="4076700" y="3848100"/>
            <a:ext cx="609600" cy="609600"/>
          </a:xfrm>
          <a:prstGeom prst="noSmoking">
            <a:avLst>
              <a:gd name="adj" fmla="val 83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 Pole </a:t>
            </a:r>
            <a:r>
              <a:rPr lang="en-US" dirty="0" err="1" smtClean="0"/>
              <a:t>Satcomm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Architecture Risk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00575" y="2989263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/>
              <a:t>Choices and future supply highly limited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/>
              <a:t>Critical dependence on NASA First Generation </a:t>
            </a:r>
            <a:r>
              <a:rPr lang="en-US" sz="2000" b="1" dirty="0" smtClean="0"/>
              <a:t>TDRSS, with high probability of failures near the end of the decade</a:t>
            </a:r>
            <a:endParaRPr lang="en-US" sz="2000" b="1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20700" y="2578100"/>
            <a:ext cx="3584575" cy="2571750"/>
            <a:chOff x="720" y="480"/>
            <a:chExt cx="4562" cy="3444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5162" y="2422"/>
              <a:ext cx="3" cy="6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5280" y="2357"/>
              <a:ext cx="2" cy="6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5162" y="545"/>
              <a:ext cx="3" cy="6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5280" y="480"/>
              <a:ext cx="2" cy="6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720" y="1029"/>
              <a:ext cx="4469" cy="2895"/>
              <a:chOff x="911" y="1296"/>
              <a:chExt cx="4033" cy="2407"/>
            </a:xfrm>
          </p:grpSpPr>
          <p:pic>
            <p:nvPicPr>
              <p:cNvPr id="820" name="Picture 12" descr="40yard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912" y="1296"/>
                <a:ext cx="4032" cy="2407"/>
              </a:xfrm>
              <a:prstGeom prst="rect">
                <a:avLst/>
              </a:prstGeom>
              <a:noFill/>
            </p:spPr>
          </p:pic>
          <p:sp>
            <p:nvSpPr>
              <p:cNvPr id="821" name="Rectangle 13"/>
              <p:cNvSpPr>
                <a:spLocks noChangeArrowheads="1"/>
              </p:cNvSpPr>
              <p:nvPr/>
            </p:nvSpPr>
            <p:spPr bwMode="auto">
              <a:xfrm>
                <a:off x="2256" y="3408"/>
                <a:ext cx="1728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2" name="Rectangle 14"/>
              <p:cNvSpPr>
                <a:spLocks noChangeArrowheads="1"/>
              </p:cNvSpPr>
              <p:nvPr/>
            </p:nvSpPr>
            <p:spPr bwMode="auto">
              <a:xfrm rot="176277">
                <a:off x="4656" y="1536"/>
                <a:ext cx="240" cy="13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823" name="Rectangle 15"/>
              <p:cNvSpPr>
                <a:spLocks noChangeArrowheads="1"/>
              </p:cNvSpPr>
              <p:nvPr/>
            </p:nvSpPr>
            <p:spPr bwMode="auto">
              <a:xfrm rot="-20620459">
                <a:off x="3929" y="1447"/>
                <a:ext cx="960" cy="1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824" name="Rectangle 16"/>
              <p:cNvSpPr>
                <a:spLocks noChangeArrowheads="1"/>
              </p:cNvSpPr>
              <p:nvPr/>
            </p:nvSpPr>
            <p:spPr bwMode="auto">
              <a:xfrm rot="-253857">
                <a:off x="911" y="1390"/>
                <a:ext cx="302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 rot="1588276">
              <a:off x="2155" y="511"/>
              <a:ext cx="994" cy="1868"/>
              <a:chOff x="4245" y="2414"/>
              <a:chExt cx="1014" cy="1922"/>
            </a:xfrm>
          </p:grpSpPr>
          <p:sp>
            <p:nvSpPr>
              <p:cNvPr id="508" name="Freeform 18"/>
              <p:cNvSpPr>
                <a:spLocks/>
              </p:cNvSpPr>
              <p:nvPr/>
            </p:nvSpPr>
            <p:spPr bwMode="auto">
              <a:xfrm>
                <a:off x="4943" y="2951"/>
                <a:ext cx="4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0"/>
                  </a:cxn>
                  <a:cxn ang="0">
                    <a:pos x="5" y="9"/>
                  </a:cxn>
                  <a:cxn ang="0">
                    <a:pos x="8" y="8"/>
                  </a:cxn>
                  <a:cxn ang="0">
                    <a:pos x="10" y="7"/>
                  </a:cxn>
                  <a:cxn ang="0">
                    <a:pos x="13" y="6"/>
                  </a:cxn>
                  <a:cxn ang="0">
                    <a:pos x="15" y="5"/>
                  </a:cxn>
                  <a:cxn ang="0">
                    <a:pos x="17" y="5"/>
                  </a:cxn>
                  <a:cxn ang="0">
                    <a:pos x="20" y="4"/>
                  </a:cxn>
                  <a:cxn ang="0">
                    <a:pos x="22" y="3"/>
                  </a:cxn>
                  <a:cxn ang="0">
                    <a:pos x="25" y="3"/>
                  </a:cxn>
                  <a:cxn ang="0">
                    <a:pos x="27" y="2"/>
                  </a:cxn>
                  <a:cxn ang="0">
                    <a:pos x="30" y="1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37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10">
                    <a:moveTo>
                      <a:pt x="0" y="10"/>
                    </a:moveTo>
                    <a:lnTo>
                      <a:pt x="3" y="10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0" y="7"/>
                    </a:lnTo>
                    <a:lnTo>
                      <a:pt x="13" y="6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20" y="4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DE3B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9" name="Freeform 19"/>
              <p:cNvSpPr>
                <a:spLocks/>
              </p:cNvSpPr>
              <p:nvPr/>
            </p:nvSpPr>
            <p:spPr bwMode="auto">
              <a:xfrm>
                <a:off x="4942" y="2955"/>
                <a:ext cx="2" cy="12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0" y="0"/>
                  </a:cxn>
                  <a:cxn ang="0">
                    <a:pos x="2" y="12"/>
                  </a:cxn>
                </a:cxnLst>
                <a:rect l="0" t="0" r="r" b="b"/>
                <a:pathLst>
                  <a:path w="2" h="12">
                    <a:moveTo>
                      <a:pt x="2" y="12"/>
                    </a:moveTo>
                    <a:lnTo>
                      <a:pt x="0" y="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0" name="Freeform 20"/>
              <p:cNvSpPr>
                <a:spLocks/>
              </p:cNvSpPr>
              <p:nvPr/>
            </p:nvSpPr>
            <p:spPr bwMode="auto">
              <a:xfrm>
                <a:off x="4984" y="2945"/>
                <a:ext cx="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1" name="Freeform 21"/>
              <p:cNvSpPr>
                <a:spLocks/>
              </p:cNvSpPr>
              <p:nvPr/>
            </p:nvSpPr>
            <p:spPr bwMode="auto">
              <a:xfrm>
                <a:off x="4984" y="2951"/>
                <a:ext cx="207" cy="2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1"/>
                  </a:cxn>
                  <a:cxn ang="0">
                    <a:pos x="41" y="5"/>
                  </a:cxn>
                  <a:cxn ang="0">
                    <a:pos x="61" y="10"/>
                  </a:cxn>
                  <a:cxn ang="0">
                    <a:pos x="81" y="16"/>
                  </a:cxn>
                  <a:cxn ang="0">
                    <a:pos x="98" y="26"/>
                  </a:cxn>
                  <a:cxn ang="0">
                    <a:pos x="115" y="36"/>
                  </a:cxn>
                  <a:cxn ang="0">
                    <a:pos x="131" y="48"/>
                  </a:cxn>
                  <a:cxn ang="0">
                    <a:pos x="146" y="61"/>
                  </a:cxn>
                  <a:cxn ang="0">
                    <a:pos x="159" y="77"/>
                  </a:cxn>
                  <a:cxn ang="0">
                    <a:pos x="172" y="93"/>
                  </a:cxn>
                  <a:cxn ang="0">
                    <a:pos x="182" y="110"/>
                  </a:cxn>
                  <a:cxn ang="0">
                    <a:pos x="190" y="128"/>
                  </a:cxn>
                  <a:cxn ang="0">
                    <a:pos x="198" y="147"/>
                  </a:cxn>
                  <a:cxn ang="0">
                    <a:pos x="203" y="167"/>
                  </a:cxn>
                  <a:cxn ang="0">
                    <a:pos x="205" y="188"/>
                  </a:cxn>
                  <a:cxn ang="0">
                    <a:pos x="207" y="209"/>
                  </a:cxn>
                </a:cxnLst>
                <a:rect l="0" t="0" r="r" b="b"/>
                <a:pathLst>
                  <a:path w="207" h="209">
                    <a:moveTo>
                      <a:pt x="0" y="0"/>
                    </a:moveTo>
                    <a:lnTo>
                      <a:pt x="21" y="1"/>
                    </a:lnTo>
                    <a:lnTo>
                      <a:pt x="41" y="5"/>
                    </a:lnTo>
                    <a:lnTo>
                      <a:pt x="61" y="10"/>
                    </a:lnTo>
                    <a:lnTo>
                      <a:pt x="81" y="16"/>
                    </a:lnTo>
                    <a:lnTo>
                      <a:pt x="98" y="26"/>
                    </a:lnTo>
                    <a:lnTo>
                      <a:pt x="115" y="36"/>
                    </a:lnTo>
                    <a:lnTo>
                      <a:pt x="131" y="48"/>
                    </a:lnTo>
                    <a:lnTo>
                      <a:pt x="146" y="61"/>
                    </a:lnTo>
                    <a:lnTo>
                      <a:pt x="159" y="77"/>
                    </a:lnTo>
                    <a:lnTo>
                      <a:pt x="172" y="93"/>
                    </a:lnTo>
                    <a:lnTo>
                      <a:pt x="182" y="110"/>
                    </a:lnTo>
                    <a:lnTo>
                      <a:pt x="190" y="128"/>
                    </a:lnTo>
                    <a:lnTo>
                      <a:pt x="198" y="147"/>
                    </a:lnTo>
                    <a:lnTo>
                      <a:pt x="203" y="167"/>
                    </a:lnTo>
                    <a:lnTo>
                      <a:pt x="205" y="188"/>
                    </a:lnTo>
                    <a:lnTo>
                      <a:pt x="207" y="209"/>
                    </a:lnTo>
                  </a:path>
                </a:pathLst>
              </a:custGeom>
              <a:solidFill>
                <a:srgbClr val="FFDE3B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2" name="Freeform 22"/>
              <p:cNvSpPr>
                <a:spLocks/>
              </p:cNvSpPr>
              <p:nvPr/>
            </p:nvSpPr>
            <p:spPr bwMode="auto">
              <a:xfrm>
                <a:off x="4984" y="2945"/>
                <a:ext cx="1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3" name="Freeform 23"/>
              <p:cNvSpPr>
                <a:spLocks/>
              </p:cNvSpPr>
              <p:nvPr/>
            </p:nvSpPr>
            <p:spPr bwMode="auto">
              <a:xfrm>
                <a:off x="5185" y="3160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" name="Freeform 24"/>
              <p:cNvSpPr>
                <a:spLocks/>
              </p:cNvSpPr>
              <p:nvPr/>
            </p:nvSpPr>
            <p:spPr bwMode="auto">
              <a:xfrm>
                <a:off x="4984" y="3160"/>
                <a:ext cx="207" cy="209"/>
              </a:xfrm>
              <a:custGeom>
                <a:avLst/>
                <a:gdLst/>
                <a:ahLst/>
                <a:cxnLst>
                  <a:cxn ang="0">
                    <a:pos x="207" y="0"/>
                  </a:cxn>
                  <a:cxn ang="0">
                    <a:pos x="205" y="21"/>
                  </a:cxn>
                  <a:cxn ang="0">
                    <a:pos x="203" y="42"/>
                  </a:cxn>
                  <a:cxn ang="0">
                    <a:pos x="198" y="63"/>
                  </a:cxn>
                  <a:cxn ang="0">
                    <a:pos x="190" y="81"/>
                  </a:cxn>
                  <a:cxn ang="0">
                    <a:pos x="182" y="100"/>
                  </a:cxn>
                  <a:cxn ang="0">
                    <a:pos x="172" y="117"/>
                  </a:cxn>
                  <a:cxn ang="0">
                    <a:pos x="159" y="133"/>
                  </a:cxn>
                  <a:cxn ang="0">
                    <a:pos x="146" y="148"/>
                  </a:cxn>
                  <a:cxn ang="0">
                    <a:pos x="131" y="161"/>
                  </a:cxn>
                  <a:cxn ang="0">
                    <a:pos x="115" y="174"/>
                  </a:cxn>
                  <a:cxn ang="0">
                    <a:pos x="98" y="184"/>
                  </a:cxn>
                  <a:cxn ang="0">
                    <a:pos x="81" y="192"/>
                  </a:cxn>
                  <a:cxn ang="0">
                    <a:pos x="61" y="200"/>
                  </a:cxn>
                  <a:cxn ang="0">
                    <a:pos x="41" y="205"/>
                  </a:cxn>
                  <a:cxn ang="0">
                    <a:pos x="21" y="208"/>
                  </a:cxn>
                  <a:cxn ang="0">
                    <a:pos x="0" y="209"/>
                  </a:cxn>
                </a:cxnLst>
                <a:rect l="0" t="0" r="r" b="b"/>
                <a:pathLst>
                  <a:path w="207" h="209">
                    <a:moveTo>
                      <a:pt x="207" y="0"/>
                    </a:moveTo>
                    <a:lnTo>
                      <a:pt x="205" y="21"/>
                    </a:lnTo>
                    <a:lnTo>
                      <a:pt x="203" y="42"/>
                    </a:lnTo>
                    <a:lnTo>
                      <a:pt x="198" y="63"/>
                    </a:lnTo>
                    <a:lnTo>
                      <a:pt x="190" y="81"/>
                    </a:lnTo>
                    <a:lnTo>
                      <a:pt x="182" y="100"/>
                    </a:lnTo>
                    <a:lnTo>
                      <a:pt x="172" y="117"/>
                    </a:lnTo>
                    <a:lnTo>
                      <a:pt x="159" y="133"/>
                    </a:lnTo>
                    <a:lnTo>
                      <a:pt x="146" y="148"/>
                    </a:lnTo>
                    <a:lnTo>
                      <a:pt x="131" y="161"/>
                    </a:lnTo>
                    <a:lnTo>
                      <a:pt x="115" y="174"/>
                    </a:lnTo>
                    <a:lnTo>
                      <a:pt x="98" y="184"/>
                    </a:lnTo>
                    <a:lnTo>
                      <a:pt x="81" y="192"/>
                    </a:lnTo>
                    <a:lnTo>
                      <a:pt x="61" y="200"/>
                    </a:lnTo>
                    <a:lnTo>
                      <a:pt x="41" y="205"/>
                    </a:lnTo>
                    <a:lnTo>
                      <a:pt x="21" y="208"/>
                    </a:lnTo>
                    <a:lnTo>
                      <a:pt x="0" y="209"/>
                    </a:lnTo>
                  </a:path>
                </a:pathLst>
              </a:custGeom>
              <a:solidFill>
                <a:srgbClr val="FFDE3B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" name="Freeform 25"/>
              <p:cNvSpPr>
                <a:spLocks/>
              </p:cNvSpPr>
              <p:nvPr/>
            </p:nvSpPr>
            <p:spPr bwMode="auto">
              <a:xfrm>
                <a:off x="5185" y="3160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" name="Freeform 26"/>
              <p:cNvSpPr>
                <a:spLocks/>
              </p:cNvSpPr>
              <p:nvPr/>
            </p:nvSpPr>
            <p:spPr bwMode="auto">
              <a:xfrm>
                <a:off x="4984" y="3363"/>
                <a:ext cx="1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7" name="Freeform 27"/>
              <p:cNvSpPr>
                <a:spLocks/>
              </p:cNvSpPr>
              <p:nvPr/>
            </p:nvSpPr>
            <p:spPr bwMode="auto">
              <a:xfrm>
                <a:off x="4860" y="3328"/>
                <a:ext cx="124" cy="41"/>
              </a:xfrm>
              <a:custGeom>
                <a:avLst/>
                <a:gdLst/>
                <a:ahLst/>
                <a:cxnLst>
                  <a:cxn ang="0">
                    <a:pos x="124" y="41"/>
                  </a:cxn>
                  <a:cxn ang="0">
                    <a:pos x="115" y="41"/>
                  </a:cxn>
                  <a:cxn ang="0">
                    <a:pos x="106" y="41"/>
                  </a:cxn>
                  <a:cxn ang="0">
                    <a:pos x="98" y="40"/>
                  </a:cxn>
                  <a:cxn ang="0">
                    <a:pos x="90" y="38"/>
                  </a:cxn>
                  <a:cxn ang="0">
                    <a:pos x="82" y="37"/>
                  </a:cxn>
                  <a:cxn ang="0">
                    <a:pos x="73" y="35"/>
                  </a:cxn>
                  <a:cxn ang="0">
                    <a:pos x="65" y="33"/>
                  </a:cxn>
                  <a:cxn ang="0">
                    <a:pos x="57" y="30"/>
                  </a:cxn>
                  <a:cxn ang="0">
                    <a:pos x="49" y="27"/>
                  </a:cxn>
                  <a:cxn ang="0">
                    <a:pos x="42" y="24"/>
                  </a:cxn>
                  <a:cxn ang="0">
                    <a:pos x="34" y="21"/>
                  </a:cxn>
                  <a:cxn ang="0">
                    <a:pos x="28" y="17"/>
                  </a:cxn>
                  <a:cxn ang="0">
                    <a:pos x="20" y="13"/>
                  </a:cxn>
                  <a:cxn ang="0">
                    <a:pos x="13" y="9"/>
                  </a:cxn>
                  <a:cxn ang="0">
                    <a:pos x="6" y="4"/>
                  </a:cxn>
                  <a:cxn ang="0">
                    <a:pos x="0" y="0"/>
                  </a:cxn>
                </a:cxnLst>
                <a:rect l="0" t="0" r="r" b="b"/>
                <a:pathLst>
                  <a:path w="124" h="41">
                    <a:moveTo>
                      <a:pt x="124" y="41"/>
                    </a:moveTo>
                    <a:lnTo>
                      <a:pt x="115" y="41"/>
                    </a:lnTo>
                    <a:lnTo>
                      <a:pt x="106" y="41"/>
                    </a:lnTo>
                    <a:lnTo>
                      <a:pt x="98" y="40"/>
                    </a:lnTo>
                    <a:lnTo>
                      <a:pt x="90" y="38"/>
                    </a:lnTo>
                    <a:lnTo>
                      <a:pt x="82" y="37"/>
                    </a:lnTo>
                    <a:lnTo>
                      <a:pt x="73" y="35"/>
                    </a:lnTo>
                    <a:lnTo>
                      <a:pt x="65" y="33"/>
                    </a:lnTo>
                    <a:lnTo>
                      <a:pt x="57" y="30"/>
                    </a:lnTo>
                    <a:lnTo>
                      <a:pt x="49" y="27"/>
                    </a:lnTo>
                    <a:lnTo>
                      <a:pt x="42" y="24"/>
                    </a:lnTo>
                    <a:lnTo>
                      <a:pt x="34" y="21"/>
                    </a:lnTo>
                    <a:lnTo>
                      <a:pt x="28" y="17"/>
                    </a:lnTo>
                    <a:lnTo>
                      <a:pt x="20" y="13"/>
                    </a:lnTo>
                    <a:lnTo>
                      <a:pt x="13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8" name="Freeform 28"/>
              <p:cNvSpPr>
                <a:spLocks/>
              </p:cNvSpPr>
              <p:nvPr/>
            </p:nvSpPr>
            <p:spPr bwMode="auto">
              <a:xfrm>
                <a:off x="4984" y="3363"/>
                <a:ext cx="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9" name="Freeform 29"/>
              <p:cNvSpPr>
                <a:spLocks/>
              </p:cNvSpPr>
              <p:nvPr/>
            </p:nvSpPr>
            <p:spPr bwMode="auto">
              <a:xfrm>
                <a:off x="4856" y="3323"/>
                <a:ext cx="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0"/>
                  </a:cxn>
                  <a:cxn ang="0">
                    <a:pos x="0" y="10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0" name="Line 30"/>
              <p:cNvSpPr>
                <a:spLocks noChangeShapeType="1"/>
              </p:cNvSpPr>
              <p:nvPr/>
            </p:nvSpPr>
            <p:spPr bwMode="auto">
              <a:xfrm flipH="1">
                <a:off x="4577" y="3328"/>
                <a:ext cx="283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1" name="Freeform 31"/>
              <p:cNvSpPr>
                <a:spLocks/>
              </p:cNvSpPr>
              <p:nvPr/>
            </p:nvSpPr>
            <p:spPr bwMode="auto">
              <a:xfrm>
                <a:off x="4458" y="3331"/>
                <a:ext cx="119" cy="38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13" y="4"/>
                  </a:cxn>
                  <a:cxn ang="0">
                    <a:pos x="107" y="9"/>
                  </a:cxn>
                  <a:cxn ang="0">
                    <a:pos x="100" y="12"/>
                  </a:cxn>
                  <a:cxn ang="0">
                    <a:pos x="93" y="16"/>
                  </a:cxn>
                  <a:cxn ang="0">
                    <a:pos x="85" y="20"/>
                  </a:cxn>
                  <a:cxn ang="0">
                    <a:pos x="79" y="22"/>
                  </a:cxn>
                  <a:cxn ang="0">
                    <a:pos x="71" y="26"/>
                  </a:cxn>
                  <a:cxn ang="0">
                    <a:pos x="64" y="28"/>
                  </a:cxn>
                  <a:cxn ang="0">
                    <a:pos x="56" y="31"/>
                  </a:cxn>
                  <a:cxn ang="0">
                    <a:pos x="48" y="32"/>
                  </a:cxn>
                  <a:cxn ang="0">
                    <a:pos x="41" y="34"/>
                  </a:cxn>
                  <a:cxn ang="0">
                    <a:pos x="32" y="36"/>
                  </a:cxn>
                  <a:cxn ang="0">
                    <a:pos x="25" y="37"/>
                  </a:cxn>
                  <a:cxn ang="0">
                    <a:pos x="16" y="38"/>
                  </a:cxn>
                  <a:cxn ang="0">
                    <a:pos x="9" y="38"/>
                  </a:cxn>
                  <a:cxn ang="0">
                    <a:pos x="0" y="38"/>
                  </a:cxn>
                </a:cxnLst>
                <a:rect l="0" t="0" r="r" b="b"/>
                <a:pathLst>
                  <a:path w="119" h="38">
                    <a:moveTo>
                      <a:pt x="119" y="0"/>
                    </a:moveTo>
                    <a:lnTo>
                      <a:pt x="113" y="4"/>
                    </a:lnTo>
                    <a:lnTo>
                      <a:pt x="107" y="9"/>
                    </a:lnTo>
                    <a:lnTo>
                      <a:pt x="100" y="12"/>
                    </a:lnTo>
                    <a:lnTo>
                      <a:pt x="93" y="16"/>
                    </a:lnTo>
                    <a:lnTo>
                      <a:pt x="85" y="20"/>
                    </a:lnTo>
                    <a:lnTo>
                      <a:pt x="79" y="22"/>
                    </a:lnTo>
                    <a:lnTo>
                      <a:pt x="71" y="26"/>
                    </a:lnTo>
                    <a:lnTo>
                      <a:pt x="64" y="28"/>
                    </a:lnTo>
                    <a:lnTo>
                      <a:pt x="56" y="31"/>
                    </a:lnTo>
                    <a:lnTo>
                      <a:pt x="48" y="32"/>
                    </a:lnTo>
                    <a:lnTo>
                      <a:pt x="41" y="34"/>
                    </a:lnTo>
                    <a:lnTo>
                      <a:pt x="32" y="36"/>
                    </a:lnTo>
                    <a:lnTo>
                      <a:pt x="25" y="37"/>
                    </a:lnTo>
                    <a:lnTo>
                      <a:pt x="16" y="38"/>
                    </a:lnTo>
                    <a:lnTo>
                      <a:pt x="9" y="38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FFDE3B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2" name="Freeform 32"/>
              <p:cNvSpPr>
                <a:spLocks/>
              </p:cNvSpPr>
              <p:nvPr/>
            </p:nvSpPr>
            <p:spPr bwMode="auto">
              <a:xfrm>
                <a:off x="4574" y="3326"/>
                <a:ext cx="7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9"/>
                  </a:cxn>
                  <a:cxn ang="0">
                    <a:pos x="0" y="0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3" name="Freeform 33"/>
              <p:cNvSpPr>
                <a:spLocks/>
              </p:cNvSpPr>
              <p:nvPr/>
            </p:nvSpPr>
            <p:spPr bwMode="auto">
              <a:xfrm>
                <a:off x="4458" y="3363"/>
                <a:ext cx="1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4" name="Freeform 34"/>
              <p:cNvSpPr>
                <a:spLocks/>
              </p:cNvSpPr>
              <p:nvPr/>
            </p:nvSpPr>
            <p:spPr bwMode="auto">
              <a:xfrm>
                <a:off x="4251" y="3160"/>
                <a:ext cx="207" cy="209"/>
              </a:xfrm>
              <a:custGeom>
                <a:avLst/>
                <a:gdLst/>
                <a:ahLst/>
                <a:cxnLst>
                  <a:cxn ang="0">
                    <a:pos x="207" y="209"/>
                  </a:cxn>
                  <a:cxn ang="0">
                    <a:pos x="186" y="208"/>
                  </a:cxn>
                  <a:cxn ang="0">
                    <a:pos x="165" y="205"/>
                  </a:cxn>
                  <a:cxn ang="0">
                    <a:pos x="146" y="200"/>
                  </a:cxn>
                  <a:cxn ang="0">
                    <a:pos x="126" y="192"/>
                  </a:cxn>
                  <a:cxn ang="0">
                    <a:pos x="109" y="184"/>
                  </a:cxn>
                  <a:cxn ang="0">
                    <a:pos x="91" y="174"/>
                  </a:cxn>
                  <a:cxn ang="0">
                    <a:pos x="76" y="161"/>
                  </a:cxn>
                  <a:cxn ang="0">
                    <a:pos x="61" y="148"/>
                  </a:cxn>
                  <a:cxn ang="0">
                    <a:pos x="47" y="133"/>
                  </a:cxn>
                  <a:cxn ang="0">
                    <a:pos x="35" y="117"/>
                  </a:cxn>
                  <a:cxn ang="0">
                    <a:pos x="25" y="100"/>
                  </a:cxn>
                  <a:cxn ang="0">
                    <a:pos x="16" y="81"/>
                  </a:cxn>
                  <a:cxn ang="0">
                    <a:pos x="9" y="63"/>
                  </a:cxn>
                  <a:cxn ang="0">
                    <a:pos x="4" y="42"/>
                  </a:cxn>
                  <a:cxn ang="0">
                    <a:pos x="1" y="21"/>
                  </a:cxn>
                  <a:cxn ang="0">
                    <a:pos x="0" y="0"/>
                  </a:cxn>
                </a:cxnLst>
                <a:rect l="0" t="0" r="r" b="b"/>
                <a:pathLst>
                  <a:path w="207" h="209">
                    <a:moveTo>
                      <a:pt x="207" y="209"/>
                    </a:moveTo>
                    <a:lnTo>
                      <a:pt x="186" y="208"/>
                    </a:lnTo>
                    <a:lnTo>
                      <a:pt x="165" y="205"/>
                    </a:lnTo>
                    <a:lnTo>
                      <a:pt x="146" y="200"/>
                    </a:lnTo>
                    <a:lnTo>
                      <a:pt x="126" y="192"/>
                    </a:lnTo>
                    <a:lnTo>
                      <a:pt x="109" y="184"/>
                    </a:lnTo>
                    <a:lnTo>
                      <a:pt x="91" y="174"/>
                    </a:lnTo>
                    <a:lnTo>
                      <a:pt x="76" y="161"/>
                    </a:lnTo>
                    <a:lnTo>
                      <a:pt x="61" y="148"/>
                    </a:lnTo>
                    <a:lnTo>
                      <a:pt x="47" y="133"/>
                    </a:lnTo>
                    <a:lnTo>
                      <a:pt x="35" y="117"/>
                    </a:lnTo>
                    <a:lnTo>
                      <a:pt x="25" y="100"/>
                    </a:lnTo>
                    <a:lnTo>
                      <a:pt x="16" y="81"/>
                    </a:lnTo>
                    <a:lnTo>
                      <a:pt x="9" y="63"/>
                    </a:lnTo>
                    <a:lnTo>
                      <a:pt x="4" y="42"/>
                    </a:lnTo>
                    <a:lnTo>
                      <a:pt x="1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5" name="Freeform 35"/>
              <p:cNvSpPr>
                <a:spLocks/>
              </p:cNvSpPr>
              <p:nvPr/>
            </p:nvSpPr>
            <p:spPr bwMode="auto">
              <a:xfrm>
                <a:off x="4458" y="3363"/>
                <a:ext cx="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6" name="Freeform 36"/>
              <p:cNvSpPr>
                <a:spLocks/>
              </p:cNvSpPr>
              <p:nvPr/>
            </p:nvSpPr>
            <p:spPr bwMode="auto">
              <a:xfrm>
                <a:off x="4245" y="3160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7" name="Freeform 37"/>
              <p:cNvSpPr>
                <a:spLocks/>
              </p:cNvSpPr>
              <p:nvPr/>
            </p:nvSpPr>
            <p:spPr bwMode="auto">
              <a:xfrm>
                <a:off x="4251" y="2951"/>
                <a:ext cx="207" cy="209"/>
              </a:xfrm>
              <a:custGeom>
                <a:avLst/>
                <a:gdLst/>
                <a:ahLst/>
                <a:cxnLst>
                  <a:cxn ang="0">
                    <a:pos x="0" y="209"/>
                  </a:cxn>
                  <a:cxn ang="0">
                    <a:pos x="1" y="188"/>
                  </a:cxn>
                  <a:cxn ang="0">
                    <a:pos x="4" y="167"/>
                  </a:cxn>
                  <a:cxn ang="0">
                    <a:pos x="9" y="147"/>
                  </a:cxn>
                  <a:cxn ang="0">
                    <a:pos x="16" y="128"/>
                  </a:cxn>
                  <a:cxn ang="0">
                    <a:pos x="25" y="110"/>
                  </a:cxn>
                  <a:cxn ang="0">
                    <a:pos x="35" y="93"/>
                  </a:cxn>
                  <a:cxn ang="0">
                    <a:pos x="47" y="77"/>
                  </a:cxn>
                  <a:cxn ang="0">
                    <a:pos x="61" y="61"/>
                  </a:cxn>
                  <a:cxn ang="0">
                    <a:pos x="76" y="48"/>
                  </a:cxn>
                  <a:cxn ang="0">
                    <a:pos x="91" y="36"/>
                  </a:cxn>
                  <a:cxn ang="0">
                    <a:pos x="109" y="26"/>
                  </a:cxn>
                  <a:cxn ang="0">
                    <a:pos x="126" y="16"/>
                  </a:cxn>
                  <a:cxn ang="0">
                    <a:pos x="146" y="10"/>
                  </a:cxn>
                  <a:cxn ang="0">
                    <a:pos x="165" y="5"/>
                  </a:cxn>
                  <a:cxn ang="0">
                    <a:pos x="186" y="1"/>
                  </a:cxn>
                  <a:cxn ang="0">
                    <a:pos x="207" y="0"/>
                  </a:cxn>
                </a:cxnLst>
                <a:rect l="0" t="0" r="r" b="b"/>
                <a:pathLst>
                  <a:path w="207" h="209">
                    <a:moveTo>
                      <a:pt x="0" y="209"/>
                    </a:moveTo>
                    <a:lnTo>
                      <a:pt x="1" y="188"/>
                    </a:lnTo>
                    <a:lnTo>
                      <a:pt x="4" y="167"/>
                    </a:lnTo>
                    <a:lnTo>
                      <a:pt x="9" y="147"/>
                    </a:lnTo>
                    <a:lnTo>
                      <a:pt x="16" y="128"/>
                    </a:lnTo>
                    <a:lnTo>
                      <a:pt x="25" y="110"/>
                    </a:lnTo>
                    <a:lnTo>
                      <a:pt x="35" y="93"/>
                    </a:lnTo>
                    <a:lnTo>
                      <a:pt x="47" y="77"/>
                    </a:lnTo>
                    <a:lnTo>
                      <a:pt x="61" y="61"/>
                    </a:lnTo>
                    <a:lnTo>
                      <a:pt x="76" y="48"/>
                    </a:lnTo>
                    <a:lnTo>
                      <a:pt x="91" y="36"/>
                    </a:lnTo>
                    <a:lnTo>
                      <a:pt x="109" y="26"/>
                    </a:lnTo>
                    <a:lnTo>
                      <a:pt x="126" y="16"/>
                    </a:lnTo>
                    <a:lnTo>
                      <a:pt x="146" y="10"/>
                    </a:lnTo>
                    <a:lnTo>
                      <a:pt x="165" y="5"/>
                    </a:lnTo>
                    <a:lnTo>
                      <a:pt x="186" y="1"/>
                    </a:lnTo>
                    <a:lnTo>
                      <a:pt x="207" y="0"/>
                    </a:lnTo>
                  </a:path>
                </a:pathLst>
              </a:custGeom>
              <a:solidFill>
                <a:srgbClr val="FFDE3B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8" name="Freeform 38"/>
              <p:cNvSpPr>
                <a:spLocks/>
              </p:cNvSpPr>
              <p:nvPr/>
            </p:nvSpPr>
            <p:spPr bwMode="auto">
              <a:xfrm>
                <a:off x="4245" y="3160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9" name="Freeform 39"/>
              <p:cNvSpPr>
                <a:spLocks/>
              </p:cNvSpPr>
              <p:nvPr/>
            </p:nvSpPr>
            <p:spPr bwMode="auto">
              <a:xfrm>
                <a:off x="4458" y="2945"/>
                <a:ext cx="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0" name="Freeform 40"/>
              <p:cNvSpPr>
                <a:spLocks/>
              </p:cNvSpPr>
              <p:nvPr/>
            </p:nvSpPr>
            <p:spPr bwMode="auto">
              <a:xfrm>
                <a:off x="4458" y="2951"/>
                <a:ext cx="7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26" y="2"/>
                  </a:cxn>
                  <a:cxn ang="0">
                    <a:pos x="31" y="3"/>
                  </a:cxn>
                  <a:cxn ang="0">
                    <a:pos x="36" y="4"/>
                  </a:cxn>
                  <a:cxn ang="0">
                    <a:pos x="41" y="5"/>
                  </a:cxn>
                  <a:cxn ang="0">
                    <a:pos x="45" y="5"/>
                  </a:cxn>
                  <a:cxn ang="0">
                    <a:pos x="50" y="6"/>
                  </a:cxn>
                  <a:cxn ang="0">
                    <a:pos x="55" y="8"/>
                  </a:cxn>
                  <a:cxn ang="0">
                    <a:pos x="59" y="9"/>
                  </a:cxn>
                  <a:cxn ang="0">
                    <a:pos x="64" y="10"/>
                  </a:cxn>
                  <a:cxn ang="0">
                    <a:pos x="69" y="12"/>
                  </a:cxn>
                  <a:cxn ang="0">
                    <a:pos x="74" y="14"/>
                  </a:cxn>
                  <a:cxn ang="0">
                    <a:pos x="78" y="16"/>
                  </a:cxn>
                </a:cxnLst>
                <a:rect l="0" t="0" r="r" b="b"/>
                <a:pathLst>
                  <a:path w="78" h="16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26" y="2"/>
                    </a:lnTo>
                    <a:lnTo>
                      <a:pt x="31" y="3"/>
                    </a:lnTo>
                    <a:lnTo>
                      <a:pt x="36" y="4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50" y="6"/>
                    </a:lnTo>
                    <a:lnTo>
                      <a:pt x="55" y="8"/>
                    </a:lnTo>
                    <a:lnTo>
                      <a:pt x="59" y="9"/>
                    </a:lnTo>
                    <a:lnTo>
                      <a:pt x="64" y="10"/>
                    </a:lnTo>
                    <a:lnTo>
                      <a:pt x="69" y="12"/>
                    </a:lnTo>
                    <a:lnTo>
                      <a:pt x="74" y="14"/>
                    </a:lnTo>
                    <a:lnTo>
                      <a:pt x="78" y="16"/>
                    </a:lnTo>
                  </a:path>
                </a:pathLst>
              </a:custGeom>
              <a:solidFill>
                <a:srgbClr val="FFDE3B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1" name="Freeform 41"/>
              <p:cNvSpPr>
                <a:spLocks/>
              </p:cNvSpPr>
              <p:nvPr/>
            </p:nvSpPr>
            <p:spPr bwMode="auto">
              <a:xfrm>
                <a:off x="4458" y="2945"/>
                <a:ext cx="1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2" name="Freeform 42"/>
              <p:cNvSpPr>
                <a:spLocks/>
              </p:cNvSpPr>
              <p:nvPr/>
            </p:nvSpPr>
            <p:spPr bwMode="auto">
              <a:xfrm>
                <a:off x="4534" y="2961"/>
                <a:ext cx="4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1"/>
                  </a:cxn>
                  <a:cxn ang="0">
                    <a:pos x="4" y="0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lnTo>
                      <a:pt x="0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3" name="Freeform 43"/>
              <p:cNvSpPr>
                <a:spLocks/>
              </p:cNvSpPr>
              <p:nvPr/>
            </p:nvSpPr>
            <p:spPr bwMode="auto">
              <a:xfrm>
                <a:off x="4536" y="2951"/>
                <a:ext cx="46" cy="1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" y="17"/>
                  </a:cxn>
                  <a:cxn ang="0">
                    <a:pos x="7" y="18"/>
                  </a:cxn>
                  <a:cxn ang="0">
                    <a:pos x="10" y="18"/>
                  </a:cxn>
                  <a:cxn ang="0">
                    <a:pos x="13" y="19"/>
                  </a:cxn>
                  <a:cxn ang="0">
                    <a:pos x="17" y="19"/>
                  </a:cxn>
                  <a:cxn ang="0">
                    <a:pos x="19" y="18"/>
                  </a:cxn>
                  <a:cxn ang="0">
                    <a:pos x="23" y="17"/>
                  </a:cxn>
                  <a:cxn ang="0">
                    <a:pos x="25" y="16"/>
                  </a:cxn>
                  <a:cxn ang="0">
                    <a:pos x="29" y="16"/>
                  </a:cxn>
                  <a:cxn ang="0">
                    <a:pos x="31" y="14"/>
                  </a:cxn>
                  <a:cxn ang="0">
                    <a:pos x="34" y="12"/>
                  </a:cxn>
                  <a:cxn ang="0">
                    <a:pos x="36" y="10"/>
                  </a:cxn>
                  <a:cxn ang="0">
                    <a:pos x="39" y="8"/>
                  </a:cxn>
                  <a:cxn ang="0">
                    <a:pos x="41" y="6"/>
                  </a:cxn>
                  <a:cxn ang="0">
                    <a:pos x="44" y="4"/>
                  </a:cxn>
                  <a:cxn ang="0">
                    <a:pos x="46" y="0"/>
                  </a:cxn>
                </a:cxnLst>
                <a:rect l="0" t="0" r="r" b="b"/>
                <a:pathLst>
                  <a:path w="46" h="19">
                    <a:moveTo>
                      <a:pt x="0" y="16"/>
                    </a:moveTo>
                    <a:lnTo>
                      <a:pt x="3" y="17"/>
                    </a:lnTo>
                    <a:lnTo>
                      <a:pt x="7" y="18"/>
                    </a:lnTo>
                    <a:lnTo>
                      <a:pt x="10" y="18"/>
                    </a:lnTo>
                    <a:lnTo>
                      <a:pt x="13" y="19"/>
                    </a:lnTo>
                    <a:lnTo>
                      <a:pt x="17" y="19"/>
                    </a:lnTo>
                    <a:lnTo>
                      <a:pt x="19" y="18"/>
                    </a:lnTo>
                    <a:lnTo>
                      <a:pt x="23" y="17"/>
                    </a:lnTo>
                    <a:lnTo>
                      <a:pt x="25" y="16"/>
                    </a:lnTo>
                    <a:lnTo>
                      <a:pt x="29" y="16"/>
                    </a:lnTo>
                    <a:lnTo>
                      <a:pt x="31" y="14"/>
                    </a:lnTo>
                    <a:lnTo>
                      <a:pt x="34" y="12"/>
                    </a:lnTo>
                    <a:lnTo>
                      <a:pt x="36" y="10"/>
                    </a:lnTo>
                    <a:lnTo>
                      <a:pt x="39" y="8"/>
                    </a:lnTo>
                    <a:lnTo>
                      <a:pt x="41" y="6"/>
                    </a:lnTo>
                    <a:lnTo>
                      <a:pt x="44" y="4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FFDE3B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4" name="Freeform 44"/>
              <p:cNvSpPr>
                <a:spLocks/>
              </p:cNvSpPr>
              <p:nvPr/>
            </p:nvSpPr>
            <p:spPr bwMode="auto">
              <a:xfrm>
                <a:off x="4534" y="2961"/>
                <a:ext cx="4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4" y="0"/>
                  </a:cxn>
                  <a:cxn ang="0">
                    <a:pos x="0" y="11"/>
                  </a:cxn>
                </a:cxnLst>
                <a:rect l="0" t="0" r="r" b="b"/>
                <a:pathLst>
                  <a:path w="4" h="11">
                    <a:moveTo>
                      <a:pt x="0" y="11"/>
                    </a:move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5" name="Freeform 45"/>
              <p:cNvSpPr>
                <a:spLocks/>
              </p:cNvSpPr>
              <p:nvPr/>
            </p:nvSpPr>
            <p:spPr bwMode="auto">
              <a:xfrm>
                <a:off x="4577" y="2948"/>
                <a:ext cx="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8"/>
                  </a:cxn>
                  <a:cxn ang="0">
                    <a:pos x="0" y="0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9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6" name="Freeform 46"/>
              <p:cNvSpPr>
                <a:spLocks/>
              </p:cNvSpPr>
              <p:nvPr/>
            </p:nvSpPr>
            <p:spPr bwMode="auto">
              <a:xfrm>
                <a:off x="4566" y="2838"/>
                <a:ext cx="22" cy="113"/>
              </a:xfrm>
              <a:custGeom>
                <a:avLst/>
                <a:gdLst/>
                <a:ahLst/>
                <a:cxnLst>
                  <a:cxn ang="0">
                    <a:pos x="16" y="113"/>
                  </a:cxn>
                  <a:cxn ang="0">
                    <a:pos x="18" y="110"/>
                  </a:cxn>
                  <a:cxn ang="0">
                    <a:pos x="20" y="106"/>
                  </a:cxn>
                  <a:cxn ang="0">
                    <a:pos x="21" y="101"/>
                  </a:cxn>
                  <a:cxn ang="0">
                    <a:pos x="22" y="94"/>
                  </a:cxn>
                  <a:cxn ang="0">
                    <a:pos x="22" y="88"/>
                  </a:cxn>
                  <a:cxn ang="0">
                    <a:pos x="22" y="80"/>
                  </a:cxn>
                  <a:cxn ang="0">
                    <a:pos x="22" y="73"/>
                  </a:cxn>
                  <a:cxn ang="0">
                    <a:pos x="21" y="65"/>
                  </a:cxn>
                  <a:cxn ang="0">
                    <a:pos x="20" y="56"/>
                  </a:cxn>
                  <a:cxn ang="0">
                    <a:pos x="18" y="48"/>
                  </a:cxn>
                  <a:cxn ang="0">
                    <a:pos x="16" y="39"/>
                  </a:cxn>
                  <a:cxn ang="0">
                    <a:pos x="14" y="31"/>
                  </a:cxn>
                  <a:cxn ang="0">
                    <a:pos x="11" y="23"/>
                  </a:cxn>
                  <a:cxn ang="0">
                    <a:pos x="8" y="15"/>
                  </a:cxn>
                  <a:cxn ang="0">
                    <a:pos x="4" y="7"/>
                  </a:cxn>
                  <a:cxn ang="0">
                    <a:pos x="0" y="0"/>
                  </a:cxn>
                </a:cxnLst>
                <a:rect l="0" t="0" r="r" b="b"/>
                <a:pathLst>
                  <a:path w="22" h="113">
                    <a:moveTo>
                      <a:pt x="16" y="113"/>
                    </a:moveTo>
                    <a:lnTo>
                      <a:pt x="18" y="110"/>
                    </a:lnTo>
                    <a:lnTo>
                      <a:pt x="20" y="106"/>
                    </a:lnTo>
                    <a:lnTo>
                      <a:pt x="21" y="101"/>
                    </a:lnTo>
                    <a:lnTo>
                      <a:pt x="22" y="94"/>
                    </a:lnTo>
                    <a:lnTo>
                      <a:pt x="22" y="88"/>
                    </a:lnTo>
                    <a:lnTo>
                      <a:pt x="22" y="80"/>
                    </a:lnTo>
                    <a:lnTo>
                      <a:pt x="22" y="73"/>
                    </a:lnTo>
                    <a:lnTo>
                      <a:pt x="21" y="65"/>
                    </a:lnTo>
                    <a:lnTo>
                      <a:pt x="20" y="56"/>
                    </a:lnTo>
                    <a:lnTo>
                      <a:pt x="18" y="48"/>
                    </a:lnTo>
                    <a:lnTo>
                      <a:pt x="16" y="39"/>
                    </a:lnTo>
                    <a:lnTo>
                      <a:pt x="14" y="31"/>
                    </a:lnTo>
                    <a:lnTo>
                      <a:pt x="11" y="23"/>
                    </a:lnTo>
                    <a:lnTo>
                      <a:pt x="8" y="15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7" name="Freeform 47"/>
              <p:cNvSpPr>
                <a:spLocks/>
              </p:cNvSpPr>
              <p:nvPr/>
            </p:nvSpPr>
            <p:spPr bwMode="auto">
              <a:xfrm>
                <a:off x="4577" y="2948"/>
                <a:ext cx="9" cy="8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0" y="0"/>
                  </a:cxn>
                  <a:cxn ang="0">
                    <a:pos x="9" y="8"/>
                  </a:cxn>
                </a:cxnLst>
                <a:rect l="0" t="0" r="r" b="b"/>
                <a:pathLst>
                  <a:path w="9" h="8">
                    <a:moveTo>
                      <a:pt x="9" y="8"/>
                    </a:moveTo>
                    <a:lnTo>
                      <a:pt x="0" y="0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8" name="Freeform 48"/>
              <p:cNvSpPr>
                <a:spLocks/>
              </p:cNvSpPr>
              <p:nvPr/>
            </p:nvSpPr>
            <p:spPr bwMode="auto">
              <a:xfrm>
                <a:off x="4561" y="2835"/>
                <a:ext cx="10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0" y="0"/>
                  </a:cxn>
                  <a:cxn ang="0">
                    <a:pos x="0" y="7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1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9" name="Freeform 49"/>
              <p:cNvSpPr>
                <a:spLocks/>
              </p:cNvSpPr>
              <p:nvPr/>
            </p:nvSpPr>
            <p:spPr bwMode="auto">
              <a:xfrm>
                <a:off x="4524" y="2713"/>
                <a:ext cx="42" cy="125"/>
              </a:xfrm>
              <a:custGeom>
                <a:avLst/>
                <a:gdLst/>
                <a:ahLst/>
                <a:cxnLst>
                  <a:cxn ang="0">
                    <a:pos x="42" y="125"/>
                  </a:cxn>
                  <a:cxn ang="0">
                    <a:pos x="38" y="118"/>
                  </a:cxn>
                  <a:cxn ang="0">
                    <a:pos x="34" y="111"/>
                  </a:cxn>
                  <a:cxn ang="0">
                    <a:pos x="30" y="104"/>
                  </a:cxn>
                  <a:cxn ang="0">
                    <a:pos x="26" y="97"/>
                  </a:cxn>
                  <a:cxn ang="0">
                    <a:pos x="22" y="89"/>
                  </a:cxn>
                  <a:cxn ang="0">
                    <a:pos x="19" y="81"/>
                  </a:cxn>
                  <a:cxn ang="0">
                    <a:pos x="15" y="74"/>
                  </a:cxn>
                  <a:cxn ang="0">
                    <a:pos x="13" y="66"/>
                  </a:cxn>
                  <a:cxn ang="0">
                    <a:pos x="10" y="58"/>
                  </a:cxn>
                  <a:cxn ang="0">
                    <a:pos x="8" y="50"/>
                  </a:cxn>
                  <a:cxn ang="0">
                    <a:pos x="5" y="42"/>
                  </a:cxn>
                  <a:cxn ang="0">
                    <a:pos x="3" y="34"/>
                  </a:cxn>
                  <a:cxn ang="0">
                    <a:pos x="3" y="25"/>
                  </a:cxn>
                  <a:cxn ang="0">
                    <a:pos x="1" y="17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2" h="125">
                    <a:moveTo>
                      <a:pt x="42" y="125"/>
                    </a:moveTo>
                    <a:lnTo>
                      <a:pt x="38" y="118"/>
                    </a:lnTo>
                    <a:lnTo>
                      <a:pt x="34" y="111"/>
                    </a:lnTo>
                    <a:lnTo>
                      <a:pt x="30" y="104"/>
                    </a:lnTo>
                    <a:lnTo>
                      <a:pt x="26" y="97"/>
                    </a:lnTo>
                    <a:lnTo>
                      <a:pt x="22" y="89"/>
                    </a:lnTo>
                    <a:lnTo>
                      <a:pt x="19" y="81"/>
                    </a:lnTo>
                    <a:lnTo>
                      <a:pt x="15" y="74"/>
                    </a:lnTo>
                    <a:lnTo>
                      <a:pt x="13" y="66"/>
                    </a:lnTo>
                    <a:lnTo>
                      <a:pt x="10" y="58"/>
                    </a:lnTo>
                    <a:lnTo>
                      <a:pt x="8" y="50"/>
                    </a:lnTo>
                    <a:lnTo>
                      <a:pt x="5" y="42"/>
                    </a:lnTo>
                    <a:lnTo>
                      <a:pt x="3" y="34"/>
                    </a:lnTo>
                    <a:lnTo>
                      <a:pt x="3" y="25"/>
                    </a:lnTo>
                    <a:lnTo>
                      <a:pt x="1" y="17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40" name="Freeform 50"/>
              <p:cNvSpPr>
                <a:spLocks/>
              </p:cNvSpPr>
              <p:nvPr/>
            </p:nvSpPr>
            <p:spPr bwMode="auto">
              <a:xfrm>
                <a:off x="4561" y="2835"/>
                <a:ext cx="10" cy="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7"/>
                  </a:cxn>
                  <a:cxn ang="0">
                    <a:pos x="10" y="0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41" name="Freeform 51"/>
              <p:cNvSpPr>
                <a:spLocks/>
              </p:cNvSpPr>
              <p:nvPr/>
            </p:nvSpPr>
            <p:spPr bwMode="auto">
              <a:xfrm>
                <a:off x="4518" y="2713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42" name="Freeform 52"/>
              <p:cNvSpPr>
                <a:spLocks/>
              </p:cNvSpPr>
              <p:nvPr/>
            </p:nvSpPr>
            <p:spPr bwMode="auto">
              <a:xfrm>
                <a:off x="4524" y="2503"/>
                <a:ext cx="20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" y="188"/>
                  </a:cxn>
                  <a:cxn ang="0">
                    <a:pos x="4" y="168"/>
                  </a:cxn>
                  <a:cxn ang="0">
                    <a:pos x="9" y="147"/>
                  </a:cxn>
                  <a:cxn ang="0">
                    <a:pos x="17" y="129"/>
                  </a:cxn>
                  <a:cxn ang="0">
                    <a:pos x="25" y="110"/>
                  </a:cxn>
                  <a:cxn ang="0">
                    <a:pos x="35" y="93"/>
                  </a:cxn>
                  <a:cxn ang="0">
                    <a:pos x="47" y="77"/>
                  </a:cxn>
                  <a:cxn ang="0">
                    <a:pos x="61" y="62"/>
                  </a:cxn>
                  <a:cxn ang="0">
                    <a:pos x="76" y="48"/>
                  </a:cxn>
                  <a:cxn ang="0">
                    <a:pos x="92" y="36"/>
                  </a:cxn>
                  <a:cxn ang="0">
                    <a:pos x="109" y="26"/>
                  </a:cxn>
                  <a:cxn ang="0">
                    <a:pos x="127" y="17"/>
                  </a:cxn>
                  <a:cxn ang="0">
                    <a:pos x="146" y="10"/>
                  </a:cxn>
                  <a:cxn ang="0">
                    <a:pos x="165" y="5"/>
                  </a:cxn>
                  <a:cxn ang="0">
                    <a:pos x="186" y="1"/>
                  </a:cxn>
                  <a:cxn ang="0">
                    <a:pos x="208" y="0"/>
                  </a:cxn>
                </a:cxnLst>
                <a:rect l="0" t="0" r="r" b="b"/>
                <a:pathLst>
                  <a:path w="208" h="210">
                    <a:moveTo>
                      <a:pt x="0" y="210"/>
                    </a:moveTo>
                    <a:lnTo>
                      <a:pt x="1" y="188"/>
                    </a:lnTo>
                    <a:lnTo>
                      <a:pt x="4" y="168"/>
                    </a:lnTo>
                    <a:lnTo>
                      <a:pt x="9" y="147"/>
                    </a:lnTo>
                    <a:lnTo>
                      <a:pt x="17" y="129"/>
                    </a:lnTo>
                    <a:lnTo>
                      <a:pt x="25" y="110"/>
                    </a:lnTo>
                    <a:lnTo>
                      <a:pt x="35" y="93"/>
                    </a:lnTo>
                    <a:lnTo>
                      <a:pt x="47" y="77"/>
                    </a:lnTo>
                    <a:lnTo>
                      <a:pt x="61" y="62"/>
                    </a:lnTo>
                    <a:lnTo>
                      <a:pt x="76" y="48"/>
                    </a:lnTo>
                    <a:lnTo>
                      <a:pt x="92" y="36"/>
                    </a:lnTo>
                    <a:lnTo>
                      <a:pt x="109" y="26"/>
                    </a:lnTo>
                    <a:lnTo>
                      <a:pt x="127" y="17"/>
                    </a:lnTo>
                    <a:lnTo>
                      <a:pt x="146" y="10"/>
                    </a:lnTo>
                    <a:lnTo>
                      <a:pt x="165" y="5"/>
                    </a:lnTo>
                    <a:lnTo>
                      <a:pt x="186" y="1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43" name="Freeform 53"/>
              <p:cNvSpPr>
                <a:spLocks/>
              </p:cNvSpPr>
              <p:nvPr/>
            </p:nvSpPr>
            <p:spPr bwMode="auto">
              <a:xfrm>
                <a:off x="4518" y="2713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44" name="Freeform 54"/>
              <p:cNvSpPr>
                <a:spLocks/>
              </p:cNvSpPr>
              <p:nvPr/>
            </p:nvSpPr>
            <p:spPr bwMode="auto">
              <a:xfrm>
                <a:off x="4732" y="2498"/>
                <a:ext cx="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h="11">
                    <a:moveTo>
                      <a:pt x="0" y="0"/>
                    </a:move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45" name="Freeform 55"/>
              <p:cNvSpPr>
                <a:spLocks/>
              </p:cNvSpPr>
              <p:nvPr/>
            </p:nvSpPr>
            <p:spPr bwMode="auto">
              <a:xfrm>
                <a:off x="4732" y="2503"/>
                <a:ext cx="207" cy="2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1"/>
                  </a:cxn>
                  <a:cxn ang="0">
                    <a:pos x="41" y="5"/>
                  </a:cxn>
                  <a:cxn ang="0">
                    <a:pos x="61" y="10"/>
                  </a:cxn>
                  <a:cxn ang="0">
                    <a:pos x="80" y="17"/>
                  </a:cxn>
                  <a:cxn ang="0">
                    <a:pos x="98" y="26"/>
                  </a:cxn>
                  <a:cxn ang="0">
                    <a:pos x="115" y="36"/>
                  </a:cxn>
                  <a:cxn ang="0">
                    <a:pos x="131" y="48"/>
                  </a:cxn>
                  <a:cxn ang="0">
                    <a:pos x="146" y="62"/>
                  </a:cxn>
                  <a:cxn ang="0">
                    <a:pos x="159" y="77"/>
                  </a:cxn>
                  <a:cxn ang="0">
                    <a:pos x="172" y="93"/>
                  </a:cxn>
                  <a:cxn ang="0">
                    <a:pos x="182" y="110"/>
                  </a:cxn>
                  <a:cxn ang="0">
                    <a:pos x="190" y="129"/>
                  </a:cxn>
                  <a:cxn ang="0">
                    <a:pos x="198" y="147"/>
                  </a:cxn>
                  <a:cxn ang="0">
                    <a:pos x="203" y="168"/>
                  </a:cxn>
                  <a:cxn ang="0">
                    <a:pos x="205" y="188"/>
                  </a:cxn>
                  <a:cxn ang="0">
                    <a:pos x="207" y="210"/>
                  </a:cxn>
                </a:cxnLst>
                <a:rect l="0" t="0" r="r" b="b"/>
                <a:pathLst>
                  <a:path w="207" h="210">
                    <a:moveTo>
                      <a:pt x="0" y="0"/>
                    </a:moveTo>
                    <a:lnTo>
                      <a:pt x="21" y="1"/>
                    </a:lnTo>
                    <a:lnTo>
                      <a:pt x="41" y="5"/>
                    </a:lnTo>
                    <a:lnTo>
                      <a:pt x="61" y="10"/>
                    </a:lnTo>
                    <a:lnTo>
                      <a:pt x="80" y="17"/>
                    </a:lnTo>
                    <a:lnTo>
                      <a:pt x="98" y="26"/>
                    </a:lnTo>
                    <a:lnTo>
                      <a:pt x="115" y="36"/>
                    </a:lnTo>
                    <a:lnTo>
                      <a:pt x="131" y="48"/>
                    </a:lnTo>
                    <a:lnTo>
                      <a:pt x="146" y="62"/>
                    </a:lnTo>
                    <a:lnTo>
                      <a:pt x="159" y="77"/>
                    </a:lnTo>
                    <a:lnTo>
                      <a:pt x="172" y="93"/>
                    </a:lnTo>
                    <a:lnTo>
                      <a:pt x="182" y="110"/>
                    </a:lnTo>
                    <a:lnTo>
                      <a:pt x="190" y="129"/>
                    </a:lnTo>
                    <a:lnTo>
                      <a:pt x="198" y="147"/>
                    </a:lnTo>
                    <a:lnTo>
                      <a:pt x="203" y="168"/>
                    </a:lnTo>
                    <a:lnTo>
                      <a:pt x="205" y="188"/>
                    </a:lnTo>
                    <a:lnTo>
                      <a:pt x="207" y="21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46" name="Freeform 56"/>
              <p:cNvSpPr>
                <a:spLocks/>
              </p:cNvSpPr>
              <p:nvPr/>
            </p:nvSpPr>
            <p:spPr bwMode="auto">
              <a:xfrm>
                <a:off x="4732" y="2498"/>
                <a:ext cx="1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47" name="Freeform 57"/>
              <p:cNvSpPr>
                <a:spLocks/>
              </p:cNvSpPr>
              <p:nvPr/>
            </p:nvSpPr>
            <p:spPr bwMode="auto">
              <a:xfrm>
                <a:off x="4933" y="2713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48" name="Freeform 58"/>
              <p:cNvSpPr>
                <a:spLocks/>
              </p:cNvSpPr>
              <p:nvPr/>
            </p:nvSpPr>
            <p:spPr bwMode="auto">
              <a:xfrm>
                <a:off x="4898" y="2713"/>
                <a:ext cx="41" cy="12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0" y="8"/>
                  </a:cxn>
                  <a:cxn ang="0">
                    <a:pos x="40" y="17"/>
                  </a:cxn>
                  <a:cxn ang="0">
                    <a:pos x="39" y="25"/>
                  </a:cxn>
                  <a:cxn ang="0">
                    <a:pos x="38" y="34"/>
                  </a:cxn>
                  <a:cxn ang="0">
                    <a:pos x="36" y="42"/>
                  </a:cxn>
                  <a:cxn ang="0">
                    <a:pos x="34" y="51"/>
                  </a:cxn>
                  <a:cxn ang="0">
                    <a:pos x="33" y="58"/>
                  </a:cxn>
                  <a:cxn ang="0">
                    <a:pos x="30" y="66"/>
                  </a:cxn>
                  <a:cxn ang="0">
                    <a:pos x="27" y="75"/>
                  </a:cxn>
                  <a:cxn ang="0">
                    <a:pos x="24" y="82"/>
                  </a:cxn>
                  <a:cxn ang="0">
                    <a:pos x="21" y="90"/>
                  </a:cxn>
                  <a:cxn ang="0">
                    <a:pos x="17" y="97"/>
                  </a:cxn>
                  <a:cxn ang="0">
                    <a:pos x="13" y="104"/>
                  </a:cxn>
                  <a:cxn ang="0">
                    <a:pos x="9" y="111"/>
                  </a:cxn>
                  <a:cxn ang="0">
                    <a:pos x="4" y="118"/>
                  </a:cxn>
                  <a:cxn ang="0">
                    <a:pos x="0" y="125"/>
                  </a:cxn>
                </a:cxnLst>
                <a:rect l="0" t="0" r="r" b="b"/>
                <a:pathLst>
                  <a:path w="41" h="125">
                    <a:moveTo>
                      <a:pt x="41" y="0"/>
                    </a:moveTo>
                    <a:lnTo>
                      <a:pt x="40" y="8"/>
                    </a:lnTo>
                    <a:lnTo>
                      <a:pt x="40" y="17"/>
                    </a:lnTo>
                    <a:lnTo>
                      <a:pt x="39" y="25"/>
                    </a:lnTo>
                    <a:lnTo>
                      <a:pt x="38" y="34"/>
                    </a:lnTo>
                    <a:lnTo>
                      <a:pt x="36" y="42"/>
                    </a:lnTo>
                    <a:lnTo>
                      <a:pt x="34" y="51"/>
                    </a:lnTo>
                    <a:lnTo>
                      <a:pt x="33" y="58"/>
                    </a:lnTo>
                    <a:lnTo>
                      <a:pt x="30" y="66"/>
                    </a:lnTo>
                    <a:lnTo>
                      <a:pt x="27" y="75"/>
                    </a:lnTo>
                    <a:lnTo>
                      <a:pt x="24" y="82"/>
                    </a:lnTo>
                    <a:lnTo>
                      <a:pt x="21" y="90"/>
                    </a:lnTo>
                    <a:lnTo>
                      <a:pt x="17" y="97"/>
                    </a:lnTo>
                    <a:lnTo>
                      <a:pt x="13" y="104"/>
                    </a:lnTo>
                    <a:lnTo>
                      <a:pt x="9" y="111"/>
                    </a:lnTo>
                    <a:lnTo>
                      <a:pt x="4" y="118"/>
                    </a:lnTo>
                    <a:lnTo>
                      <a:pt x="0" y="125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49" name="Freeform 59"/>
              <p:cNvSpPr>
                <a:spLocks/>
              </p:cNvSpPr>
              <p:nvPr/>
            </p:nvSpPr>
            <p:spPr bwMode="auto">
              <a:xfrm>
                <a:off x="4933" y="2713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50" name="Freeform 60"/>
              <p:cNvSpPr>
                <a:spLocks/>
              </p:cNvSpPr>
              <p:nvPr/>
            </p:nvSpPr>
            <p:spPr bwMode="auto">
              <a:xfrm>
                <a:off x="4893" y="2833"/>
                <a:ext cx="9" cy="8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0" y="0"/>
                  </a:cxn>
                  <a:cxn ang="0">
                    <a:pos x="9" y="8"/>
                  </a:cxn>
                </a:cxnLst>
                <a:rect l="0" t="0" r="r" b="b"/>
                <a:pathLst>
                  <a:path w="9" h="8">
                    <a:moveTo>
                      <a:pt x="9" y="8"/>
                    </a:moveTo>
                    <a:lnTo>
                      <a:pt x="0" y="0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51" name="Freeform 61"/>
              <p:cNvSpPr>
                <a:spLocks/>
              </p:cNvSpPr>
              <p:nvPr/>
            </p:nvSpPr>
            <p:spPr bwMode="auto">
              <a:xfrm>
                <a:off x="4872" y="2838"/>
                <a:ext cx="26" cy="12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1" y="5"/>
                  </a:cxn>
                  <a:cxn ang="0">
                    <a:pos x="18" y="11"/>
                  </a:cxn>
                  <a:cxn ang="0">
                    <a:pos x="15" y="18"/>
                  </a:cxn>
                  <a:cxn ang="0">
                    <a:pos x="11" y="26"/>
                  </a:cxn>
                  <a:cxn ang="0">
                    <a:pos x="8" y="34"/>
                  </a:cxn>
                  <a:cxn ang="0">
                    <a:pos x="5" y="43"/>
                  </a:cxn>
                  <a:cxn ang="0">
                    <a:pos x="3" y="51"/>
                  </a:cxn>
                  <a:cxn ang="0">
                    <a:pos x="1" y="61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3" y="104"/>
                  </a:cxn>
                  <a:cxn ang="0">
                    <a:pos x="5" y="112"/>
                  </a:cxn>
                  <a:cxn ang="0">
                    <a:pos x="10" y="118"/>
                  </a:cxn>
                  <a:cxn ang="0">
                    <a:pos x="15" y="124"/>
                  </a:cxn>
                </a:cxnLst>
                <a:rect l="0" t="0" r="r" b="b"/>
                <a:pathLst>
                  <a:path w="26" h="124">
                    <a:moveTo>
                      <a:pt x="26" y="0"/>
                    </a:moveTo>
                    <a:lnTo>
                      <a:pt x="21" y="5"/>
                    </a:lnTo>
                    <a:lnTo>
                      <a:pt x="18" y="11"/>
                    </a:lnTo>
                    <a:lnTo>
                      <a:pt x="15" y="18"/>
                    </a:lnTo>
                    <a:lnTo>
                      <a:pt x="11" y="26"/>
                    </a:lnTo>
                    <a:lnTo>
                      <a:pt x="8" y="34"/>
                    </a:lnTo>
                    <a:lnTo>
                      <a:pt x="5" y="43"/>
                    </a:lnTo>
                    <a:lnTo>
                      <a:pt x="3" y="51"/>
                    </a:lnTo>
                    <a:lnTo>
                      <a:pt x="1" y="61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88"/>
                    </a:lnTo>
                    <a:lnTo>
                      <a:pt x="0" y="96"/>
                    </a:lnTo>
                    <a:lnTo>
                      <a:pt x="3" y="104"/>
                    </a:lnTo>
                    <a:lnTo>
                      <a:pt x="5" y="112"/>
                    </a:lnTo>
                    <a:lnTo>
                      <a:pt x="10" y="118"/>
                    </a:lnTo>
                    <a:lnTo>
                      <a:pt x="15" y="12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52" name="Freeform 62"/>
              <p:cNvSpPr>
                <a:spLocks/>
              </p:cNvSpPr>
              <p:nvPr/>
            </p:nvSpPr>
            <p:spPr bwMode="auto">
              <a:xfrm>
                <a:off x="4893" y="2833"/>
                <a:ext cx="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8"/>
                  </a:cxn>
                  <a:cxn ang="0">
                    <a:pos x="0" y="0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9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53" name="Freeform 63"/>
              <p:cNvSpPr>
                <a:spLocks/>
              </p:cNvSpPr>
              <p:nvPr/>
            </p:nvSpPr>
            <p:spPr bwMode="auto">
              <a:xfrm>
                <a:off x="4883" y="2958"/>
                <a:ext cx="8" cy="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8" h="9">
                    <a:moveTo>
                      <a:pt x="8" y="0"/>
                    </a:move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54" name="Freeform 64"/>
              <p:cNvSpPr>
                <a:spLocks/>
              </p:cNvSpPr>
              <p:nvPr/>
            </p:nvSpPr>
            <p:spPr bwMode="auto">
              <a:xfrm>
                <a:off x="4887" y="2961"/>
                <a:ext cx="56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4"/>
                  </a:cxn>
                  <a:cxn ang="0">
                    <a:pos x="7" y="6"/>
                  </a:cxn>
                  <a:cxn ang="0">
                    <a:pos x="12" y="7"/>
                  </a:cxn>
                  <a:cxn ang="0">
                    <a:pos x="17" y="8"/>
                  </a:cxn>
                  <a:cxn ang="0">
                    <a:pos x="21" y="8"/>
                  </a:cxn>
                  <a:cxn ang="0">
                    <a:pos x="25" y="8"/>
                  </a:cxn>
                  <a:cxn ang="0">
                    <a:pos x="30" y="7"/>
                  </a:cxn>
                  <a:cxn ang="0">
                    <a:pos x="34" y="6"/>
                  </a:cxn>
                  <a:cxn ang="0">
                    <a:pos x="38" y="6"/>
                  </a:cxn>
                  <a:cxn ang="0">
                    <a:pos x="43" y="5"/>
                  </a:cxn>
                  <a:cxn ang="0">
                    <a:pos x="46" y="4"/>
                  </a:cxn>
                  <a:cxn ang="0">
                    <a:pos x="49" y="2"/>
                  </a:cxn>
                  <a:cxn ang="0">
                    <a:pos x="52" y="1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56" y="0"/>
                  </a:cxn>
                </a:cxnLst>
                <a:rect l="0" t="0" r="r" b="b"/>
                <a:pathLst>
                  <a:path w="56" h="8">
                    <a:moveTo>
                      <a:pt x="0" y="1"/>
                    </a:moveTo>
                    <a:lnTo>
                      <a:pt x="4" y="4"/>
                    </a:lnTo>
                    <a:lnTo>
                      <a:pt x="7" y="6"/>
                    </a:lnTo>
                    <a:lnTo>
                      <a:pt x="12" y="7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5" y="8"/>
                    </a:lnTo>
                    <a:lnTo>
                      <a:pt x="30" y="7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43" y="5"/>
                    </a:lnTo>
                    <a:lnTo>
                      <a:pt x="46" y="4"/>
                    </a:lnTo>
                    <a:lnTo>
                      <a:pt x="49" y="2"/>
                    </a:lnTo>
                    <a:lnTo>
                      <a:pt x="52" y="1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FDE3B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55" name="Freeform 65"/>
              <p:cNvSpPr>
                <a:spLocks/>
              </p:cNvSpPr>
              <p:nvPr/>
            </p:nvSpPr>
            <p:spPr bwMode="auto">
              <a:xfrm>
                <a:off x="4883" y="2958"/>
                <a:ext cx="8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0"/>
                  </a:cxn>
                  <a:cxn ang="0">
                    <a:pos x="0" y="9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56" name="Freeform 66"/>
              <p:cNvSpPr>
                <a:spLocks/>
              </p:cNvSpPr>
              <p:nvPr/>
            </p:nvSpPr>
            <p:spPr bwMode="auto">
              <a:xfrm>
                <a:off x="4941" y="2956"/>
                <a:ext cx="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1"/>
                  </a:cxn>
                  <a:cxn ang="0">
                    <a:pos x="0" y="0"/>
                  </a:cxn>
                </a:cxnLst>
                <a:rect l="0" t="0" r="r" b="b"/>
                <a:pathLst>
                  <a:path w="5" h="11">
                    <a:moveTo>
                      <a:pt x="0" y="0"/>
                    </a:move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57" name="Rectangle 67"/>
              <p:cNvSpPr>
                <a:spLocks noChangeArrowheads="1"/>
              </p:cNvSpPr>
              <p:nvPr/>
            </p:nvSpPr>
            <p:spPr bwMode="auto">
              <a:xfrm>
                <a:off x="4268" y="3370"/>
                <a:ext cx="930" cy="810"/>
              </a:xfrm>
              <a:prstGeom prst="rect">
                <a:avLst/>
              </a:prstGeom>
              <a:gradFill rotWithShape="0">
                <a:gsLst>
                  <a:gs pos="0">
                    <a:srgbClr val="003399">
                      <a:gamma/>
                      <a:tint val="39608"/>
                      <a:invGamma/>
                    </a:srgbClr>
                  </a:gs>
                  <a:gs pos="100000">
                    <a:srgbClr val="003399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58" name="Rectangle 68"/>
              <p:cNvSpPr>
                <a:spLocks noChangeArrowheads="1"/>
              </p:cNvSpPr>
              <p:nvPr/>
            </p:nvSpPr>
            <p:spPr bwMode="auto">
              <a:xfrm>
                <a:off x="4554" y="3523"/>
                <a:ext cx="65" cy="94"/>
              </a:xfrm>
              <a:prstGeom prst="rect">
                <a:avLst/>
              </a:prstGeom>
              <a:solidFill>
                <a:srgbClr val="FFDE3B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59" name="Line 69"/>
              <p:cNvSpPr>
                <a:spLocks noChangeShapeType="1"/>
              </p:cNvSpPr>
              <p:nvPr/>
            </p:nvSpPr>
            <p:spPr bwMode="auto">
              <a:xfrm>
                <a:off x="4268" y="3885"/>
                <a:ext cx="9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60" name="Line 70"/>
              <p:cNvSpPr>
                <a:spLocks noChangeShapeType="1"/>
              </p:cNvSpPr>
              <p:nvPr/>
            </p:nvSpPr>
            <p:spPr bwMode="auto">
              <a:xfrm>
                <a:off x="4268" y="3663"/>
                <a:ext cx="9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61" name="Line 71"/>
              <p:cNvSpPr>
                <a:spLocks noChangeShapeType="1"/>
              </p:cNvSpPr>
              <p:nvPr/>
            </p:nvSpPr>
            <p:spPr bwMode="auto">
              <a:xfrm>
                <a:off x="4713" y="3370"/>
                <a:ext cx="1" cy="810"/>
              </a:xfrm>
              <a:prstGeom prst="line">
                <a:avLst/>
              </a:prstGeom>
              <a:noFill/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62" name="Line 72"/>
              <p:cNvSpPr>
                <a:spLocks noChangeShapeType="1"/>
              </p:cNvSpPr>
              <p:nvPr/>
            </p:nvSpPr>
            <p:spPr bwMode="auto">
              <a:xfrm>
                <a:off x="4774" y="3370"/>
                <a:ext cx="1" cy="810"/>
              </a:xfrm>
              <a:prstGeom prst="line">
                <a:avLst/>
              </a:prstGeom>
              <a:noFill/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63" name="Line 73"/>
              <p:cNvSpPr>
                <a:spLocks noChangeShapeType="1"/>
              </p:cNvSpPr>
              <p:nvPr/>
            </p:nvSpPr>
            <p:spPr bwMode="auto">
              <a:xfrm>
                <a:off x="4829" y="3370"/>
                <a:ext cx="1" cy="810"/>
              </a:xfrm>
              <a:prstGeom prst="line">
                <a:avLst/>
              </a:prstGeom>
              <a:noFill/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64" name="Line 74"/>
              <p:cNvSpPr>
                <a:spLocks noChangeShapeType="1"/>
              </p:cNvSpPr>
              <p:nvPr/>
            </p:nvSpPr>
            <p:spPr bwMode="auto">
              <a:xfrm>
                <a:off x="4873" y="3370"/>
                <a:ext cx="1" cy="810"/>
              </a:xfrm>
              <a:prstGeom prst="line">
                <a:avLst/>
              </a:prstGeom>
              <a:noFill/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65" name="Line 75"/>
              <p:cNvSpPr>
                <a:spLocks noChangeShapeType="1"/>
              </p:cNvSpPr>
              <p:nvPr/>
            </p:nvSpPr>
            <p:spPr bwMode="auto">
              <a:xfrm>
                <a:off x="4919" y="3370"/>
                <a:ext cx="1" cy="810"/>
              </a:xfrm>
              <a:prstGeom prst="line">
                <a:avLst/>
              </a:prstGeom>
              <a:noFill/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66" name="Line 76"/>
              <p:cNvSpPr>
                <a:spLocks noChangeShapeType="1"/>
              </p:cNvSpPr>
              <p:nvPr/>
            </p:nvSpPr>
            <p:spPr bwMode="auto">
              <a:xfrm>
                <a:off x="4970" y="3370"/>
                <a:ext cx="1" cy="810"/>
              </a:xfrm>
              <a:prstGeom prst="line">
                <a:avLst/>
              </a:prstGeom>
              <a:noFill/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67" name="Line 77"/>
              <p:cNvSpPr>
                <a:spLocks noChangeShapeType="1"/>
              </p:cNvSpPr>
              <p:nvPr/>
            </p:nvSpPr>
            <p:spPr bwMode="auto">
              <a:xfrm>
                <a:off x="5012" y="3370"/>
                <a:ext cx="1" cy="810"/>
              </a:xfrm>
              <a:prstGeom prst="line">
                <a:avLst/>
              </a:prstGeom>
              <a:noFill/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68" name="Line 78"/>
              <p:cNvSpPr>
                <a:spLocks noChangeShapeType="1"/>
              </p:cNvSpPr>
              <p:nvPr/>
            </p:nvSpPr>
            <p:spPr bwMode="auto">
              <a:xfrm>
                <a:off x="5049" y="3370"/>
                <a:ext cx="1" cy="810"/>
              </a:xfrm>
              <a:prstGeom prst="line">
                <a:avLst/>
              </a:prstGeom>
              <a:noFill/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69" name="Line 79"/>
              <p:cNvSpPr>
                <a:spLocks noChangeShapeType="1"/>
              </p:cNvSpPr>
              <p:nvPr/>
            </p:nvSpPr>
            <p:spPr bwMode="auto">
              <a:xfrm>
                <a:off x="5085" y="3370"/>
                <a:ext cx="1" cy="810"/>
              </a:xfrm>
              <a:prstGeom prst="line">
                <a:avLst/>
              </a:prstGeom>
              <a:noFill/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70" name="Line 80"/>
              <p:cNvSpPr>
                <a:spLocks noChangeShapeType="1"/>
              </p:cNvSpPr>
              <p:nvPr/>
            </p:nvSpPr>
            <p:spPr bwMode="auto">
              <a:xfrm>
                <a:off x="5112" y="3370"/>
                <a:ext cx="1" cy="810"/>
              </a:xfrm>
              <a:prstGeom prst="line">
                <a:avLst/>
              </a:prstGeom>
              <a:noFill/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71" name="Line 81"/>
              <p:cNvSpPr>
                <a:spLocks noChangeShapeType="1"/>
              </p:cNvSpPr>
              <p:nvPr/>
            </p:nvSpPr>
            <p:spPr bwMode="auto">
              <a:xfrm>
                <a:off x="5139" y="3370"/>
                <a:ext cx="1" cy="810"/>
              </a:xfrm>
              <a:prstGeom prst="line">
                <a:avLst/>
              </a:prstGeom>
              <a:noFill/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72" name="Line 82"/>
              <p:cNvSpPr>
                <a:spLocks noChangeShapeType="1"/>
              </p:cNvSpPr>
              <p:nvPr/>
            </p:nvSpPr>
            <p:spPr bwMode="auto">
              <a:xfrm>
                <a:off x="5163" y="3370"/>
                <a:ext cx="1" cy="810"/>
              </a:xfrm>
              <a:prstGeom prst="line">
                <a:avLst/>
              </a:prstGeom>
              <a:noFill/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73" name="Freeform 83"/>
              <p:cNvSpPr>
                <a:spLocks/>
              </p:cNvSpPr>
              <p:nvPr/>
            </p:nvSpPr>
            <p:spPr bwMode="auto">
              <a:xfrm>
                <a:off x="4699" y="2680"/>
                <a:ext cx="65" cy="65"/>
              </a:xfrm>
              <a:custGeom>
                <a:avLst/>
                <a:gdLst/>
                <a:ahLst/>
                <a:cxnLst>
                  <a:cxn ang="0">
                    <a:pos x="36" y="64"/>
                  </a:cxn>
                  <a:cxn ang="0">
                    <a:pos x="42" y="63"/>
                  </a:cxn>
                  <a:cxn ang="0">
                    <a:pos x="48" y="61"/>
                  </a:cxn>
                  <a:cxn ang="0">
                    <a:pos x="53" y="58"/>
                  </a:cxn>
                  <a:cxn ang="0">
                    <a:pos x="57" y="53"/>
                  </a:cxn>
                  <a:cxn ang="0">
                    <a:pos x="60" y="48"/>
                  </a:cxn>
                  <a:cxn ang="0">
                    <a:pos x="63" y="42"/>
                  </a:cxn>
                  <a:cxn ang="0">
                    <a:pos x="65" y="36"/>
                  </a:cxn>
                  <a:cxn ang="0">
                    <a:pos x="65" y="30"/>
                  </a:cxn>
                  <a:cxn ang="0">
                    <a:pos x="63" y="23"/>
                  </a:cxn>
                  <a:cxn ang="0">
                    <a:pos x="60" y="17"/>
                  </a:cxn>
                  <a:cxn ang="0">
                    <a:pos x="57" y="12"/>
                  </a:cxn>
                  <a:cxn ang="0">
                    <a:pos x="53" y="8"/>
                  </a:cxn>
                  <a:cxn ang="0">
                    <a:pos x="48" y="4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29" y="1"/>
                  </a:cxn>
                  <a:cxn ang="0">
                    <a:pos x="22" y="2"/>
                  </a:cxn>
                  <a:cxn ang="0">
                    <a:pos x="17" y="4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5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5" y="48"/>
                  </a:cxn>
                  <a:cxn ang="0">
                    <a:pos x="8" y="53"/>
                  </a:cxn>
                  <a:cxn ang="0">
                    <a:pos x="12" y="58"/>
                  </a:cxn>
                  <a:cxn ang="0">
                    <a:pos x="17" y="61"/>
                  </a:cxn>
                  <a:cxn ang="0">
                    <a:pos x="22" y="63"/>
                  </a:cxn>
                  <a:cxn ang="0">
                    <a:pos x="29" y="64"/>
                  </a:cxn>
                </a:cxnLst>
                <a:rect l="0" t="0" r="r" b="b"/>
                <a:pathLst>
                  <a:path w="65" h="65">
                    <a:moveTo>
                      <a:pt x="33" y="65"/>
                    </a:moveTo>
                    <a:lnTo>
                      <a:pt x="36" y="64"/>
                    </a:lnTo>
                    <a:lnTo>
                      <a:pt x="38" y="64"/>
                    </a:lnTo>
                    <a:lnTo>
                      <a:pt x="42" y="63"/>
                    </a:lnTo>
                    <a:lnTo>
                      <a:pt x="45" y="63"/>
                    </a:lnTo>
                    <a:lnTo>
                      <a:pt x="48" y="61"/>
                    </a:lnTo>
                    <a:lnTo>
                      <a:pt x="50" y="59"/>
                    </a:lnTo>
                    <a:lnTo>
                      <a:pt x="53" y="58"/>
                    </a:lnTo>
                    <a:lnTo>
                      <a:pt x="55" y="55"/>
                    </a:lnTo>
                    <a:lnTo>
                      <a:pt x="57" y="53"/>
                    </a:lnTo>
                    <a:lnTo>
                      <a:pt x="59" y="51"/>
                    </a:lnTo>
                    <a:lnTo>
                      <a:pt x="60" y="48"/>
                    </a:lnTo>
                    <a:lnTo>
                      <a:pt x="62" y="45"/>
                    </a:lnTo>
                    <a:lnTo>
                      <a:pt x="63" y="42"/>
                    </a:lnTo>
                    <a:lnTo>
                      <a:pt x="64" y="39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65" y="30"/>
                    </a:lnTo>
                    <a:lnTo>
                      <a:pt x="64" y="26"/>
                    </a:lnTo>
                    <a:lnTo>
                      <a:pt x="63" y="23"/>
                    </a:lnTo>
                    <a:lnTo>
                      <a:pt x="62" y="20"/>
                    </a:lnTo>
                    <a:lnTo>
                      <a:pt x="60" y="17"/>
                    </a:lnTo>
                    <a:lnTo>
                      <a:pt x="59" y="14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8"/>
                    </a:lnTo>
                    <a:lnTo>
                      <a:pt x="50" y="6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2" y="2"/>
                    </a:lnTo>
                    <a:lnTo>
                      <a:pt x="38" y="1"/>
                    </a:lnTo>
                    <a:lnTo>
                      <a:pt x="36" y="1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6" y="1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7" y="4"/>
                    </a:lnTo>
                    <a:lnTo>
                      <a:pt x="15" y="6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5" y="17"/>
                    </a:lnTo>
                    <a:lnTo>
                      <a:pt x="3" y="20"/>
                    </a:lnTo>
                    <a:lnTo>
                      <a:pt x="2" y="23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9"/>
                    </a:lnTo>
                    <a:lnTo>
                      <a:pt x="2" y="42"/>
                    </a:lnTo>
                    <a:lnTo>
                      <a:pt x="3" y="45"/>
                    </a:lnTo>
                    <a:lnTo>
                      <a:pt x="5" y="48"/>
                    </a:lnTo>
                    <a:lnTo>
                      <a:pt x="6" y="51"/>
                    </a:lnTo>
                    <a:lnTo>
                      <a:pt x="8" y="53"/>
                    </a:lnTo>
                    <a:lnTo>
                      <a:pt x="10" y="55"/>
                    </a:lnTo>
                    <a:lnTo>
                      <a:pt x="12" y="58"/>
                    </a:lnTo>
                    <a:lnTo>
                      <a:pt x="15" y="59"/>
                    </a:lnTo>
                    <a:lnTo>
                      <a:pt x="17" y="61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6" y="64"/>
                    </a:lnTo>
                    <a:lnTo>
                      <a:pt x="29" y="64"/>
                    </a:lnTo>
                    <a:lnTo>
                      <a:pt x="33" y="65"/>
                    </a:lnTo>
                    <a:close/>
                  </a:path>
                </a:pathLst>
              </a:custGeom>
              <a:solidFill>
                <a:srgbClr val="FFDE3B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74" name="Freeform 84"/>
              <p:cNvSpPr>
                <a:spLocks/>
              </p:cNvSpPr>
              <p:nvPr/>
            </p:nvSpPr>
            <p:spPr bwMode="auto">
              <a:xfrm>
                <a:off x="4958" y="3128"/>
                <a:ext cx="64" cy="64"/>
              </a:xfrm>
              <a:custGeom>
                <a:avLst/>
                <a:gdLst/>
                <a:ahLst/>
                <a:cxnLst>
                  <a:cxn ang="0">
                    <a:pos x="36" y="64"/>
                  </a:cxn>
                  <a:cxn ang="0">
                    <a:pos x="42" y="63"/>
                  </a:cxn>
                  <a:cxn ang="0">
                    <a:pos x="48" y="61"/>
                  </a:cxn>
                  <a:cxn ang="0">
                    <a:pos x="53" y="57"/>
                  </a:cxn>
                  <a:cxn ang="0">
                    <a:pos x="57" y="52"/>
                  </a:cxn>
                  <a:cxn ang="0">
                    <a:pos x="60" y="47"/>
                  </a:cxn>
                  <a:cxn ang="0">
                    <a:pos x="63" y="42"/>
                  </a:cxn>
                  <a:cxn ang="0">
                    <a:pos x="64" y="35"/>
                  </a:cxn>
                  <a:cxn ang="0">
                    <a:pos x="64" y="29"/>
                  </a:cxn>
                  <a:cxn ang="0">
                    <a:pos x="63" y="23"/>
                  </a:cxn>
                  <a:cxn ang="0">
                    <a:pos x="60" y="17"/>
                  </a:cxn>
                  <a:cxn ang="0">
                    <a:pos x="57" y="12"/>
                  </a:cxn>
                  <a:cxn ang="0">
                    <a:pos x="53" y="7"/>
                  </a:cxn>
                  <a:cxn ang="0">
                    <a:pos x="48" y="4"/>
                  </a:cxn>
                  <a:cxn ang="0">
                    <a:pos x="42" y="1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3" y="1"/>
                  </a:cxn>
                  <a:cxn ang="0">
                    <a:pos x="17" y="4"/>
                  </a:cxn>
                  <a:cxn ang="0">
                    <a:pos x="12" y="7"/>
                  </a:cxn>
                  <a:cxn ang="0">
                    <a:pos x="8" y="12"/>
                  </a:cxn>
                  <a:cxn ang="0">
                    <a:pos x="5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2"/>
                  </a:cxn>
                  <a:cxn ang="0">
                    <a:pos x="5" y="47"/>
                  </a:cxn>
                  <a:cxn ang="0">
                    <a:pos x="8" y="52"/>
                  </a:cxn>
                  <a:cxn ang="0">
                    <a:pos x="12" y="57"/>
                  </a:cxn>
                  <a:cxn ang="0">
                    <a:pos x="17" y="61"/>
                  </a:cxn>
                  <a:cxn ang="0">
                    <a:pos x="23" y="63"/>
                  </a:cxn>
                  <a:cxn ang="0">
                    <a:pos x="29" y="64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lnTo>
                      <a:pt x="36" y="64"/>
                    </a:lnTo>
                    <a:lnTo>
                      <a:pt x="39" y="64"/>
                    </a:lnTo>
                    <a:lnTo>
                      <a:pt x="42" y="63"/>
                    </a:lnTo>
                    <a:lnTo>
                      <a:pt x="45" y="62"/>
                    </a:lnTo>
                    <a:lnTo>
                      <a:pt x="48" y="61"/>
                    </a:lnTo>
                    <a:lnTo>
                      <a:pt x="50" y="59"/>
                    </a:lnTo>
                    <a:lnTo>
                      <a:pt x="53" y="57"/>
                    </a:lnTo>
                    <a:lnTo>
                      <a:pt x="55" y="55"/>
                    </a:lnTo>
                    <a:lnTo>
                      <a:pt x="57" y="52"/>
                    </a:lnTo>
                    <a:lnTo>
                      <a:pt x="59" y="51"/>
                    </a:lnTo>
                    <a:lnTo>
                      <a:pt x="60" y="47"/>
                    </a:lnTo>
                    <a:lnTo>
                      <a:pt x="62" y="45"/>
                    </a:lnTo>
                    <a:lnTo>
                      <a:pt x="63" y="42"/>
                    </a:lnTo>
                    <a:lnTo>
                      <a:pt x="64" y="39"/>
                    </a:lnTo>
                    <a:lnTo>
                      <a:pt x="64" y="35"/>
                    </a:lnTo>
                    <a:lnTo>
                      <a:pt x="64" y="32"/>
                    </a:lnTo>
                    <a:lnTo>
                      <a:pt x="64" y="29"/>
                    </a:lnTo>
                    <a:lnTo>
                      <a:pt x="64" y="26"/>
                    </a:lnTo>
                    <a:lnTo>
                      <a:pt x="63" y="23"/>
                    </a:lnTo>
                    <a:lnTo>
                      <a:pt x="62" y="19"/>
                    </a:lnTo>
                    <a:lnTo>
                      <a:pt x="60" y="17"/>
                    </a:lnTo>
                    <a:lnTo>
                      <a:pt x="59" y="14"/>
                    </a:lnTo>
                    <a:lnTo>
                      <a:pt x="57" y="12"/>
                    </a:lnTo>
                    <a:lnTo>
                      <a:pt x="55" y="9"/>
                    </a:lnTo>
                    <a:lnTo>
                      <a:pt x="53" y="7"/>
                    </a:lnTo>
                    <a:lnTo>
                      <a:pt x="50" y="6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2" y="1"/>
                    </a:lnTo>
                    <a:lnTo>
                      <a:pt x="39" y="1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0" y="2"/>
                    </a:lnTo>
                    <a:lnTo>
                      <a:pt x="17" y="4"/>
                    </a:lnTo>
                    <a:lnTo>
                      <a:pt x="15" y="6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3" y="19"/>
                    </a:lnTo>
                    <a:lnTo>
                      <a:pt x="2" y="23"/>
                    </a:lnTo>
                    <a:lnTo>
                      <a:pt x="1" y="26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1" y="39"/>
                    </a:lnTo>
                    <a:lnTo>
                      <a:pt x="2" y="42"/>
                    </a:lnTo>
                    <a:lnTo>
                      <a:pt x="3" y="45"/>
                    </a:lnTo>
                    <a:lnTo>
                      <a:pt x="5" y="47"/>
                    </a:lnTo>
                    <a:lnTo>
                      <a:pt x="5" y="51"/>
                    </a:lnTo>
                    <a:lnTo>
                      <a:pt x="8" y="52"/>
                    </a:lnTo>
                    <a:lnTo>
                      <a:pt x="10" y="55"/>
                    </a:lnTo>
                    <a:lnTo>
                      <a:pt x="12" y="57"/>
                    </a:lnTo>
                    <a:lnTo>
                      <a:pt x="15" y="59"/>
                    </a:lnTo>
                    <a:lnTo>
                      <a:pt x="17" y="61"/>
                    </a:lnTo>
                    <a:lnTo>
                      <a:pt x="20" y="62"/>
                    </a:lnTo>
                    <a:lnTo>
                      <a:pt x="23" y="63"/>
                    </a:lnTo>
                    <a:lnTo>
                      <a:pt x="26" y="64"/>
                    </a:lnTo>
                    <a:lnTo>
                      <a:pt x="29" y="64"/>
                    </a:lnTo>
                    <a:lnTo>
                      <a:pt x="32" y="64"/>
                    </a:lnTo>
                    <a:close/>
                  </a:path>
                </a:pathLst>
              </a:custGeom>
              <a:solidFill>
                <a:srgbClr val="FFDE3B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75" name="Freeform 85"/>
              <p:cNvSpPr>
                <a:spLocks/>
              </p:cNvSpPr>
              <p:nvPr/>
            </p:nvSpPr>
            <p:spPr bwMode="auto">
              <a:xfrm>
                <a:off x="4428" y="3125"/>
                <a:ext cx="64" cy="65"/>
              </a:xfrm>
              <a:custGeom>
                <a:avLst/>
                <a:gdLst/>
                <a:ahLst/>
                <a:cxnLst>
                  <a:cxn ang="0">
                    <a:pos x="34" y="65"/>
                  </a:cxn>
                  <a:cxn ang="0">
                    <a:pos x="41" y="63"/>
                  </a:cxn>
                  <a:cxn ang="0">
                    <a:pos x="47" y="60"/>
                  </a:cxn>
                  <a:cxn ang="0">
                    <a:pos x="52" y="57"/>
                  </a:cxn>
                  <a:cxn ang="0">
                    <a:pos x="56" y="53"/>
                  </a:cxn>
                  <a:cxn ang="0">
                    <a:pos x="60" y="48"/>
                  </a:cxn>
                  <a:cxn ang="0">
                    <a:pos x="62" y="42"/>
                  </a:cxn>
                  <a:cxn ang="0">
                    <a:pos x="63" y="36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60" y="17"/>
                  </a:cxn>
                  <a:cxn ang="0">
                    <a:pos x="56" y="12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4" y="0"/>
                  </a:cxn>
                  <a:cxn ang="0">
                    <a:pos x="29" y="0"/>
                  </a:cxn>
                  <a:cxn ang="0">
                    <a:pos x="22" y="1"/>
                  </a:cxn>
                  <a:cxn ang="0">
                    <a:pos x="17" y="4"/>
                  </a:cxn>
                  <a:cxn ang="0">
                    <a:pos x="11" y="7"/>
                  </a:cxn>
                  <a:cxn ang="0">
                    <a:pos x="7" y="12"/>
                  </a:cxn>
                  <a:cxn ang="0">
                    <a:pos x="3" y="17"/>
                  </a:cxn>
                  <a:cxn ang="0">
                    <a:pos x="1" y="22"/>
                  </a:cxn>
                  <a:cxn ang="0">
                    <a:pos x="0" y="29"/>
                  </a:cxn>
                  <a:cxn ang="0">
                    <a:pos x="0" y="36"/>
                  </a:cxn>
                  <a:cxn ang="0">
                    <a:pos x="1" y="42"/>
                  </a:cxn>
                  <a:cxn ang="0">
                    <a:pos x="3" y="48"/>
                  </a:cxn>
                  <a:cxn ang="0">
                    <a:pos x="7" y="53"/>
                  </a:cxn>
                  <a:cxn ang="0">
                    <a:pos x="11" y="57"/>
                  </a:cxn>
                  <a:cxn ang="0">
                    <a:pos x="17" y="60"/>
                  </a:cxn>
                  <a:cxn ang="0">
                    <a:pos x="22" y="63"/>
                  </a:cxn>
                  <a:cxn ang="0">
                    <a:pos x="29" y="65"/>
                  </a:cxn>
                </a:cxnLst>
                <a:rect l="0" t="0" r="r" b="b"/>
                <a:pathLst>
                  <a:path w="64" h="65">
                    <a:moveTo>
                      <a:pt x="32" y="65"/>
                    </a:moveTo>
                    <a:lnTo>
                      <a:pt x="34" y="65"/>
                    </a:lnTo>
                    <a:lnTo>
                      <a:pt x="38" y="64"/>
                    </a:lnTo>
                    <a:lnTo>
                      <a:pt x="41" y="63"/>
                    </a:lnTo>
                    <a:lnTo>
                      <a:pt x="44" y="62"/>
                    </a:lnTo>
                    <a:lnTo>
                      <a:pt x="47" y="60"/>
                    </a:lnTo>
                    <a:lnTo>
                      <a:pt x="50" y="59"/>
                    </a:lnTo>
                    <a:lnTo>
                      <a:pt x="52" y="57"/>
                    </a:lnTo>
                    <a:lnTo>
                      <a:pt x="54" y="55"/>
                    </a:lnTo>
                    <a:lnTo>
                      <a:pt x="56" y="53"/>
                    </a:lnTo>
                    <a:lnTo>
                      <a:pt x="58" y="50"/>
                    </a:lnTo>
                    <a:lnTo>
                      <a:pt x="60" y="48"/>
                    </a:lnTo>
                    <a:lnTo>
                      <a:pt x="61" y="45"/>
                    </a:lnTo>
                    <a:lnTo>
                      <a:pt x="62" y="42"/>
                    </a:lnTo>
                    <a:lnTo>
                      <a:pt x="63" y="38"/>
                    </a:lnTo>
                    <a:lnTo>
                      <a:pt x="63" y="36"/>
                    </a:lnTo>
                    <a:lnTo>
                      <a:pt x="64" y="32"/>
                    </a:lnTo>
                    <a:lnTo>
                      <a:pt x="63" y="29"/>
                    </a:lnTo>
                    <a:lnTo>
                      <a:pt x="63" y="26"/>
                    </a:lnTo>
                    <a:lnTo>
                      <a:pt x="62" y="22"/>
                    </a:lnTo>
                    <a:lnTo>
                      <a:pt x="61" y="20"/>
                    </a:lnTo>
                    <a:lnTo>
                      <a:pt x="60" y="17"/>
                    </a:lnTo>
                    <a:lnTo>
                      <a:pt x="58" y="14"/>
                    </a:lnTo>
                    <a:lnTo>
                      <a:pt x="56" y="12"/>
                    </a:lnTo>
                    <a:lnTo>
                      <a:pt x="54" y="9"/>
                    </a:lnTo>
                    <a:lnTo>
                      <a:pt x="52" y="7"/>
                    </a:lnTo>
                    <a:lnTo>
                      <a:pt x="50" y="5"/>
                    </a:lnTo>
                    <a:lnTo>
                      <a:pt x="47" y="4"/>
                    </a:lnTo>
                    <a:lnTo>
                      <a:pt x="44" y="3"/>
                    </a:lnTo>
                    <a:lnTo>
                      <a:pt x="41" y="1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19" y="3"/>
                    </a:lnTo>
                    <a:lnTo>
                      <a:pt x="17" y="4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5" y="14"/>
                    </a:lnTo>
                    <a:lnTo>
                      <a:pt x="3" y="17"/>
                    </a:lnTo>
                    <a:lnTo>
                      <a:pt x="2" y="20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" y="42"/>
                    </a:lnTo>
                    <a:lnTo>
                      <a:pt x="2" y="45"/>
                    </a:lnTo>
                    <a:lnTo>
                      <a:pt x="3" y="48"/>
                    </a:lnTo>
                    <a:lnTo>
                      <a:pt x="5" y="50"/>
                    </a:lnTo>
                    <a:lnTo>
                      <a:pt x="7" y="53"/>
                    </a:lnTo>
                    <a:lnTo>
                      <a:pt x="9" y="55"/>
                    </a:lnTo>
                    <a:lnTo>
                      <a:pt x="11" y="57"/>
                    </a:lnTo>
                    <a:lnTo>
                      <a:pt x="13" y="59"/>
                    </a:lnTo>
                    <a:lnTo>
                      <a:pt x="17" y="60"/>
                    </a:lnTo>
                    <a:lnTo>
                      <a:pt x="19" y="62"/>
                    </a:lnTo>
                    <a:lnTo>
                      <a:pt x="22" y="63"/>
                    </a:lnTo>
                    <a:lnTo>
                      <a:pt x="25" y="64"/>
                    </a:lnTo>
                    <a:lnTo>
                      <a:pt x="29" y="65"/>
                    </a:lnTo>
                    <a:lnTo>
                      <a:pt x="32" y="65"/>
                    </a:lnTo>
                    <a:close/>
                  </a:path>
                </a:pathLst>
              </a:custGeom>
              <a:solidFill>
                <a:srgbClr val="FFDE3B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76" name="Freeform 86"/>
              <p:cNvSpPr>
                <a:spLocks/>
              </p:cNvSpPr>
              <p:nvPr/>
            </p:nvSpPr>
            <p:spPr bwMode="auto">
              <a:xfrm>
                <a:off x="4656" y="2959"/>
                <a:ext cx="38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4" y="39"/>
                  </a:cxn>
                  <a:cxn ang="0">
                    <a:pos x="8" y="38"/>
                  </a:cxn>
                  <a:cxn ang="0">
                    <a:pos x="11" y="37"/>
                  </a:cxn>
                  <a:cxn ang="0">
                    <a:pos x="15" y="36"/>
                  </a:cxn>
                  <a:cxn ang="0">
                    <a:pos x="18" y="35"/>
                  </a:cxn>
                  <a:cxn ang="0">
                    <a:pos x="22" y="32"/>
                  </a:cxn>
                  <a:cxn ang="0">
                    <a:pos x="24" y="30"/>
                  </a:cxn>
                  <a:cxn ang="0">
                    <a:pos x="27" y="28"/>
                  </a:cxn>
                  <a:cxn ang="0">
                    <a:pos x="30" y="25"/>
                  </a:cxn>
                  <a:cxn ang="0">
                    <a:pos x="32" y="22"/>
                  </a:cxn>
                  <a:cxn ang="0">
                    <a:pos x="34" y="19"/>
                  </a:cxn>
                  <a:cxn ang="0">
                    <a:pos x="35" y="15"/>
                  </a:cxn>
                  <a:cxn ang="0">
                    <a:pos x="37" y="12"/>
                  </a:cxn>
                  <a:cxn ang="0">
                    <a:pos x="38" y="8"/>
                  </a:cxn>
                  <a:cxn ang="0">
                    <a:pos x="38" y="4"/>
                  </a:cxn>
                  <a:cxn ang="0">
                    <a:pos x="38" y="0"/>
                  </a:cxn>
                </a:cxnLst>
                <a:rect l="0" t="0" r="r" b="b"/>
                <a:pathLst>
                  <a:path w="38" h="39">
                    <a:moveTo>
                      <a:pt x="0" y="39"/>
                    </a:moveTo>
                    <a:lnTo>
                      <a:pt x="4" y="39"/>
                    </a:lnTo>
                    <a:lnTo>
                      <a:pt x="8" y="38"/>
                    </a:lnTo>
                    <a:lnTo>
                      <a:pt x="11" y="37"/>
                    </a:lnTo>
                    <a:lnTo>
                      <a:pt x="15" y="36"/>
                    </a:lnTo>
                    <a:lnTo>
                      <a:pt x="18" y="35"/>
                    </a:lnTo>
                    <a:lnTo>
                      <a:pt x="22" y="32"/>
                    </a:lnTo>
                    <a:lnTo>
                      <a:pt x="24" y="30"/>
                    </a:lnTo>
                    <a:lnTo>
                      <a:pt x="27" y="28"/>
                    </a:lnTo>
                    <a:lnTo>
                      <a:pt x="30" y="25"/>
                    </a:lnTo>
                    <a:lnTo>
                      <a:pt x="32" y="22"/>
                    </a:lnTo>
                    <a:lnTo>
                      <a:pt x="34" y="19"/>
                    </a:lnTo>
                    <a:lnTo>
                      <a:pt x="35" y="15"/>
                    </a:lnTo>
                    <a:lnTo>
                      <a:pt x="37" y="12"/>
                    </a:lnTo>
                    <a:lnTo>
                      <a:pt x="38" y="8"/>
                    </a:lnTo>
                    <a:lnTo>
                      <a:pt x="38" y="4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77" name="Freeform 87"/>
              <p:cNvSpPr>
                <a:spLocks/>
              </p:cNvSpPr>
              <p:nvPr/>
            </p:nvSpPr>
            <p:spPr bwMode="auto">
              <a:xfrm>
                <a:off x="4656" y="2995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78" name="Freeform 88"/>
              <p:cNvSpPr>
                <a:spLocks/>
              </p:cNvSpPr>
              <p:nvPr/>
            </p:nvSpPr>
            <p:spPr bwMode="auto">
              <a:xfrm>
                <a:off x="4692" y="2959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79" name="Freeform 89"/>
              <p:cNvSpPr>
                <a:spLocks/>
              </p:cNvSpPr>
              <p:nvPr/>
            </p:nvSpPr>
            <p:spPr bwMode="auto">
              <a:xfrm>
                <a:off x="4656" y="2921"/>
                <a:ext cx="38" cy="38"/>
              </a:xfrm>
              <a:custGeom>
                <a:avLst/>
                <a:gdLst/>
                <a:ahLst/>
                <a:cxnLst>
                  <a:cxn ang="0">
                    <a:pos x="38" y="38"/>
                  </a:cxn>
                  <a:cxn ang="0">
                    <a:pos x="38" y="35"/>
                  </a:cxn>
                  <a:cxn ang="0">
                    <a:pos x="38" y="30"/>
                  </a:cxn>
                  <a:cxn ang="0">
                    <a:pos x="37" y="27"/>
                  </a:cxn>
                  <a:cxn ang="0">
                    <a:pos x="35" y="23"/>
                  </a:cxn>
                  <a:cxn ang="0">
                    <a:pos x="34" y="19"/>
                  </a:cxn>
                  <a:cxn ang="0">
                    <a:pos x="32" y="17"/>
                  </a:cxn>
                  <a:cxn ang="0">
                    <a:pos x="30" y="13"/>
                  </a:cxn>
                  <a:cxn ang="0">
                    <a:pos x="27" y="11"/>
                  </a:cxn>
                  <a:cxn ang="0">
                    <a:pos x="24" y="8"/>
                  </a:cxn>
                  <a:cxn ang="0">
                    <a:pos x="22" y="6"/>
                  </a:cxn>
                  <a:cxn ang="0">
                    <a:pos x="18" y="4"/>
                  </a:cxn>
                  <a:cxn ang="0">
                    <a:pos x="15" y="2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38">
                    <a:moveTo>
                      <a:pt x="38" y="38"/>
                    </a:moveTo>
                    <a:lnTo>
                      <a:pt x="38" y="35"/>
                    </a:lnTo>
                    <a:lnTo>
                      <a:pt x="38" y="30"/>
                    </a:lnTo>
                    <a:lnTo>
                      <a:pt x="37" y="27"/>
                    </a:lnTo>
                    <a:lnTo>
                      <a:pt x="35" y="23"/>
                    </a:lnTo>
                    <a:lnTo>
                      <a:pt x="34" y="19"/>
                    </a:lnTo>
                    <a:lnTo>
                      <a:pt x="32" y="17"/>
                    </a:lnTo>
                    <a:lnTo>
                      <a:pt x="30" y="13"/>
                    </a:lnTo>
                    <a:lnTo>
                      <a:pt x="27" y="11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18" y="4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80" name="Freeform 90"/>
              <p:cNvSpPr>
                <a:spLocks/>
              </p:cNvSpPr>
              <p:nvPr/>
            </p:nvSpPr>
            <p:spPr bwMode="auto">
              <a:xfrm>
                <a:off x="4692" y="2959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81" name="Freeform 91"/>
              <p:cNvSpPr>
                <a:spLocks/>
              </p:cNvSpPr>
              <p:nvPr/>
            </p:nvSpPr>
            <p:spPr bwMode="auto">
              <a:xfrm>
                <a:off x="4656" y="291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82" name="Freeform 92"/>
              <p:cNvSpPr>
                <a:spLocks/>
              </p:cNvSpPr>
              <p:nvPr/>
            </p:nvSpPr>
            <p:spPr bwMode="auto">
              <a:xfrm>
                <a:off x="4618" y="2921"/>
                <a:ext cx="38" cy="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4" y="0"/>
                  </a:cxn>
                  <a:cxn ang="0">
                    <a:pos x="30" y="1"/>
                  </a:cxn>
                  <a:cxn ang="0">
                    <a:pos x="27" y="1"/>
                  </a:cxn>
                  <a:cxn ang="0">
                    <a:pos x="23" y="2"/>
                  </a:cxn>
                  <a:cxn ang="0">
                    <a:pos x="20" y="4"/>
                  </a:cxn>
                  <a:cxn ang="0">
                    <a:pos x="17" y="6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8" y="13"/>
                  </a:cxn>
                  <a:cxn ang="0">
                    <a:pos x="6" y="17"/>
                  </a:cxn>
                  <a:cxn ang="0">
                    <a:pos x="4" y="19"/>
                  </a:cxn>
                  <a:cxn ang="0">
                    <a:pos x="2" y="23"/>
                  </a:cxn>
                  <a:cxn ang="0">
                    <a:pos x="1" y="27"/>
                  </a:cxn>
                  <a:cxn ang="0">
                    <a:pos x="1" y="30"/>
                  </a:cxn>
                  <a:cxn ang="0">
                    <a:pos x="0" y="35"/>
                  </a:cxn>
                  <a:cxn ang="0">
                    <a:pos x="0" y="38"/>
                  </a:cxn>
                </a:cxnLst>
                <a:rect l="0" t="0" r="r" b="b"/>
                <a:pathLst>
                  <a:path w="38" h="38">
                    <a:moveTo>
                      <a:pt x="38" y="0"/>
                    </a:moveTo>
                    <a:lnTo>
                      <a:pt x="34" y="0"/>
                    </a:lnTo>
                    <a:lnTo>
                      <a:pt x="30" y="1"/>
                    </a:lnTo>
                    <a:lnTo>
                      <a:pt x="27" y="1"/>
                    </a:lnTo>
                    <a:lnTo>
                      <a:pt x="23" y="2"/>
                    </a:lnTo>
                    <a:lnTo>
                      <a:pt x="20" y="4"/>
                    </a:lnTo>
                    <a:lnTo>
                      <a:pt x="17" y="6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8" y="13"/>
                    </a:lnTo>
                    <a:lnTo>
                      <a:pt x="6" y="17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1" y="30"/>
                    </a:lnTo>
                    <a:lnTo>
                      <a:pt x="0" y="35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83" name="Freeform 93"/>
              <p:cNvSpPr>
                <a:spLocks/>
              </p:cNvSpPr>
              <p:nvPr/>
            </p:nvSpPr>
            <p:spPr bwMode="auto">
              <a:xfrm>
                <a:off x="4656" y="2917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84" name="Freeform 94"/>
              <p:cNvSpPr>
                <a:spLocks/>
              </p:cNvSpPr>
              <p:nvPr/>
            </p:nvSpPr>
            <p:spPr bwMode="auto">
              <a:xfrm>
                <a:off x="4614" y="2959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85" name="Freeform 95"/>
              <p:cNvSpPr>
                <a:spLocks/>
              </p:cNvSpPr>
              <p:nvPr/>
            </p:nvSpPr>
            <p:spPr bwMode="auto">
              <a:xfrm>
                <a:off x="4618" y="2959"/>
                <a:ext cx="38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1" y="12"/>
                  </a:cxn>
                  <a:cxn ang="0">
                    <a:pos x="2" y="15"/>
                  </a:cxn>
                  <a:cxn ang="0">
                    <a:pos x="4" y="19"/>
                  </a:cxn>
                  <a:cxn ang="0">
                    <a:pos x="6" y="22"/>
                  </a:cxn>
                  <a:cxn ang="0">
                    <a:pos x="8" y="25"/>
                  </a:cxn>
                  <a:cxn ang="0">
                    <a:pos x="11" y="28"/>
                  </a:cxn>
                  <a:cxn ang="0">
                    <a:pos x="13" y="30"/>
                  </a:cxn>
                  <a:cxn ang="0">
                    <a:pos x="17" y="32"/>
                  </a:cxn>
                  <a:cxn ang="0">
                    <a:pos x="20" y="35"/>
                  </a:cxn>
                  <a:cxn ang="0">
                    <a:pos x="23" y="36"/>
                  </a:cxn>
                  <a:cxn ang="0">
                    <a:pos x="27" y="37"/>
                  </a:cxn>
                  <a:cxn ang="0">
                    <a:pos x="30" y="38"/>
                  </a:cxn>
                  <a:cxn ang="0">
                    <a:pos x="34" y="39"/>
                  </a:cxn>
                  <a:cxn ang="0">
                    <a:pos x="38" y="39"/>
                  </a:cxn>
                </a:cxnLst>
                <a:rect l="0" t="0" r="r" b="b"/>
                <a:pathLst>
                  <a:path w="38" h="39">
                    <a:moveTo>
                      <a:pt x="0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1" y="12"/>
                    </a:lnTo>
                    <a:lnTo>
                      <a:pt x="2" y="15"/>
                    </a:lnTo>
                    <a:lnTo>
                      <a:pt x="4" y="19"/>
                    </a:lnTo>
                    <a:lnTo>
                      <a:pt x="6" y="22"/>
                    </a:lnTo>
                    <a:lnTo>
                      <a:pt x="8" y="25"/>
                    </a:lnTo>
                    <a:lnTo>
                      <a:pt x="11" y="28"/>
                    </a:lnTo>
                    <a:lnTo>
                      <a:pt x="13" y="30"/>
                    </a:lnTo>
                    <a:lnTo>
                      <a:pt x="17" y="32"/>
                    </a:lnTo>
                    <a:lnTo>
                      <a:pt x="20" y="35"/>
                    </a:lnTo>
                    <a:lnTo>
                      <a:pt x="23" y="36"/>
                    </a:lnTo>
                    <a:lnTo>
                      <a:pt x="27" y="37"/>
                    </a:lnTo>
                    <a:lnTo>
                      <a:pt x="30" y="38"/>
                    </a:lnTo>
                    <a:lnTo>
                      <a:pt x="34" y="39"/>
                    </a:lnTo>
                    <a:lnTo>
                      <a:pt x="38" y="39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86" name="Freeform 96"/>
              <p:cNvSpPr>
                <a:spLocks/>
              </p:cNvSpPr>
              <p:nvPr/>
            </p:nvSpPr>
            <p:spPr bwMode="auto">
              <a:xfrm>
                <a:off x="4614" y="2959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87" name="Freeform 97"/>
              <p:cNvSpPr>
                <a:spLocks/>
              </p:cNvSpPr>
              <p:nvPr/>
            </p:nvSpPr>
            <p:spPr bwMode="auto">
              <a:xfrm>
                <a:off x="4656" y="2995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88" name="Freeform 98"/>
              <p:cNvSpPr>
                <a:spLocks/>
              </p:cNvSpPr>
              <p:nvPr/>
            </p:nvSpPr>
            <p:spPr bwMode="auto">
              <a:xfrm>
                <a:off x="4656" y="2959"/>
                <a:ext cx="14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5" y="13"/>
                  </a:cxn>
                  <a:cxn ang="0">
                    <a:pos x="6" y="13"/>
                  </a:cxn>
                  <a:cxn ang="0">
                    <a:pos x="7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1" y="8"/>
                  </a:cxn>
                  <a:cxn ang="0">
                    <a:pos x="12" y="7"/>
                  </a:cxn>
                  <a:cxn ang="0">
                    <a:pos x="12" y="6"/>
                  </a:cxn>
                  <a:cxn ang="0">
                    <a:pos x="13" y="4"/>
                  </a:cxn>
                  <a:cxn ang="0">
                    <a:pos x="13" y="3"/>
                  </a:cxn>
                  <a:cxn ang="0">
                    <a:pos x="13" y="2"/>
                  </a:cxn>
                  <a:cxn ang="0">
                    <a:pos x="14" y="0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89" name="Freeform 99"/>
              <p:cNvSpPr>
                <a:spLocks/>
              </p:cNvSpPr>
              <p:nvPr/>
            </p:nvSpPr>
            <p:spPr bwMode="auto">
              <a:xfrm>
                <a:off x="4656" y="2971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90" name="Freeform 100"/>
              <p:cNvSpPr>
                <a:spLocks/>
              </p:cNvSpPr>
              <p:nvPr/>
            </p:nvSpPr>
            <p:spPr bwMode="auto">
              <a:xfrm>
                <a:off x="4667" y="2959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91" name="Freeform 101"/>
              <p:cNvSpPr>
                <a:spLocks/>
              </p:cNvSpPr>
              <p:nvPr/>
            </p:nvSpPr>
            <p:spPr bwMode="auto">
              <a:xfrm>
                <a:off x="4656" y="2945"/>
                <a:ext cx="14" cy="14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3" y="13"/>
                  </a:cxn>
                  <a:cxn ang="0">
                    <a:pos x="13" y="11"/>
                  </a:cxn>
                  <a:cxn ang="0">
                    <a:pos x="13" y="10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1" y="6"/>
                  </a:cxn>
                  <a:cxn ang="0">
                    <a:pos x="11" y="5"/>
                  </a:cxn>
                  <a:cxn ang="0">
                    <a:pos x="10" y="4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13" y="13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92" name="Freeform 102"/>
              <p:cNvSpPr>
                <a:spLocks/>
              </p:cNvSpPr>
              <p:nvPr/>
            </p:nvSpPr>
            <p:spPr bwMode="auto">
              <a:xfrm>
                <a:off x="4667" y="2959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93" name="Freeform 103"/>
              <p:cNvSpPr>
                <a:spLocks/>
              </p:cNvSpPr>
              <p:nvPr/>
            </p:nvSpPr>
            <p:spPr bwMode="auto">
              <a:xfrm>
                <a:off x="4656" y="2942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94" name="Freeform 104"/>
              <p:cNvSpPr>
                <a:spLocks/>
              </p:cNvSpPr>
              <p:nvPr/>
            </p:nvSpPr>
            <p:spPr bwMode="auto">
              <a:xfrm>
                <a:off x="4641" y="2945"/>
                <a:ext cx="15" cy="1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4"/>
                  </a:cxn>
                </a:cxnLst>
                <a:rect l="0" t="0" r="r" b="b"/>
                <a:pathLst>
                  <a:path w="15" h="14">
                    <a:moveTo>
                      <a:pt x="15" y="0"/>
                    </a:move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95" name="Freeform 105"/>
              <p:cNvSpPr>
                <a:spLocks/>
              </p:cNvSpPr>
              <p:nvPr/>
            </p:nvSpPr>
            <p:spPr bwMode="auto">
              <a:xfrm>
                <a:off x="4656" y="2942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96" name="Freeform 106"/>
              <p:cNvSpPr>
                <a:spLocks/>
              </p:cNvSpPr>
              <p:nvPr/>
            </p:nvSpPr>
            <p:spPr bwMode="auto">
              <a:xfrm>
                <a:off x="4638" y="2959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97" name="Freeform 107"/>
              <p:cNvSpPr>
                <a:spLocks/>
              </p:cNvSpPr>
              <p:nvPr/>
            </p:nvSpPr>
            <p:spPr bwMode="auto">
              <a:xfrm>
                <a:off x="4641" y="2959"/>
                <a:ext cx="15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3" y="9"/>
                  </a:cxn>
                  <a:cxn ang="0">
                    <a:pos x="4" y="10"/>
                  </a:cxn>
                  <a:cxn ang="0">
                    <a:pos x="5" y="11"/>
                  </a:cxn>
                  <a:cxn ang="0">
                    <a:pos x="6" y="12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0" y="14"/>
                  </a:cxn>
                  <a:cxn ang="0">
                    <a:pos x="11" y="14"/>
                  </a:cxn>
                  <a:cxn ang="0">
                    <a:pos x="13" y="14"/>
                  </a:cxn>
                  <a:cxn ang="0">
                    <a:pos x="15" y="14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4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98" name="Freeform 108"/>
              <p:cNvSpPr>
                <a:spLocks/>
              </p:cNvSpPr>
              <p:nvPr/>
            </p:nvSpPr>
            <p:spPr bwMode="auto">
              <a:xfrm>
                <a:off x="4638" y="2959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99" name="Freeform 109"/>
              <p:cNvSpPr>
                <a:spLocks/>
              </p:cNvSpPr>
              <p:nvPr/>
            </p:nvSpPr>
            <p:spPr bwMode="auto">
              <a:xfrm>
                <a:off x="4656" y="2971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00" name="Freeform 110"/>
              <p:cNvSpPr>
                <a:spLocks/>
              </p:cNvSpPr>
              <p:nvPr/>
            </p:nvSpPr>
            <p:spPr bwMode="auto">
              <a:xfrm>
                <a:off x="4640" y="2923"/>
                <a:ext cx="30" cy="35"/>
              </a:xfrm>
              <a:custGeom>
                <a:avLst/>
                <a:gdLst/>
                <a:ahLst/>
                <a:cxnLst>
                  <a:cxn ang="0">
                    <a:pos x="30" y="35"/>
                  </a:cxn>
                  <a:cxn ang="0">
                    <a:pos x="30" y="33"/>
                  </a:cxn>
                  <a:cxn ang="0">
                    <a:pos x="30" y="29"/>
                  </a:cxn>
                  <a:cxn ang="0">
                    <a:pos x="29" y="27"/>
                  </a:cxn>
                  <a:cxn ang="0">
                    <a:pos x="29" y="23"/>
                  </a:cxn>
                  <a:cxn ang="0">
                    <a:pos x="28" y="20"/>
                  </a:cxn>
                  <a:cxn ang="0">
                    <a:pos x="27" y="16"/>
                  </a:cxn>
                  <a:cxn ang="0">
                    <a:pos x="26" y="14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1" y="6"/>
                  </a:cxn>
                  <a:cxn ang="0">
                    <a:pos x="18" y="4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rect l="0" t="0" r="r" b="b"/>
                <a:pathLst>
                  <a:path w="30" h="35">
                    <a:moveTo>
                      <a:pt x="30" y="35"/>
                    </a:moveTo>
                    <a:lnTo>
                      <a:pt x="30" y="33"/>
                    </a:lnTo>
                    <a:lnTo>
                      <a:pt x="30" y="29"/>
                    </a:lnTo>
                    <a:lnTo>
                      <a:pt x="29" y="27"/>
                    </a:lnTo>
                    <a:lnTo>
                      <a:pt x="29" y="23"/>
                    </a:lnTo>
                    <a:lnTo>
                      <a:pt x="28" y="20"/>
                    </a:lnTo>
                    <a:lnTo>
                      <a:pt x="27" y="16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18" y="4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01" name="Freeform 111"/>
              <p:cNvSpPr>
                <a:spLocks/>
              </p:cNvSpPr>
              <p:nvPr/>
            </p:nvSpPr>
            <p:spPr bwMode="auto">
              <a:xfrm>
                <a:off x="4667" y="2958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02" name="Freeform 112"/>
              <p:cNvSpPr>
                <a:spLocks/>
              </p:cNvSpPr>
              <p:nvPr/>
            </p:nvSpPr>
            <p:spPr bwMode="auto">
              <a:xfrm>
                <a:off x="4640" y="2922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03" name="Freeform 113"/>
              <p:cNvSpPr>
                <a:spLocks/>
              </p:cNvSpPr>
              <p:nvPr/>
            </p:nvSpPr>
            <p:spPr bwMode="auto">
              <a:xfrm>
                <a:off x="4656" y="3048"/>
                <a:ext cx="38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4" y="39"/>
                  </a:cxn>
                  <a:cxn ang="0">
                    <a:pos x="8" y="38"/>
                  </a:cxn>
                  <a:cxn ang="0">
                    <a:pos x="11" y="37"/>
                  </a:cxn>
                  <a:cxn ang="0">
                    <a:pos x="15" y="36"/>
                  </a:cxn>
                  <a:cxn ang="0">
                    <a:pos x="18" y="35"/>
                  </a:cxn>
                  <a:cxn ang="0">
                    <a:pos x="22" y="32"/>
                  </a:cxn>
                  <a:cxn ang="0">
                    <a:pos x="24" y="31"/>
                  </a:cxn>
                  <a:cxn ang="0">
                    <a:pos x="27" y="28"/>
                  </a:cxn>
                  <a:cxn ang="0">
                    <a:pos x="30" y="25"/>
                  </a:cxn>
                  <a:cxn ang="0">
                    <a:pos x="32" y="22"/>
                  </a:cxn>
                  <a:cxn ang="0">
                    <a:pos x="34" y="19"/>
                  </a:cxn>
                  <a:cxn ang="0">
                    <a:pos x="35" y="15"/>
                  </a:cxn>
                  <a:cxn ang="0">
                    <a:pos x="37" y="12"/>
                  </a:cxn>
                  <a:cxn ang="0">
                    <a:pos x="38" y="8"/>
                  </a:cxn>
                  <a:cxn ang="0">
                    <a:pos x="38" y="4"/>
                  </a:cxn>
                  <a:cxn ang="0">
                    <a:pos x="38" y="0"/>
                  </a:cxn>
                </a:cxnLst>
                <a:rect l="0" t="0" r="r" b="b"/>
                <a:pathLst>
                  <a:path w="38" h="39">
                    <a:moveTo>
                      <a:pt x="0" y="39"/>
                    </a:moveTo>
                    <a:lnTo>
                      <a:pt x="4" y="39"/>
                    </a:lnTo>
                    <a:lnTo>
                      <a:pt x="8" y="38"/>
                    </a:lnTo>
                    <a:lnTo>
                      <a:pt x="11" y="37"/>
                    </a:lnTo>
                    <a:lnTo>
                      <a:pt x="15" y="36"/>
                    </a:lnTo>
                    <a:lnTo>
                      <a:pt x="18" y="35"/>
                    </a:lnTo>
                    <a:lnTo>
                      <a:pt x="22" y="32"/>
                    </a:lnTo>
                    <a:lnTo>
                      <a:pt x="24" y="31"/>
                    </a:lnTo>
                    <a:lnTo>
                      <a:pt x="27" y="28"/>
                    </a:lnTo>
                    <a:lnTo>
                      <a:pt x="30" y="25"/>
                    </a:lnTo>
                    <a:lnTo>
                      <a:pt x="32" y="22"/>
                    </a:lnTo>
                    <a:lnTo>
                      <a:pt x="34" y="19"/>
                    </a:lnTo>
                    <a:lnTo>
                      <a:pt x="35" y="15"/>
                    </a:lnTo>
                    <a:lnTo>
                      <a:pt x="37" y="12"/>
                    </a:lnTo>
                    <a:lnTo>
                      <a:pt x="38" y="8"/>
                    </a:lnTo>
                    <a:lnTo>
                      <a:pt x="38" y="4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04" name="Freeform 114"/>
              <p:cNvSpPr>
                <a:spLocks/>
              </p:cNvSpPr>
              <p:nvPr/>
            </p:nvSpPr>
            <p:spPr bwMode="auto">
              <a:xfrm>
                <a:off x="4656" y="3084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05" name="Freeform 115"/>
              <p:cNvSpPr>
                <a:spLocks/>
              </p:cNvSpPr>
              <p:nvPr/>
            </p:nvSpPr>
            <p:spPr bwMode="auto">
              <a:xfrm>
                <a:off x="4692" y="3048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06" name="Freeform 116"/>
              <p:cNvSpPr>
                <a:spLocks/>
              </p:cNvSpPr>
              <p:nvPr/>
            </p:nvSpPr>
            <p:spPr bwMode="auto">
              <a:xfrm>
                <a:off x="4656" y="3010"/>
                <a:ext cx="38" cy="38"/>
              </a:xfrm>
              <a:custGeom>
                <a:avLst/>
                <a:gdLst/>
                <a:ahLst/>
                <a:cxnLst>
                  <a:cxn ang="0">
                    <a:pos x="38" y="38"/>
                  </a:cxn>
                  <a:cxn ang="0">
                    <a:pos x="38" y="35"/>
                  </a:cxn>
                  <a:cxn ang="0">
                    <a:pos x="38" y="30"/>
                  </a:cxn>
                  <a:cxn ang="0">
                    <a:pos x="37" y="27"/>
                  </a:cxn>
                  <a:cxn ang="0">
                    <a:pos x="35" y="24"/>
                  </a:cxn>
                  <a:cxn ang="0">
                    <a:pos x="34" y="20"/>
                  </a:cxn>
                  <a:cxn ang="0">
                    <a:pos x="32" y="17"/>
                  </a:cxn>
                  <a:cxn ang="0">
                    <a:pos x="30" y="13"/>
                  </a:cxn>
                  <a:cxn ang="0">
                    <a:pos x="27" y="11"/>
                  </a:cxn>
                  <a:cxn ang="0">
                    <a:pos x="24" y="8"/>
                  </a:cxn>
                  <a:cxn ang="0">
                    <a:pos x="22" y="6"/>
                  </a:cxn>
                  <a:cxn ang="0">
                    <a:pos x="18" y="4"/>
                  </a:cxn>
                  <a:cxn ang="0">
                    <a:pos x="15" y="2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38">
                    <a:moveTo>
                      <a:pt x="38" y="38"/>
                    </a:moveTo>
                    <a:lnTo>
                      <a:pt x="38" y="35"/>
                    </a:lnTo>
                    <a:lnTo>
                      <a:pt x="38" y="30"/>
                    </a:lnTo>
                    <a:lnTo>
                      <a:pt x="37" y="27"/>
                    </a:lnTo>
                    <a:lnTo>
                      <a:pt x="35" y="24"/>
                    </a:lnTo>
                    <a:lnTo>
                      <a:pt x="34" y="20"/>
                    </a:lnTo>
                    <a:lnTo>
                      <a:pt x="32" y="17"/>
                    </a:lnTo>
                    <a:lnTo>
                      <a:pt x="30" y="13"/>
                    </a:lnTo>
                    <a:lnTo>
                      <a:pt x="27" y="11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18" y="4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07" name="Freeform 117"/>
              <p:cNvSpPr>
                <a:spLocks/>
              </p:cNvSpPr>
              <p:nvPr/>
            </p:nvSpPr>
            <p:spPr bwMode="auto">
              <a:xfrm>
                <a:off x="4692" y="3048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08" name="Freeform 118"/>
              <p:cNvSpPr>
                <a:spLocks/>
              </p:cNvSpPr>
              <p:nvPr/>
            </p:nvSpPr>
            <p:spPr bwMode="auto">
              <a:xfrm>
                <a:off x="4656" y="3006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09" name="Freeform 119"/>
              <p:cNvSpPr>
                <a:spLocks/>
              </p:cNvSpPr>
              <p:nvPr/>
            </p:nvSpPr>
            <p:spPr bwMode="auto">
              <a:xfrm>
                <a:off x="4618" y="3010"/>
                <a:ext cx="38" cy="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4" y="0"/>
                  </a:cxn>
                  <a:cxn ang="0">
                    <a:pos x="30" y="1"/>
                  </a:cxn>
                  <a:cxn ang="0">
                    <a:pos x="27" y="2"/>
                  </a:cxn>
                  <a:cxn ang="0">
                    <a:pos x="23" y="2"/>
                  </a:cxn>
                  <a:cxn ang="0">
                    <a:pos x="20" y="4"/>
                  </a:cxn>
                  <a:cxn ang="0">
                    <a:pos x="17" y="6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8" y="13"/>
                  </a:cxn>
                  <a:cxn ang="0">
                    <a:pos x="6" y="17"/>
                  </a:cxn>
                  <a:cxn ang="0">
                    <a:pos x="4" y="20"/>
                  </a:cxn>
                  <a:cxn ang="0">
                    <a:pos x="2" y="24"/>
                  </a:cxn>
                  <a:cxn ang="0">
                    <a:pos x="1" y="27"/>
                  </a:cxn>
                  <a:cxn ang="0">
                    <a:pos x="1" y="30"/>
                  </a:cxn>
                  <a:cxn ang="0">
                    <a:pos x="0" y="35"/>
                  </a:cxn>
                  <a:cxn ang="0">
                    <a:pos x="0" y="38"/>
                  </a:cxn>
                </a:cxnLst>
                <a:rect l="0" t="0" r="r" b="b"/>
                <a:pathLst>
                  <a:path w="38" h="38">
                    <a:moveTo>
                      <a:pt x="38" y="0"/>
                    </a:moveTo>
                    <a:lnTo>
                      <a:pt x="34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4"/>
                    </a:lnTo>
                    <a:lnTo>
                      <a:pt x="17" y="6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8" y="13"/>
                    </a:lnTo>
                    <a:lnTo>
                      <a:pt x="6" y="17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1" y="27"/>
                    </a:lnTo>
                    <a:lnTo>
                      <a:pt x="1" y="30"/>
                    </a:lnTo>
                    <a:lnTo>
                      <a:pt x="0" y="35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10" name="Freeform 120"/>
              <p:cNvSpPr>
                <a:spLocks/>
              </p:cNvSpPr>
              <p:nvPr/>
            </p:nvSpPr>
            <p:spPr bwMode="auto">
              <a:xfrm>
                <a:off x="4656" y="3006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11" name="Freeform 121"/>
              <p:cNvSpPr>
                <a:spLocks/>
              </p:cNvSpPr>
              <p:nvPr/>
            </p:nvSpPr>
            <p:spPr bwMode="auto">
              <a:xfrm>
                <a:off x="4614" y="3048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12" name="Freeform 122"/>
              <p:cNvSpPr>
                <a:spLocks/>
              </p:cNvSpPr>
              <p:nvPr/>
            </p:nvSpPr>
            <p:spPr bwMode="auto">
              <a:xfrm>
                <a:off x="4618" y="3048"/>
                <a:ext cx="38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1" y="12"/>
                  </a:cxn>
                  <a:cxn ang="0">
                    <a:pos x="2" y="15"/>
                  </a:cxn>
                  <a:cxn ang="0">
                    <a:pos x="4" y="19"/>
                  </a:cxn>
                  <a:cxn ang="0">
                    <a:pos x="6" y="22"/>
                  </a:cxn>
                  <a:cxn ang="0">
                    <a:pos x="8" y="25"/>
                  </a:cxn>
                  <a:cxn ang="0">
                    <a:pos x="11" y="28"/>
                  </a:cxn>
                  <a:cxn ang="0">
                    <a:pos x="13" y="31"/>
                  </a:cxn>
                  <a:cxn ang="0">
                    <a:pos x="17" y="32"/>
                  </a:cxn>
                  <a:cxn ang="0">
                    <a:pos x="20" y="35"/>
                  </a:cxn>
                  <a:cxn ang="0">
                    <a:pos x="23" y="36"/>
                  </a:cxn>
                  <a:cxn ang="0">
                    <a:pos x="27" y="37"/>
                  </a:cxn>
                  <a:cxn ang="0">
                    <a:pos x="30" y="38"/>
                  </a:cxn>
                  <a:cxn ang="0">
                    <a:pos x="34" y="39"/>
                  </a:cxn>
                  <a:cxn ang="0">
                    <a:pos x="38" y="39"/>
                  </a:cxn>
                </a:cxnLst>
                <a:rect l="0" t="0" r="r" b="b"/>
                <a:pathLst>
                  <a:path w="38" h="39">
                    <a:moveTo>
                      <a:pt x="0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1" y="12"/>
                    </a:lnTo>
                    <a:lnTo>
                      <a:pt x="2" y="15"/>
                    </a:lnTo>
                    <a:lnTo>
                      <a:pt x="4" y="19"/>
                    </a:lnTo>
                    <a:lnTo>
                      <a:pt x="6" y="22"/>
                    </a:lnTo>
                    <a:lnTo>
                      <a:pt x="8" y="25"/>
                    </a:lnTo>
                    <a:lnTo>
                      <a:pt x="11" y="28"/>
                    </a:lnTo>
                    <a:lnTo>
                      <a:pt x="13" y="31"/>
                    </a:lnTo>
                    <a:lnTo>
                      <a:pt x="17" y="32"/>
                    </a:lnTo>
                    <a:lnTo>
                      <a:pt x="20" y="35"/>
                    </a:lnTo>
                    <a:lnTo>
                      <a:pt x="23" y="36"/>
                    </a:lnTo>
                    <a:lnTo>
                      <a:pt x="27" y="37"/>
                    </a:lnTo>
                    <a:lnTo>
                      <a:pt x="30" y="38"/>
                    </a:lnTo>
                    <a:lnTo>
                      <a:pt x="34" y="39"/>
                    </a:lnTo>
                    <a:lnTo>
                      <a:pt x="38" y="39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13" name="Freeform 123"/>
              <p:cNvSpPr>
                <a:spLocks/>
              </p:cNvSpPr>
              <p:nvPr/>
            </p:nvSpPr>
            <p:spPr bwMode="auto">
              <a:xfrm>
                <a:off x="4614" y="3048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14" name="Freeform 124"/>
              <p:cNvSpPr>
                <a:spLocks/>
              </p:cNvSpPr>
              <p:nvPr/>
            </p:nvSpPr>
            <p:spPr bwMode="auto">
              <a:xfrm>
                <a:off x="4656" y="3084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15" name="Freeform 125"/>
              <p:cNvSpPr>
                <a:spLocks/>
              </p:cNvSpPr>
              <p:nvPr/>
            </p:nvSpPr>
            <p:spPr bwMode="auto">
              <a:xfrm>
                <a:off x="4656" y="3048"/>
                <a:ext cx="14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5" y="14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1" y="8"/>
                  </a:cxn>
                  <a:cxn ang="0">
                    <a:pos x="12" y="7"/>
                  </a:cxn>
                  <a:cxn ang="0">
                    <a:pos x="12" y="6"/>
                  </a:cxn>
                  <a:cxn ang="0">
                    <a:pos x="13" y="4"/>
                  </a:cxn>
                  <a:cxn ang="0">
                    <a:pos x="13" y="3"/>
                  </a:cxn>
                  <a:cxn ang="0">
                    <a:pos x="13" y="2"/>
                  </a:cxn>
                  <a:cxn ang="0">
                    <a:pos x="14" y="0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16" name="Freeform 126"/>
              <p:cNvSpPr>
                <a:spLocks/>
              </p:cNvSpPr>
              <p:nvPr/>
            </p:nvSpPr>
            <p:spPr bwMode="auto">
              <a:xfrm>
                <a:off x="4656" y="3060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17" name="Freeform 127"/>
              <p:cNvSpPr>
                <a:spLocks/>
              </p:cNvSpPr>
              <p:nvPr/>
            </p:nvSpPr>
            <p:spPr bwMode="auto">
              <a:xfrm>
                <a:off x="4667" y="3048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18" name="Freeform 128"/>
              <p:cNvSpPr>
                <a:spLocks/>
              </p:cNvSpPr>
              <p:nvPr/>
            </p:nvSpPr>
            <p:spPr bwMode="auto">
              <a:xfrm>
                <a:off x="4656" y="3034"/>
                <a:ext cx="14" cy="14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3" y="13"/>
                  </a:cxn>
                  <a:cxn ang="0">
                    <a:pos x="13" y="11"/>
                  </a:cxn>
                  <a:cxn ang="0">
                    <a:pos x="13" y="10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1" y="6"/>
                  </a:cxn>
                  <a:cxn ang="0">
                    <a:pos x="11" y="5"/>
                  </a:cxn>
                  <a:cxn ang="0">
                    <a:pos x="10" y="4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13" y="13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19" name="Freeform 129"/>
              <p:cNvSpPr>
                <a:spLocks/>
              </p:cNvSpPr>
              <p:nvPr/>
            </p:nvSpPr>
            <p:spPr bwMode="auto">
              <a:xfrm>
                <a:off x="4667" y="3048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20" name="Freeform 130"/>
              <p:cNvSpPr>
                <a:spLocks/>
              </p:cNvSpPr>
              <p:nvPr/>
            </p:nvSpPr>
            <p:spPr bwMode="auto">
              <a:xfrm>
                <a:off x="4656" y="3031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21" name="Freeform 131"/>
              <p:cNvSpPr>
                <a:spLocks/>
              </p:cNvSpPr>
              <p:nvPr/>
            </p:nvSpPr>
            <p:spPr bwMode="auto">
              <a:xfrm>
                <a:off x="4641" y="3034"/>
                <a:ext cx="15" cy="1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4"/>
                  </a:cxn>
                </a:cxnLst>
                <a:rect l="0" t="0" r="r" b="b"/>
                <a:pathLst>
                  <a:path w="15" h="14">
                    <a:moveTo>
                      <a:pt x="15" y="0"/>
                    </a:move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22" name="Freeform 132"/>
              <p:cNvSpPr>
                <a:spLocks/>
              </p:cNvSpPr>
              <p:nvPr/>
            </p:nvSpPr>
            <p:spPr bwMode="auto">
              <a:xfrm>
                <a:off x="4656" y="3031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23" name="Freeform 133"/>
              <p:cNvSpPr>
                <a:spLocks/>
              </p:cNvSpPr>
              <p:nvPr/>
            </p:nvSpPr>
            <p:spPr bwMode="auto">
              <a:xfrm>
                <a:off x="4638" y="3048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24" name="Freeform 134"/>
              <p:cNvSpPr>
                <a:spLocks/>
              </p:cNvSpPr>
              <p:nvPr/>
            </p:nvSpPr>
            <p:spPr bwMode="auto">
              <a:xfrm>
                <a:off x="4641" y="3048"/>
                <a:ext cx="15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3" y="9"/>
                  </a:cxn>
                  <a:cxn ang="0">
                    <a:pos x="4" y="10"/>
                  </a:cxn>
                  <a:cxn ang="0">
                    <a:pos x="5" y="11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9" y="14"/>
                  </a:cxn>
                  <a:cxn ang="0">
                    <a:pos x="10" y="14"/>
                  </a:cxn>
                  <a:cxn ang="0">
                    <a:pos x="11" y="14"/>
                  </a:cxn>
                  <a:cxn ang="0">
                    <a:pos x="13" y="14"/>
                  </a:cxn>
                  <a:cxn ang="0">
                    <a:pos x="15" y="14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4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25" name="Freeform 135"/>
              <p:cNvSpPr>
                <a:spLocks/>
              </p:cNvSpPr>
              <p:nvPr/>
            </p:nvSpPr>
            <p:spPr bwMode="auto">
              <a:xfrm>
                <a:off x="4638" y="3048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26" name="Freeform 136"/>
              <p:cNvSpPr>
                <a:spLocks/>
              </p:cNvSpPr>
              <p:nvPr/>
            </p:nvSpPr>
            <p:spPr bwMode="auto">
              <a:xfrm>
                <a:off x="4656" y="3060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27" name="Freeform 137"/>
              <p:cNvSpPr>
                <a:spLocks/>
              </p:cNvSpPr>
              <p:nvPr/>
            </p:nvSpPr>
            <p:spPr bwMode="auto">
              <a:xfrm>
                <a:off x="4640" y="3013"/>
                <a:ext cx="30" cy="34"/>
              </a:xfrm>
              <a:custGeom>
                <a:avLst/>
                <a:gdLst/>
                <a:ahLst/>
                <a:cxnLst>
                  <a:cxn ang="0">
                    <a:pos x="30" y="34"/>
                  </a:cxn>
                  <a:cxn ang="0">
                    <a:pos x="30" y="32"/>
                  </a:cxn>
                  <a:cxn ang="0">
                    <a:pos x="30" y="28"/>
                  </a:cxn>
                  <a:cxn ang="0">
                    <a:pos x="29" y="26"/>
                  </a:cxn>
                  <a:cxn ang="0">
                    <a:pos x="29" y="22"/>
                  </a:cxn>
                  <a:cxn ang="0">
                    <a:pos x="28" y="19"/>
                  </a:cxn>
                  <a:cxn ang="0">
                    <a:pos x="27" y="15"/>
                  </a:cxn>
                  <a:cxn ang="0">
                    <a:pos x="26" y="13"/>
                  </a:cxn>
                  <a:cxn ang="0">
                    <a:pos x="24" y="10"/>
                  </a:cxn>
                  <a:cxn ang="0">
                    <a:pos x="22" y="7"/>
                  </a:cxn>
                  <a:cxn ang="0">
                    <a:pos x="21" y="5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34">
                    <a:moveTo>
                      <a:pt x="30" y="34"/>
                    </a:moveTo>
                    <a:lnTo>
                      <a:pt x="30" y="32"/>
                    </a:lnTo>
                    <a:lnTo>
                      <a:pt x="30" y="28"/>
                    </a:lnTo>
                    <a:lnTo>
                      <a:pt x="29" y="26"/>
                    </a:lnTo>
                    <a:lnTo>
                      <a:pt x="29" y="22"/>
                    </a:lnTo>
                    <a:lnTo>
                      <a:pt x="28" y="19"/>
                    </a:lnTo>
                    <a:lnTo>
                      <a:pt x="27" y="15"/>
                    </a:lnTo>
                    <a:lnTo>
                      <a:pt x="26" y="13"/>
                    </a:lnTo>
                    <a:lnTo>
                      <a:pt x="24" y="10"/>
                    </a:lnTo>
                    <a:lnTo>
                      <a:pt x="22" y="7"/>
                    </a:lnTo>
                    <a:lnTo>
                      <a:pt x="21" y="5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28" name="Freeform 138"/>
              <p:cNvSpPr>
                <a:spLocks/>
              </p:cNvSpPr>
              <p:nvPr/>
            </p:nvSpPr>
            <p:spPr bwMode="auto">
              <a:xfrm>
                <a:off x="4667" y="304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29" name="Freeform 139"/>
              <p:cNvSpPr>
                <a:spLocks/>
              </p:cNvSpPr>
              <p:nvPr/>
            </p:nvSpPr>
            <p:spPr bwMode="auto">
              <a:xfrm>
                <a:off x="4640" y="3011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30" name="Freeform 140"/>
              <p:cNvSpPr>
                <a:spLocks/>
              </p:cNvSpPr>
              <p:nvPr/>
            </p:nvSpPr>
            <p:spPr bwMode="auto">
              <a:xfrm>
                <a:off x="4799" y="2959"/>
                <a:ext cx="38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3" y="39"/>
                  </a:cxn>
                  <a:cxn ang="0">
                    <a:pos x="8" y="38"/>
                  </a:cxn>
                  <a:cxn ang="0">
                    <a:pos x="11" y="37"/>
                  </a:cxn>
                  <a:cxn ang="0">
                    <a:pos x="14" y="36"/>
                  </a:cxn>
                  <a:cxn ang="0">
                    <a:pos x="18" y="35"/>
                  </a:cxn>
                  <a:cxn ang="0">
                    <a:pos x="21" y="32"/>
                  </a:cxn>
                  <a:cxn ang="0">
                    <a:pos x="24" y="30"/>
                  </a:cxn>
                  <a:cxn ang="0">
                    <a:pos x="27" y="28"/>
                  </a:cxn>
                  <a:cxn ang="0">
                    <a:pos x="30" y="25"/>
                  </a:cxn>
                  <a:cxn ang="0">
                    <a:pos x="31" y="22"/>
                  </a:cxn>
                  <a:cxn ang="0">
                    <a:pos x="34" y="19"/>
                  </a:cxn>
                  <a:cxn ang="0">
                    <a:pos x="35" y="15"/>
                  </a:cxn>
                  <a:cxn ang="0">
                    <a:pos x="36" y="12"/>
                  </a:cxn>
                  <a:cxn ang="0">
                    <a:pos x="37" y="8"/>
                  </a:cxn>
                  <a:cxn ang="0">
                    <a:pos x="38" y="4"/>
                  </a:cxn>
                  <a:cxn ang="0">
                    <a:pos x="38" y="0"/>
                  </a:cxn>
                </a:cxnLst>
                <a:rect l="0" t="0" r="r" b="b"/>
                <a:pathLst>
                  <a:path w="38" h="39">
                    <a:moveTo>
                      <a:pt x="0" y="39"/>
                    </a:moveTo>
                    <a:lnTo>
                      <a:pt x="3" y="39"/>
                    </a:lnTo>
                    <a:lnTo>
                      <a:pt x="8" y="38"/>
                    </a:lnTo>
                    <a:lnTo>
                      <a:pt x="11" y="37"/>
                    </a:lnTo>
                    <a:lnTo>
                      <a:pt x="14" y="36"/>
                    </a:lnTo>
                    <a:lnTo>
                      <a:pt x="18" y="35"/>
                    </a:lnTo>
                    <a:lnTo>
                      <a:pt x="21" y="32"/>
                    </a:lnTo>
                    <a:lnTo>
                      <a:pt x="24" y="30"/>
                    </a:lnTo>
                    <a:lnTo>
                      <a:pt x="27" y="28"/>
                    </a:lnTo>
                    <a:lnTo>
                      <a:pt x="30" y="25"/>
                    </a:lnTo>
                    <a:lnTo>
                      <a:pt x="31" y="22"/>
                    </a:lnTo>
                    <a:lnTo>
                      <a:pt x="34" y="19"/>
                    </a:lnTo>
                    <a:lnTo>
                      <a:pt x="35" y="15"/>
                    </a:lnTo>
                    <a:lnTo>
                      <a:pt x="36" y="12"/>
                    </a:lnTo>
                    <a:lnTo>
                      <a:pt x="37" y="8"/>
                    </a:lnTo>
                    <a:lnTo>
                      <a:pt x="38" y="4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31" name="Freeform 141"/>
              <p:cNvSpPr>
                <a:spLocks/>
              </p:cNvSpPr>
              <p:nvPr/>
            </p:nvSpPr>
            <p:spPr bwMode="auto">
              <a:xfrm>
                <a:off x="4799" y="2995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32" name="Freeform 142"/>
              <p:cNvSpPr>
                <a:spLocks/>
              </p:cNvSpPr>
              <p:nvPr/>
            </p:nvSpPr>
            <p:spPr bwMode="auto">
              <a:xfrm>
                <a:off x="4834" y="2959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33" name="Freeform 143"/>
              <p:cNvSpPr>
                <a:spLocks/>
              </p:cNvSpPr>
              <p:nvPr/>
            </p:nvSpPr>
            <p:spPr bwMode="auto">
              <a:xfrm>
                <a:off x="4799" y="2921"/>
                <a:ext cx="38" cy="38"/>
              </a:xfrm>
              <a:custGeom>
                <a:avLst/>
                <a:gdLst/>
                <a:ahLst/>
                <a:cxnLst>
                  <a:cxn ang="0">
                    <a:pos x="38" y="38"/>
                  </a:cxn>
                  <a:cxn ang="0">
                    <a:pos x="38" y="35"/>
                  </a:cxn>
                  <a:cxn ang="0">
                    <a:pos x="37" y="30"/>
                  </a:cxn>
                  <a:cxn ang="0">
                    <a:pos x="36" y="27"/>
                  </a:cxn>
                  <a:cxn ang="0">
                    <a:pos x="35" y="23"/>
                  </a:cxn>
                  <a:cxn ang="0">
                    <a:pos x="34" y="19"/>
                  </a:cxn>
                  <a:cxn ang="0">
                    <a:pos x="31" y="17"/>
                  </a:cxn>
                  <a:cxn ang="0">
                    <a:pos x="30" y="13"/>
                  </a:cxn>
                  <a:cxn ang="0">
                    <a:pos x="27" y="11"/>
                  </a:cxn>
                  <a:cxn ang="0">
                    <a:pos x="24" y="8"/>
                  </a:cxn>
                  <a:cxn ang="0">
                    <a:pos x="21" y="6"/>
                  </a:cxn>
                  <a:cxn ang="0">
                    <a:pos x="18" y="4"/>
                  </a:cxn>
                  <a:cxn ang="0">
                    <a:pos x="14" y="2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38">
                    <a:moveTo>
                      <a:pt x="38" y="38"/>
                    </a:moveTo>
                    <a:lnTo>
                      <a:pt x="38" y="35"/>
                    </a:lnTo>
                    <a:lnTo>
                      <a:pt x="37" y="30"/>
                    </a:lnTo>
                    <a:lnTo>
                      <a:pt x="36" y="27"/>
                    </a:lnTo>
                    <a:lnTo>
                      <a:pt x="35" y="23"/>
                    </a:lnTo>
                    <a:lnTo>
                      <a:pt x="34" y="19"/>
                    </a:lnTo>
                    <a:lnTo>
                      <a:pt x="31" y="17"/>
                    </a:lnTo>
                    <a:lnTo>
                      <a:pt x="30" y="13"/>
                    </a:lnTo>
                    <a:lnTo>
                      <a:pt x="27" y="11"/>
                    </a:lnTo>
                    <a:lnTo>
                      <a:pt x="24" y="8"/>
                    </a:lnTo>
                    <a:lnTo>
                      <a:pt x="21" y="6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34" name="Freeform 144"/>
              <p:cNvSpPr>
                <a:spLocks/>
              </p:cNvSpPr>
              <p:nvPr/>
            </p:nvSpPr>
            <p:spPr bwMode="auto">
              <a:xfrm>
                <a:off x="4847" y="2976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35" name="Freeform 145"/>
              <p:cNvSpPr>
                <a:spLocks/>
              </p:cNvSpPr>
              <p:nvPr/>
            </p:nvSpPr>
            <p:spPr bwMode="auto">
              <a:xfrm>
                <a:off x="4799" y="291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36" name="Freeform 146"/>
              <p:cNvSpPr>
                <a:spLocks/>
              </p:cNvSpPr>
              <p:nvPr/>
            </p:nvSpPr>
            <p:spPr bwMode="auto">
              <a:xfrm>
                <a:off x="4760" y="2921"/>
                <a:ext cx="39" cy="3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0"/>
                  </a:cxn>
                  <a:cxn ang="0">
                    <a:pos x="31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0" y="4"/>
                  </a:cxn>
                  <a:cxn ang="0">
                    <a:pos x="17" y="6"/>
                  </a:cxn>
                  <a:cxn ang="0">
                    <a:pos x="15" y="8"/>
                  </a:cxn>
                  <a:cxn ang="0">
                    <a:pos x="11" y="11"/>
                  </a:cxn>
                  <a:cxn ang="0">
                    <a:pos x="9" y="13"/>
                  </a:cxn>
                  <a:cxn ang="0">
                    <a:pos x="7" y="17"/>
                  </a:cxn>
                  <a:cxn ang="0">
                    <a:pos x="4" y="19"/>
                  </a:cxn>
                  <a:cxn ang="0">
                    <a:pos x="4" y="23"/>
                  </a:cxn>
                  <a:cxn ang="0">
                    <a:pos x="2" y="27"/>
                  </a:cxn>
                  <a:cxn ang="0">
                    <a:pos x="1" y="30"/>
                  </a:cxn>
                  <a:cxn ang="0">
                    <a:pos x="0" y="35"/>
                  </a:cxn>
                  <a:cxn ang="0">
                    <a:pos x="0" y="38"/>
                  </a:cxn>
                </a:cxnLst>
                <a:rect l="0" t="0" r="r" b="b"/>
                <a:pathLst>
                  <a:path w="39" h="38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1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7" y="6"/>
                    </a:lnTo>
                    <a:lnTo>
                      <a:pt x="15" y="8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7" y="17"/>
                    </a:lnTo>
                    <a:lnTo>
                      <a:pt x="4" y="19"/>
                    </a:lnTo>
                    <a:lnTo>
                      <a:pt x="4" y="23"/>
                    </a:lnTo>
                    <a:lnTo>
                      <a:pt x="2" y="27"/>
                    </a:lnTo>
                    <a:lnTo>
                      <a:pt x="1" y="30"/>
                    </a:lnTo>
                    <a:lnTo>
                      <a:pt x="0" y="35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37" name="Freeform 147"/>
              <p:cNvSpPr>
                <a:spLocks/>
              </p:cNvSpPr>
              <p:nvPr/>
            </p:nvSpPr>
            <p:spPr bwMode="auto">
              <a:xfrm>
                <a:off x="4799" y="2917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38" name="Freeform 148"/>
              <p:cNvSpPr>
                <a:spLocks/>
              </p:cNvSpPr>
              <p:nvPr/>
            </p:nvSpPr>
            <p:spPr bwMode="auto">
              <a:xfrm>
                <a:off x="4758" y="2959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39" name="Freeform 149"/>
              <p:cNvSpPr>
                <a:spLocks/>
              </p:cNvSpPr>
              <p:nvPr/>
            </p:nvSpPr>
            <p:spPr bwMode="auto">
              <a:xfrm>
                <a:off x="4760" y="2959"/>
                <a:ext cx="39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2" y="12"/>
                  </a:cxn>
                  <a:cxn ang="0">
                    <a:pos x="4" y="15"/>
                  </a:cxn>
                  <a:cxn ang="0">
                    <a:pos x="4" y="19"/>
                  </a:cxn>
                  <a:cxn ang="0">
                    <a:pos x="7" y="22"/>
                  </a:cxn>
                  <a:cxn ang="0">
                    <a:pos x="9" y="25"/>
                  </a:cxn>
                  <a:cxn ang="0">
                    <a:pos x="11" y="28"/>
                  </a:cxn>
                  <a:cxn ang="0">
                    <a:pos x="15" y="30"/>
                  </a:cxn>
                  <a:cxn ang="0">
                    <a:pos x="17" y="32"/>
                  </a:cxn>
                  <a:cxn ang="0">
                    <a:pos x="20" y="35"/>
                  </a:cxn>
                  <a:cxn ang="0">
                    <a:pos x="24" y="36"/>
                  </a:cxn>
                  <a:cxn ang="0">
                    <a:pos x="27" y="37"/>
                  </a:cxn>
                  <a:cxn ang="0">
                    <a:pos x="31" y="38"/>
                  </a:cxn>
                  <a:cxn ang="0">
                    <a:pos x="35" y="39"/>
                  </a:cxn>
                  <a:cxn ang="0">
                    <a:pos x="39" y="39"/>
                  </a:cxn>
                </a:cxnLst>
                <a:rect l="0" t="0" r="r" b="b"/>
                <a:pathLst>
                  <a:path w="39" h="39">
                    <a:moveTo>
                      <a:pt x="0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2" y="12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7" y="22"/>
                    </a:lnTo>
                    <a:lnTo>
                      <a:pt x="9" y="25"/>
                    </a:lnTo>
                    <a:lnTo>
                      <a:pt x="11" y="28"/>
                    </a:lnTo>
                    <a:lnTo>
                      <a:pt x="15" y="30"/>
                    </a:lnTo>
                    <a:lnTo>
                      <a:pt x="17" y="32"/>
                    </a:lnTo>
                    <a:lnTo>
                      <a:pt x="20" y="35"/>
                    </a:lnTo>
                    <a:lnTo>
                      <a:pt x="24" y="36"/>
                    </a:lnTo>
                    <a:lnTo>
                      <a:pt x="27" y="37"/>
                    </a:lnTo>
                    <a:lnTo>
                      <a:pt x="31" y="38"/>
                    </a:lnTo>
                    <a:lnTo>
                      <a:pt x="35" y="39"/>
                    </a:lnTo>
                    <a:lnTo>
                      <a:pt x="39" y="39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40" name="Freeform 150"/>
              <p:cNvSpPr>
                <a:spLocks/>
              </p:cNvSpPr>
              <p:nvPr/>
            </p:nvSpPr>
            <p:spPr bwMode="auto">
              <a:xfrm>
                <a:off x="4758" y="2959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41" name="Freeform 151"/>
              <p:cNvSpPr>
                <a:spLocks/>
              </p:cNvSpPr>
              <p:nvPr/>
            </p:nvSpPr>
            <p:spPr bwMode="auto">
              <a:xfrm>
                <a:off x="4799" y="2995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42" name="Freeform 152"/>
              <p:cNvSpPr>
                <a:spLocks/>
              </p:cNvSpPr>
              <p:nvPr/>
            </p:nvSpPr>
            <p:spPr bwMode="auto">
              <a:xfrm>
                <a:off x="4798" y="2959"/>
                <a:ext cx="14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" y="14"/>
                  </a:cxn>
                  <a:cxn ang="0">
                    <a:pos x="3" y="14"/>
                  </a:cxn>
                  <a:cxn ang="0">
                    <a:pos x="4" y="14"/>
                  </a:cxn>
                  <a:cxn ang="0">
                    <a:pos x="5" y="13"/>
                  </a:cxn>
                  <a:cxn ang="0">
                    <a:pos x="7" y="13"/>
                  </a:cxn>
                  <a:cxn ang="0">
                    <a:pos x="8" y="12"/>
                  </a:cxn>
                  <a:cxn ang="0">
                    <a:pos x="9" y="11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2" y="8"/>
                  </a:cxn>
                  <a:cxn ang="0">
                    <a:pos x="13" y="7"/>
                  </a:cxn>
                  <a:cxn ang="0">
                    <a:pos x="13" y="6"/>
                  </a:cxn>
                  <a:cxn ang="0">
                    <a:pos x="14" y="4"/>
                  </a:cxn>
                  <a:cxn ang="0">
                    <a:pos x="14" y="3"/>
                  </a:cxn>
                  <a:cxn ang="0">
                    <a:pos x="14" y="2"/>
                  </a:cxn>
                  <a:cxn ang="0">
                    <a:pos x="14" y="0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1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43" name="Freeform 153"/>
              <p:cNvSpPr>
                <a:spLocks/>
              </p:cNvSpPr>
              <p:nvPr/>
            </p:nvSpPr>
            <p:spPr bwMode="auto">
              <a:xfrm>
                <a:off x="4798" y="2971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44" name="Freeform 154"/>
              <p:cNvSpPr>
                <a:spLocks/>
              </p:cNvSpPr>
              <p:nvPr/>
            </p:nvSpPr>
            <p:spPr bwMode="auto">
              <a:xfrm>
                <a:off x="4809" y="2959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45" name="Freeform 155"/>
              <p:cNvSpPr>
                <a:spLocks/>
              </p:cNvSpPr>
              <p:nvPr/>
            </p:nvSpPr>
            <p:spPr bwMode="auto">
              <a:xfrm>
                <a:off x="4798" y="2945"/>
                <a:ext cx="14" cy="14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13"/>
                  </a:cxn>
                  <a:cxn ang="0">
                    <a:pos x="14" y="11"/>
                  </a:cxn>
                  <a:cxn ang="0">
                    <a:pos x="14" y="10"/>
                  </a:cxn>
                  <a:cxn ang="0">
                    <a:pos x="13" y="9"/>
                  </a:cxn>
                  <a:cxn ang="0">
                    <a:pos x="13" y="7"/>
                  </a:cxn>
                  <a:cxn ang="0">
                    <a:pos x="12" y="6"/>
                  </a:cxn>
                  <a:cxn ang="0">
                    <a:pos x="11" y="5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14" y="13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46" name="Freeform 156"/>
              <p:cNvSpPr>
                <a:spLocks/>
              </p:cNvSpPr>
              <p:nvPr/>
            </p:nvSpPr>
            <p:spPr bwMode="auto">
              <a:xfrm>
                <a:off x="4809" y="2959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47" name="Freeform 157"/>
              <p:cNvSpPr>
                <a:spLocks/>
              </p:cNvSpPr>
              <p:nvPr/>
            </p:nvSpPr>
            <p:spPr bwMode="auto">
              <a:xfrm>
                <a:off x="4798" y="2942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48" name="Freeform 158"/>
              <p:cNvSpPr>
                <a:spLocks/>
              </p:cNvSpPr>
              <p:nvPr/>
            </p:nvSpPr>
            <p:spPr bwMode="auto">
              <a:xfrm>
                <a:off x="4784" y="2945"/>
                <a:ext cx="14" cy="1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4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49" name="Freeform 159"/>
              <p:cNvSpPr>
                <a:spLocks/>
              </p:cNvSpPr>
              <p:nvPr/>
            </p:nvSpPr>
            <p:spPr bwMode="auto">
              <a:xfrm>
                <a:off x="4798" y="2942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50" name="Freeform 160"/>
              <p:cNvSpPr>
                <a:spLocks/>
              </p:cNvSpPr>
              <p:nvPr/>
            </p:nvSpPr>
            <p:spPr bwMode="auto">
              <a:xfrm>
                <a:off x="4780" y="2959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51" name="Freeform 161"/>
              <p:cNvSpPr>
                <a:spLocks/>
              </p:cNvSpPr>
              <p:nvPr/>
            </p:nvSpPr>
            <p:spPr bwMode="auto">
              <a:xfrm>
                <a:off x="4784" y="2959"/>
                <a:ext cx="14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6" y="12"/>
                  </a:cxn>
                  <a:cxn ang="0">
                    <a:pos x="7" y="13"/>
                  </a:cxn>
                  <a:cxn ang="0">
                    <a:pos x="8" y="13"/>
                  </a:cxn>
                  <a:cxn ang="0">
                    <a:pos x="10" y="14"/>
                  </a:cxn>
                  <a:cxn ang="0">
                    <a:pos x="11" y="14"/>
                  </a:cxn>
                  <a:cxn ang="0">
                    <a:pos x="12" y="14"/>
                  </a:cxn>
                  <a:cxn ang="0">
                    <a:pos x="14" y="14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4" y="14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52" name="Freeform 162"/>
              <p:cNvSpPr>
                <a:spLocks/>
              </p:cNvSpPr>
              <p:nvPr/>
            </p:nvSpPr>
            <p:spPr bwMode="auto">
              <a:xfrm>
                <a:off x="4780" y="2959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53" name="Freeform 163"/>
              <p:cNvSpPr>
                <a:spLocks/>
              </p:cNvSpPr>
              <p:nvPr/>
            </p:nvSpPr>
            <p:spPr bwMode="auto">
              <a:xfrm>
                <a:off x="4798" y="2971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54" name="Freeform 164"/>
              <p:cNvSpPr>
                <a:spLocks/>
              </p:cNvSpPr>
              <p:nvPr/>
            </p:nvSpPr>
            <p:spPr bwMode="auto">
              <a:xfrm>
                <a:off x="4783" y="2923"/>
                <a:ext cx="30" cy="35"/>
              </a:xfrm>
              <a:custGeom>
                <a:avLst/>
                <a:gdLst/>
                <a:ahLst/>
                <a:cxnLst>
                  <a:cxn ang="0">
                    <a:pos x="30" y="35"/>
                  </a:cxn>
                  <a:cxn ang="0">
                    <a:pos x="30" y="33"/>
                  </a:cxn>
                  <a:cxn ang="0">
                    <a:pos x="29" y="29"/>
                  </a:cxn>
                  <a:cxn ang="0">
                    <a:pos x="29" y="27"/>
                  </a:cxn>
                  <a:cxn ang="0">
                    <a:pos x="29" y="23"/>
                  </a:cxn>
                  <a:cxn ang="0">
                    <a:pos x="28" y="20"/>
                  </a:cxn>
                  <a:cxn ang="0">
                    <a:pos x="27" y="16"/>
                  </a:cxn>
                  <a:cxn ang="0">
                    <a:pos x="25" y="14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1"/>
                  </a:cxn>
                </a:cxnLst>
                <a:rect l="0" t="0" r="r" b="b"/>
                <a:pathLst>
                  <a:path w="30" h="35">
                    <a:moveTo>
                      <a:pt x="30" y="35"/>
                    </a:moveTo>
                    <a:lnTo>
                      <a:pt x="30" y="33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3"/>
                    </a:lnTo>
                    <a:lnTo>
                      <a:pt x="28" y="20"/>
                    </a:lnTo>
                    <a:lnTo>
                      <a:pt x="27" y="16"/>
                    </a:lnTo>
                    <a:lnTo>
                      <a:pt x="25" y="14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55" name="Freeform 165"/>
              <p:cNvSpPr>
                <a:spLocks/>
              </p:cNvSpPr>
              <p:nvPr/>
            </p:nvSpPr>
            <p:spPr bwMode="auto">
              <a:xfrm>
                <a:off x="4810" y="2958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56" name="Freeform 166"/>
              <p:cNvSpPr>
                <a:spLocks/>
              </p:cNvSpPr>
              <p:nvPr/>
            </p:nvSpPr>
            <p:spPr bwMode="auto">
              <a:xfrm>
                <a:off x="4782" y="2922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57" name="Freeform 167"/>
              <p:cNvSpPr>
                <a:spLocks/>
              </p:cNvSpPr>
              <p:nvPr/>
            </p:nvSpPr>
            <p:spPr bwMode="auto">
              <a:xfrm>
                <a:off x="4799" y="3048"/>
                <a:ext cx="38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3" y="39"/>
                  </a:cxn>
                  <a:cxn ang="0">
                    <a:pos x="8" y="38"/>
                  </a:cxn>
                  <a:cxn ang="0">
                    <a:pos x="11" y="37"/>
                  </a:cxn>
                  <a:cxn ang="0">
                    <a:pos x="14" y="36"/>
                  </a:cxn>
                  <a:cxn ang="0">
                    <a:pos x="18" y="35"/>
                  </a:cxn>
                  <a:cxn ang="0">
                    <a:pos x="21" y="32"/>
                  </a:cxn>
                  <a:cxn ang="0">
                    <a:pos x="24" y="31"/>
                  </a:cxn>
                  <a:cxn ang="0">
                    <a:pos x="27" y="28"/>
                  </a:cxn>
                  <a:cxn ang="0">
                    <a:pos x="30" y="25"/>
                  </a:cxn>
                  <a:cxn ang="0">
                    <a:pos x="31" y="22"/>
                  </a:cxn>
                  <a:cxn ang="0">
                    <a:pos x="34" y="19"/>
                  </a:cxn>
                  <a:cxn ang="0">
                    <a:pos x="35" y="15"/>
                  </a:cxn>
                  <a:cxn ang="0">
                    <a:pos x="36" y="12"/>
                  </a:cxn>
                  <a:cxn ang="0">
                    <a:pos x="37" y="8"/>
                  </a:cxn>
                  <a:cxn ang="0">
                    <a:pos x="38" y="4"/>
                  </a:cxn>
                  <a:cxn ang="0">
                    <a:pos x="38" y="0"/>
                  </a:cxn>
                </a:cxnLst>
                <a:rect l="0" t="0" r="r" b="b"/>
                <a:pathLst>
                  <a:path w="38" h="39">
                    <a:moveTo>
                      <a:pt x="0" y="39"/>
                    </a:moveTo>
                    <a:lnTo>
                      <a:pt x="3" y="39"/>
                    </a:lnTo>
                    <a:lnTo>
                      <a:pt x="8" y="38"/>
                    </a:lnTo>
                    <a:lnTo>
                      <a:pt x="11" y="37"/>
                    </a:lnTo>
                    <a:lnTo>
                      <a:pt x="14" y="36"/>
                    </a:lnTo>
                    <a:lnTo>
                      <a:pt x="18" y="35"/>
                    </a:lnTo>
                    <a:lnTo>
                      <a:pt x="21" y="32"/>
                    </a:lnTo>
                    <a:lnTo>
                      <a:pt x="24" y="31"/>
                    </a:lnTo>
                    <a:lnTo>
                      <a:pt x="27" y="28"/>
                    </a:lnTo>
                    <a:lnTo>
                      <a:pt x="30" y="25"/>
                    </a:lnTo>
                    <a:lnTo>
                      <a:pt x="31" y="22"/>
                    </a:lnTo>
                    <a:lnTo>
                      <a:pt x="34" y="19"/>
                    </a:lnTo>
                    <a:lnTo>
                      <a:pt x="35" y="15"/>
                    </a:lnTo>
                    <a:lnTo>
                      <a:pt x="36" y="12"/>
                    </a:lnTo>
                    <a:lnTo>
                      <a:pt x="37" y="8"/>
                    </a:lnTo>
                    <a:lnTo>
                      <a:pt x="38" y="4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58" name="Freeform 168"/>
              <p:cNvSpPr>
                <a:spLocks/>
              </p:cNvSpPr>
              <p:nvPr/>
            </p:nvSpPr>
            <p:spPr bwMode="auto">
              <a:xfrm>
                <a:off x="4799" y="3084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59" name="Freeform 169"/>
              <p:cNvSpPr>
                <a:spLocks/>
              </p:cNvSpPr>
              <p:nvPr/>
            </p:nvSpPr>
            <p:spPr bwMode="auto">
              <a:xfrm>
                <a:off x="4834" y="3048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60" name="Freeform 170"/>
              <p:cNvSpPr>
                <a:spLocks/>
              </p:cNvSpPr>
              <p:nvPr/>
            </p:nvSpPr>
            <p:spPr bwMode="auto">
              <a:xfrm>
                <a:off x="4799" y="3010"/>
                <a:ext cx="38" cy="38"/>
              </a:xfrm>
              <a:custGeom>
                <a:avLst/>
                <a:gdLst/>
                <a:ahLst/>
                <a:cxnLst>
                  <a:cxn ang="0">
                    <a:pos x="38" y="38"/>
                  </a:cxn>
                  <a:cxn ang="0">
                    <a:pos x="38" y="35"/>
                  </a:cxn>
                  <a:cxn ang="0">
                    <a:pos x="37" y="30"/>
                  </a:cxn>
                  <a:cxn ang="0">
                    <a:pos x="36" y="27"/>
                  </a:cxn>
                  <a:cxn ang="0">
                    <a:pos x="35" y="24"/>
                  </a:cxn>
                  <a:cxn ang="0">
                    <a:pos x="34" y="20"/>
                  </a:cxn>
                  <a:cxn ang="0">
                    <a:pos x="31" y="17"/>
                  </a:cxn>
                  <a:cxn ang="0">
                    <a:pos x="30" y="13"/>
                  </a:cxn>
                  <a:cxn ang="0">
                    <a:pos x="27" y="11"/>
                  </a:cxn>
                  <a:cxn ang="0">
                    <a:pos x="24" y="8"/>
                  </a:cxn>
                  <a:cxn ang="0">
                    <a:pos x="21" y="6"/>
                  </a:cxn>
                  <a:cxn ang="0">
                    <a:pos x="18" y="4"/>
                  </a:cxn>
                  <a:cxn ang="0">
                    <a:pos x="14" y="2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38">
                    <a:moveTo>
                      <a:pt x="38" y="38"/>
                    </a:moveTo>
                    <a:lnTo>
                      <a:pt x="38" y="35"/>
                    </a:lnTo>
                    <a:lnTo>
                      <a:pt x="37" y="30"/>
                    </a:lnTo>
                    <a:lnTo>
                      <a:pt x="36" y="27"/>
                    </a:lnTo>
                    <a:lnTo>
                      <a:pt x="35" y="24"/>
                    </a:lnTo>
                    <a:lnTo>
                      <a:pt x="34" y="20"/>
                    </a:lnTo>
                    <a:lnTo>
                      <a:pt x="31" y="17"/>
                    </a:lnTo>
                    <a:lnTo>
                      <a:pt x="30" y="13"/>
                    </a:lnTo>
                    <a:lnTo>
                      <a:pt x="27" y="11"/>
                    </a:lnTo>
                    <a:lnTo>
                      <a:pt x="24" y="8"/>
                    </a:lnTo>
                    <a:lnTo>
                      <a:pt x="21" y="6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61" name="Freeform 171"/>
              <p:cNvSpPr>
                <a:spLocks/>
              </p:cNvSpPr>
              <p:nvPr/>
            </p:nvSpPr>
            <p:spPr bwMode="auto">
              <a:xfrm>
                <a:off x="4834" y="3048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62" name="Freeform 172"/>
              <p:cNvSpPr>
                <a:spLocks/>
              </p:cNvSpPr>
              <p:nvPr/>
            </p:nvSpPr>
            <p:spPr bwMode="auto">
              <a:xfrm>
                <a:off x="4799" y="3006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63" name="Freeform 173"/>
              <p:cNvSpPr>
                <a:spLocks/>
              </p:cNvSpPr>
              <p:nvPr/>
            </p:nvSpPr>
            <p:spPr bwMode="auto">
              <a:xfrm>
                <a:off x="4760" y="3010"/>
                <a:ext cx="39" cy="3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0"/>
                  </a:cxn>
                  <a:cxn ang="0">
                    <a:pos x="31" y="1"/>
                  </a:cxn>
                  <a:cxn ang="0">
                    <a:pos x="27" y="2"/>
                  </a:cxn>
                  <a:cxn ang="0">
                    <a:pos x="24" y="2"/>
                  </a:cxn>
                  <a:cxn ang="0">
                    <a:pos x="20" y="4"/>
                  </a:cxn>
                  <a:cxn ang="0">
                    <a:pos x="17" y="6"/>
                  </a:cxn>
                  <a:cxn ang="0">
                    <a:pos x="15" y="8"/>
                  </a:cxn>
                  <a:cxn ang="0">
                    <a:pos x="11" y="11"/>
                  </a:cxn>
                  <a:cxn ang="0">
                    <a:pos x="9" y="13"/>
                  </a:cxn>
                  <a:cxn ang="0">
                    <a:pos x="7" y="17"/>
                  </a:cxn>
                  <a:cxn ang="0">
                    <a:pos x="4" y="20"/>
                  </a:cxn>
                  <a:cxn ang="0">
                    <a:pos x="4" y="24"/>
                  </a:cxn>
                  <a:cxn ang="0">
                    <a:pos x="2" y="27"/>
                  </a:cxn>
                  <a:cxn ang="0">
                    <a:pos x="1" y="30"/>
                  </a:cxn>
                  <a:cxn ang="0">
                    <a:pos x="0" y="35"/>
                  </a:cxn>
                  <a:cxn ang="0">
                    <a:pos x="0" y="38"/>
                  </a:cxn>
                </a:cxnLst>
                <a:rect l="0" t="0" r="r" b="b"/>
                <a:pathLst>
                  <a:path w="39" h="38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7" y="6"/>
                    </a:lnTo>
                    <a:lnTo>
                      <a:pt x="15" y="8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7" y="17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2" y="27"/>
                    </a:lnTo>
                    <a:lnTo>
                      <a:pt x="1" y="30"/>
                    </a:lnTo>
                    <a:lnTo>
                      <a:pt x="0" y="35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64" name="Freeform 174"/>
              <p:cNvSpPr>
                <a:spLocks/>
              </p:cNvSpPr>
              <p:nvPr/>
            </p:nvSpPr>
            <p:spPr bwMode="auto">
              <a:xfrm>
                <a:off x="4799" y="3006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65" name="Freeform 175"/>
              <p:cNvSpPr>
                <a:spLocks/>
              </p:cNvSpPr>
              <p:nvPr/>
            </p:nvSpPr>
            <p:spPr bwMode="auto">
              <a:xfrm>
                <a:off x="4758" y="3048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66" name="Freeform 176"/>
              <p:cNvSpPr>
                <a:spLocks/>
              </p:cNvSpPr>
              <p:nvPr/>
            </p:nvSpPr>
            <p:spPr bwMode="auto">
              <a:xfrm>
                <a:off x="4760" y="3048"/>
                <a:ext cx="39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2" y="12"/>
                  </a:cxn>
                  <a:cxn ang="0">
                    <a:pos x="4" y="15"/>
                  </a:cxn>
                  <a:cxn ang="0">
                    <a:pos x="4" y="19"/>
                  </a:cxn>
                  <a:cxn ang="0">
                    <a:pos x="7" y="22"/>
                  </a:cxn>
                  <a:cxn ang="0">
                    <a:pos x="9" y="25"/>
                  </a:cxn>
                  <a:cxn ang="0">
                    <a:pos x="11" y="28"/>
                  </a:cxn>
                  <a:cxn ang="0">
                    <a:pos x="15" y="31"/>
                  </a:cxn>
                  <a:cxn ang="0">
                    <a:pos x="17" y="32"/>
                  </a:cxn>
                  <a:cxn ang="0">
                    <a:pos x="20" y="35"/>
                  </a:cxn>
                  <a:cxn ang="0">
                    <a:pos x="24" y="36"/>
                  </a:cxn>
                  <a:cxn ang="0">
                    <a:pos x="27" y="37"/>
                  </a:cxn>
                  <a:cxn ang="0">
                    <a:pos x="31" y="38"/>
                  </a:cxn>
                  <a:cxn ang="0">
                    <a:pos x="35" y="39"/>
                  </a:cxn>
                  <a:cxn ang="0">
                    <a:pos x="39" y="39"/>
                  </a:cxn>
                </a:cxnLst>
                <a:rect l="0" t="0" r="r" b="b"/>
                <a:pathLst>
                  <a:path w="39" h="39">
                    <a:moveTo>
                      <a:pt x="0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2" y="12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7" y="22"/>
                    </a:lnTo>
                    <a:lnTo>
                      <a:pt x="9" y="25"/>
                    </a:lnTo>
                    <a:lnTo>
                      <a:pt x="11" y="28"/>
                    </a:lnTo>
                    <a:lnTo>
                      <a:pt x="15" y="31"/>
                    </a:lnTo>
                    <a:lnTo>
                      <a:pt x="17" y="32"/>
                    </a:lnTo>
                    <a:lnTo>
                      <a:pt x="20" y="35"/>
                    </a:lnTo>
                    <a:lnTo>
                      <a:pt x="24" y="36"/>
                    </a:lnTo>
                    <a:lnTo>
                      <a:pt x="27" y="37"/>
                    </a:lnTo>
                    <a:lnTo>
                      <a:pt x="31" y="38"/>
                    </a:lnTo>
                    <a:lnTo>
                      <a:pt x="35" y="39"/>
                    </a:lnTo>
                    <a:lnTo>
                      <a:pt x="39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67" name="Freeform 177"/>
              <p:cNvSpPr>
                <a:spLocks/>
              </p:cNvSpPr>
              <p:nvPr/>
            </p:nvSpPr>
            <p:spPr bwMode="auto">
              <a:xfrm>
                <a:off x="4758" y="3048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68" name="Freeform 178"/>
              <p:cNvSpPr>
                <a:spLocks/>
              </p:cNvSpPr>
              <p:nvPr/>
            </p:nvSpPr>
            <p:spPr bwMode="auto">
              <a:xfrm>
                <a:off x="4799" y="3084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69" name="Freeform 179"/>
              <p:cNvSpPr>
                <a:spLocks/>
              </p:cNvSpPr>
              <p:nvPr/>
            </p:nvSpPr>
            <p:spPr bwMode="auto">
              <a:xfrm>
                <a:off x="4798" y="3048"/>
                <a:ext cx="14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" y="14"/>
                  </a:cxn>
                  <a:cxn ang="0">
                    <a:pos x="3" y="14"/>
                  </a:cxn>
                  <a:cxn ang="0">
                    <a:pos x="4" y="14"/>
                  </a:cxn>
                  <a:cxn ang="0">
                    <a:pos x="5" y="14"/>
                  </a:cxn>
                  <a:cxn ang="0">
                    <a:pos x="7" y="13"/>
                  </a:cxn>
                  <a:cxn ang="0">
                    <a:pos x="8" y="13"/>
                  </a:cxn>
                  <a:cxn ang="0">
                    <a:pos x="9" y="11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2" y="8"/>
                  </a:cxn>
                  <a:cxn ang="0">
                    <a:pos x="13" y="7"/>
                  </a:cxn>
                  <a:cxn ang="0">
                    <a:pos x="13" y="6"/>
                  </a:cxn>
                  <a:cxn ang="0">
                    <a:pos x="14" y="4"/>
                  </a:cxn>
                  <a:cxn ang="0">
                    <a:pos x="14" y="3"/>
                  </a:cxn>
                  <a:cxn ang="0">
                    <a:pos x="14" y="2"/>
                  </a:cxn>
                  <a:cxn ang="0">
                    <a:pos x="14" y="0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1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70" name="Freeform 180"/>
              <p:cNvSpPr>
                <a:spLocks/>
              </p:cNvSpPr>
              <p:nvPr/>
            </p:nvSpPr>
            <p:spPr bwMode="auto">
              <a:xfrm>
                <a:off x="4798" y="3060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71" name="Freeform 181"/>
              <p:cNvSpPr>
                <a:spLocks/>
              </p:cNvSpPr>
              <p:nvPr/>
            </p:nvSpPr>
            <p:spPr bwMode="auto">
              <a:xfrm>
                <a:off x="4809" y="3048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72" name="Freeform 182"/>
              <p:cNvSpPr>
                <a:spLocks/>
              </p:cNvSpPr>
              <p:nvPr/>
            </p:nvSpPr>
            <p:spPr bwMode="auto">
              <a:xfrm>
                <a:off x="4798" y="3034"/>
                <a:ext cx="14" cy="14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13"/>
                  </a:cxn>
                  <a:cxn ang="0">
                    <a:pos x="14" y="11"/>
                  </a:cxn>
                  <a:cxn ang="0">
                    <a:pos x="14" y="10"/>
                  </a:cxn>
                  <a:cxn ang="0">
                    <a:pos x="13" y="9"/>
                  </a:cxn>
                  <a:cxn ang="0">
                    <a:pos x="13" y="7"/>
                  </a:cxn>
                  <a:cxn ang="0">
                    <a:pos x="12" y="6"/>
                  </a:cxn>
                  <a:cxn ang="0">
                    <a:pos x="11" y="5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14" y="13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73" name="Freeform 183"/>
              <p:cNvSpPr>
                <a:spLocks/>
              </p:cNvSpPr>
              <p:nvPr/>
            </p:nvSpPr>
            <p:spPr bwMode="auto">
              <a:xfrm>
                <a:off x="4809" y="3048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74" name="Freeform 184"/>
              <p:cNvSpPr>
                <a:spLocks/>
              </p:cNvSpPr>
              <p:nvPr/>
            </p:nvSpPr>
            <p:spPr bwMode="auto">
              <a:xfrm>
                <a:off x="4798" y="3031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75" name="Freeform 185"/>
              <p:cNvSpPr>
                <a:spLocks/>
              </p:cNvSpPr>
              <p:nvPr/>
            </p:nvSpPr>
            <p:spPr bwMode="auto">
              <a:xfrm>
                <a:off x="4784" y="3034"/>
                <a:ext cx="14" cy="1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4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76" name="Freeform 186"/>
              <p:cNvSpPr>
                <a:spLocks/>
              </p:cNvSpPr>
              <p:nvPr/>
            </p:nvSpPr>
            <p:spPr bwMode="auto">
              <a:xfrm>
                <a:off x="4798" y="3031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77" name="Freeform 187"/>
              <p:cNvSpPr>
                <a:spLocks/>
              </p:cNvSpPr>
              <p:nvPr/>
            </p:nvSpPr>
            <p:spPr bwMode="auto">
              <a:xfrm>
                <a:off x="4780" y="3048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78" name="Freeform 188"/>
              <p:cNvSpPr>
                <a:spLocks/>
              </p:cNvSpPr>
              <p:nvPr/>
            </p:nvSpPr>
            <p:spPr bwMode="auto">
              <a:xfrm>
                <a:off x="4784" y="3048"/>
                <a:ext cx="14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8" y="14"/>
                  </a:cxn>
                  <a:cxn ang="0">
                    <a:pos x="10" y="14"/>
                  </a:cxn>
                  <a:cxn ang="0">
                    <a:pos x="11" y="14"/>
                  </a:cxn>
                  <a:cxn ang="0">
                    <a:pos x="12" y="14"/>
                  </a:cxn>
                  <a:cxn ang="0">
                    <a:pos x="14" y="14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4" y="14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79" name="Freeform 189"/>
              <p:cNvSpPr>
                <a:spLocks/>
              </p:cNvSpPr>
              <p:nvPr/>
            </p:nvSpPr>
            <p:spPr bwMode="auto">
              <a:xfrm>
                <a:off x="4780" y="3048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0" name="Freeform 190"/>
              <p:cNvSpPr>
                <a:spLocks/>
              </p:cNvSpPr>
              <p:nvPr/>
            </p:nvSpPr>
            <p:spPr bwMode="auto">
              <a:xfrm>
                <a:off x="4798" y="3060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1" name="Freeform 191"/>
              <p:cNvSpPr>
                <a:spLocks/>
              </p:cNvSpPr>
              <p:nvPr/>
            </p:nvSpPr>
            <p:spPr bwMode="auto">
              <a:xfrm>
                <a:off x="4783" y="3013"/>
                <a:ext cx="30" cy="34"/>
              </a:xfrm>
              <a:custGeom>
                <a:avLst/>
                <a:gdLst/>
                <a:ahLst/>
                <a:cxnLst>
                  <a:cxn ang="0">
                    <a:pos x="30" y="34"/>
                  </a:cxn>
                  <a:cxn ang="0">
                    <a:pos x="30" y="32"/>
                  </a:cxn>
                  <a:cxn ang="0">
                    <a:pos x="29" y="28"/>
                  </a:cxn>
                  <a:cxn ang="0">
                    <a:pos x="29" y="26"/>
                  </a:cxn>
                  <a:cxn ang="0">
                    <a:pos x="29" y="22"/>
                  </a:cxn>
                  <a:cxn ang="0">
                    <a:pos x="28" y="19"/>
                  </a:cxn>
                  <a:cxn ang="0">
                    <a:pos x="27" y="15"/>
                  </a:cxn>
                  <a:cxn ang="0">
                    <a:pos x="25" y="13"/>
                  </a:cxn>
                  <a:cxn ang="0">
                    <a:pos x="24" y="10"/>
                  </a:cxn>
                  <a:cxn ang="0">
                    <a:pos x="22" y="7"/>
                  </a:cxn>
                  <a:cxn ang="0">
                    <a:pos x="20" y="5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34">
                    <a:moveTo>
                      <a:pt x="30" y="34"/>
                    </a:moveTo>
                    <a:lnTo>
                      <a:pt x="30" y="32"/>
                    </a:lnTo>
                    <a:lnTo>
                      <a:pt x="29" y="28"/>
                    </a:lnTo>
                    <a:lnTo>
                      <a:pt x="29" y="26"/>
                    </a:lnTo>
                    <a:lnTo>
                      <a:pt x="29" y="22"/>
                    </a:lnTo>
                    <a:lnTo>
                      <a:pt x="28" y="19"/>
                    </a:lnTo>
                    <a:lnTo>
                      <a:pt x="27" y="15"/>
                    </a:lnTo>
                    <a:lnTo>
                      <a:pt x="25" y="13"/>
                    </a:lnTo>
                    <a:lnTo>
                      <a:pt x="24" y="10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2" name="Freeform 192"/>
              <p:cNvSpPr>
                <a:spLocks/>
              </p:cNvSpPr>
              <p:nvPr/>
            </p:nvSpPr>
            <p:spPr bwMode="auto">
              <a:xfrm>
                <a:off x="4810" y="304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3" name="Freeform 193"/>
              <p:cNvSpPr>
                <a:spLocks/>
              </p:cNvSpPr>
              <p:nvPr/>
            </p:nvSpPr>
            <p:spPr bwMode="auto">
              <a:xfrm>
                <a:off x="4782" y="3011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4" name="Freeform 194"/>
              <p:cNvSpPr>
                <a:spLocks/>
              </p:cNvSpPr>
              <p:nvPr/>
            </p:nvSpPr>
            <p:spPr bwMode="auto">
              <a:xfrm>
                <a:off x="4591" y="3183"/>
                <a:ext cx="275" cy="187"/>
              </a:xfrm>
              <a:custGeom>
                <a:avLst/>
                <a:gdLst/>
                <a:ahLst/>
                <a:cxnLst>
                  <a:cxn ang="0">
                    <a:pos x="0" y="187"/>
                  </a:cxn>
                  <a:cxn ang="0">
                    <a:pos x="106" y="0"/>
                  </a:cxn>
                  <a:cxn ang="0">
                    <a:pos x="158" y="0"/>
                  </a:cxn>
                  <a:cxn ang="0">
                    <a:pos x="275" y="187"/>
                  </a:cxn>
                  <a:cxn ang="0">
                    <a:pos x="0" y="187"/>
                  </a:cxn>
                </a:cxnLst>
                <a:rect l="0" t="0" r="r" b="b"/>
                <a:pathLst>
                  <a:path w="275" h="187">
                    <a:moveTo>
                      <a:pt x="0" y="187"/>
                    </a:moveTo>
                    <a:lnTo>
                      <a:pt x="106" y="0"/>
                    </a:lnTo>
                    <a:lnTo>
                      <a:pt x="158" y="0"/>
                    </a:lnTo>
                    <a:lnTo>
                      <a:pt x="275" y="187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5" name="Freeform 195"/>
              <p:cNvSpPr>
                <a:spLocks/>
              </p:cNvSpPr>
              <p:nvPr/>
            </p:nvSpPr>
            <p:spPr bwMode="auto">
              <a:xfrm>
                <a:off x="4408" y="3157"/>
                <a:ext cx="11" cy="32"/>
              </a:xfrm>
              <a:custGeom>
                <a:avLst/>
                <a:gdLst/>
                <a:ahLst/>
                <a:cxnLst>
                  <a:cxn ang="0">
                    <a:pos x="11" y="32"/>
                  </a:cxn>
                  <a:cxn ang="0">
                    <a:pos x="9" y="29"/>
                  </a:cxn>
                  <a:cxn ang="0">
                    <a:pos x="8" y="28"/>
                  </a:cxn>
                  <a:cxn ang="0">
                    <a:pos x="6" y="26"/>
                  </a:cxn>
                  <a:cxn ang="0">
                    <a:pos x="6" y="24"/>
                  </a:cxn>
                  <a:cxn ang="0">
                    <a:pos x="4" y="22"/>
                  </a:cxn>
                  <a:cxn ang="0">
                    <a:pos x="3" y="21"/>
                  </a:cxn>
                  <a:cxn ang="0">
                    <a:pos x="2" y="19"/>
                  </a:cxn>
                  <a:cxn ang="0">
                    <a:pos x="2" y="17"/>
                  </a:cxn>
                  <a:cxn ang="0">
                    <a:pos x="1" y="15"/>
                  </a:cxn>
                  <a:cxn ang="0">
                    <a:pos x="1" y="13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1" h="32">
                    <a:moveTo>
                      <a:pt x="11" y="32"/>
                    </a:moveTo>
                    <a:lnTo>
                      <a:pt x="9" y="29"/>
                    </a:lnTo>
                    <a:lnTo>
                      <a:pt x="8" y="28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6" name="Freeform 196"/>
              <p:cNvSpPr>
                <a:spLocks/>
              </p:cNvSpPr>
              <p:nvPr/>
            </p:nvSpPr>
            <p:spPr bwMode="auto">
              <a:xfrm>
                <a:off x="4416" y="3187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7" name="Freeform 197"/>
              <p:cNvSpPr>
                <a:spLocks/>
              </p:cNvSpPr>
              <p:nvPr/>
            </p:nvSpPr>
            <p:spPr bwMode="auto">
              <a:xfrm>
                <a:off x="4405" y="3157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8" name="Freeform 198"/>
              <p:cNvSpPr>
                <a:spLocks/>
              </p:cNvSpPr>
              <p:nvPr/>
            </p:nvSpPr>
            <p:spPr bwMode="auto">
              <a:xfrm>
                <a:off x="4408" y="3124"/>
                <a:ext cx="1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31"/>
                  </a:cxn>
                  <a:cxn ang="0">
                    <a:pos x="0" y="28"/>
                  </a:cxn>
                  <a:cxn ang="0">
                    <a:pos x="1" y="27"/>
                  </a:cxn>
                  <a:cxn ang="0">
                    <a:pos x="1" y="24"/>
                  </a:cxn>
                  <a:cxn ang="0">
                    <a:pos x="1" y="22"/>
                  </a:cxn>
                  <a:cxn ang="0">
                    <a:pos x="1" y="20"/>
                  </a:cxn>
                  <a:cxn ang="0">
                    <a:pos x="2" y="17"/>
                  </a:cxn>
                  <a:cxn ang="0">
                    <a:pos x="3" y="16"/>
                  </a:cxn>
                  <a:cxn ang="0">
                    <a:pos x="4" y="14"/>
                  </a:cxn>
                  <a:cxn ang="0">
                    <a:pos x="5" y="11"/>
                  </a:cxn>
                  <a:cxn ang="0">
                    <a:pos x="6" y="10"/>
                  </a:cxn>
                  <a:cxn ang="0">
                    <a:pos x="6" y="8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1" y="0"/>
                  </a:cxn>
                </a:cxnLst>
                <a:rect l="0" t="0" r="r" b="b"/>
                <a:pathLst>
                  <a:path w="11" h="33">
                    <a:moveTo>
                      <a:pt x="0" y="33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4" y="14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9" name="Freeform 199"/>
              <p:cNvSpPr>
                <a:spLocks/>
              </p:cNvSpPr>
              <p:nvPr/>
            </p:nvSpPr>
            <p:spPr bwMode="auto">
              <a:xfrm>
                <a:off x="4405" y="315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90" name="Freeform 200"/>
              <p:cNvSpPr>
                <a:spLocks/>
              </p:cNvSpPr>
              <p:nvPr/>
            </p:nvSpPr>
            <p:spPr bwMode="auto">
              <a:xfrm>
                <a:off x="4418" y="3123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91" name="Line 201"/>
              <p:cNvSpPr>
                <a:spLocks noChangeShapeType="1"/>
              </p:cNvSpPr>
              <p:nvPr/>
            </p:nvSpPr>
            <p:spPr bwMode="auto">
              <a:xfrm flipH="1" flipV="1">
                <a:off x="4325" y="3040"/>
                <a:ext cx="94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92" name="Freeform 202"/>
              <p:cNvSpPr>
                <a:spLocks/>
              </p:cNvSpPr>
              <p:nvPr/>
            </p:nvSpPr>
            <p:spPr bwMode="auto">
              <a:xfrm>
                <a:off x="4282" y="3040"/>
                <a:ext cx="43" cy="117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38" y="6"/>
                  </a:cxn>
                  <a:cxn ang="0">
                    <a:pos x="34" y="13"/>
                  </a:cxn>
                  <a:cxn ang="0">
                    <a:pos x="29" y="19"/>
                  </a:cxn>
                  <a:cxn ang="0">
                    <a:pos x="25" y="26"/>
                  </a:cxn>
                  <a:cxn ang="0">
                    <a:pos x="21" y="33"/>
                  </a:cxn>
                  <a:cxn ang="0">
                    <a:pos x="18" y="39"/>
                  </a:cxn>
                  <a:cxn ang="0">
                    <a:pos x="14" y="46"/>
                  </a:cxn>
                  <a:cxn ang="0">
                    <a:pos x="11" y="54"/>
                  </a:cxn>
                  <a:cxn ang="0">
                    <a:pos x="8" y="61"/>
                  </a:cxn>
                  <a:cxn ang="0">
                    <a:pos x="7" y="69"/>
                  </a:cxn>
                  <a:cxn ang="0">
                    <a:pos x="4" y="77"/>
                  </a:cxn>
                  <a:cxn ang="0">
                    <a:pos x="3" y="84"/>
                  </a:cxn>
                  <a:cxn ang="0">
                    <a:pos x="2" y="93"/>
                  </a:cxn>
                  <a:cxn ang="0">
                    <a:pos x="1" y="100"/>
                  </a:cxn>
                  <a:cxn ang="0">
                    <a:pos x="0" y="109"/>
                  </a:cxn>
                  <a:cxn ang="0">
                    <a:pos x="0" y="117"/>
                  </a:cxn>
                </a:cxnLst>
                <a:rect l="0" t="0" r="r" b="b"/>
                <a:pathLst>
                  <a:path w="43" h="117">
                    <a:moveTo>
                      <a:pt x="43" y="0"/>
                    </a:moveTo>
                    <a:lnTo>
                      <a:pt x="38" y="6"/>
                    </a:lnTo>
                    <a:lnTo>
                      <a:pt x="34" y="13"/>
                    </a:lnTo>
                    <a:lnTo>
                      <a:pt x="29" y="19"/>
                    </a:lnTo>
                    <a:lnTo>
                      <a:pt x="25" y="26"/>
                    </a:lnTo>
                    <a:lnTo>
                      <a:pt x="21" y="33"/>
                    </a:lnTo>
                    <a:lnTo>
                      <a:pt x="18" y="39"/>
                    </a:lnTo>
                    <a:lnTo>
                      <a:pt x="14" y="46"/>
                    </a:lnTo>
                    <a:lnTo>
                      <a:pt x="11" y="54"/>
                    </a:lnTo>
                    <a:lnTo>
                      <a:pt x="8" y="61"/>
                    </a:lnTo>
                    <a:lnTo>
                      <a:pt x="7" y="69"/>
                    </a:lnTo>
                    <a:lnTo>
                      <a:pt x="4" y="77"/>
                    </a:lnTo>
                    <a:lnTo>
                      <a:pt x="3" y="84"/>
                    </a:lnTo>
                    <a:lnTo>
                      <a:pt x="2" y="93"/>
                    </a:lnTo>
                    <a:lnTo>
                      <a:pt x="1" y="100"/>
                    </a:lnTo>
                    <a:lnTo>
                      <a:pt x="0" y="109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93" name="Freeform 203"/>
              <p:cNvSpPr>
                <a:spLocks/>
              </p:cNvSpPr>
              <p:nvPr/>
            </p:nvSpPr>
            <p:spPr bwMode="auto">
              <a:xfrm>
                <a:off x="4323" y="3039"/>
                <a:ext cx="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94" name="Freeform 204"/>
              <p:cNvSpPr>
                <a:spLocks/>
              </p:cNvSpPr>
              <p:nvPr/>
            </p:nvSpPr>
            <p:spPr bwMode="auto">
              <a:xfrm>
                <a:off x="4279" y="315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95" name="Freeform 205"/>
              <p:cNvSpPr>
                <a:spLocks/>
              </p:cNvSpPr>
              <p:nvPr/>
            </p:nvSpPr>
            <p:spPr bwMode="auto">
              <a:xfrm>
                <a:off x="4282" y="3157"/>
                <a:ext cx="46" cy="1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1" y="17"/>
                  </a:cxn>
                  <a:cxn ang="0">
                    <a:pos x="2" y="26"/>
                  </a:cxn>
                  <a:cxn ang="0">
                    <a:pos x="3" y="34"/>
                  </a:cxn>
                  <a:cxn ang="0">
                    <a:pos x="5" y="42"/>
                  </a:cxn>
                  <a:cxn ang="0">
                    <a:pos x="7" y="50"/>
                  </a:cxn>
                  <a:cxn ang="0">
                    <a:pos x="9" y="58"/>
                  </a:cxn>
                  <a:cxn ang="0">
                    <a:pos x="13" y="66"/>
                  </a:cxn>
                  <a:cxn ang="0">
                    <a:pos x="15" y="73"/>
                  </a:cxn>
                  <a:cxn ang="0">
                    <a:pos x="19" y="81"/>
                  </a:cxn>
                  <a:cxn ang="0">
                    <a:pos x="23" y="88"/>
                  </a:cxn>
                  <a:cxn ang="0">
                    <a:pos x="27" y="95"/>
                  </a:cxn>
                  <a:cxn ang="0">
                    <a:pos x="31" y="101"/>
                  </a:cxn>
                  <a:cxn ang="0">
                    <a:pos x="36" y="108"/>
                  </a:cxn>
                  <a:cxn ang="0">
                    <a:pos x="41" y="114"/>
                  </a:cxn>
                  <a:cxn ang="0">
                    <a:pos x="46" y="120"/>
                  </a:cxn>
                </a:cxnLst>
                <a:rect l="0" t="0" r="r" b="b"/>
                <a:pathLst>
                  <a:path w="46" h="120">
                    <a:moveTo>
                      <a:pt x="0" y="0"/>
                    </a:moveTo>
                    <a:lnTo>
                      <a:pt x="0" y="9"/>
                    </a:lnTo>
                    <a:lnTo>
                      <a:pt x="1" y="17"/>
                    </a:lnTo>
                    <a:lnTo>
                      <a:pt x="2" y="26"/>
                    </a:lnTo>
                    <a:lnTo>
                      <a:pt x="3" y="34"/>
                    </a:lnTo>
                    <a:lnTo>
                      <a:pt x="5" y="42"/>
                    </a:lnTo>
                    <a:lnTo>
                      <a:pt x="7" y="50"/>
                    </a:lnTo>
                    <a:lnTo>
                      <a:pt x="9" y="58"/>
                    </a:lnTo>
                    <a:lnTo>
                      <a:pt x="13" y="66"/>
                    </a:lnTo>
                    <a:lnTo>
                      <a:pt x="15" y="73"/>
                    </a:lnTo>
                    <a:lnTo>
                      <a:pt x="19" y="81"/>
                    </a:lnTo>
                    <a:lnTo>
                      <a:pt x="23" y="88"/>
                    </a:lnTo>
                    <a:lnTo>
                      <a:pt x="27" y="95"/>
                    </a:lnTo>
                    <a:lnTo>
                      <a:pt x="31" y="101"/>
                    </a:lnTo>
                    <a:lnTo>
                      <a:pt x="36" y="108"/>
                    </a:lnTo>
                    <a:lnTo>
                      <a:pt x="41" y="114"/>
                    </a:lnTo>
                    <a:lnTo>
                      <a:pt x="46" y="12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96" name="Freeform 206"/>
              <p:cNvSpPr>
                <a:spLocks/>
              </p:cNvSpPr>
              <p:nvPr/>
            </p:nvSpPr>
            <p:spPr bwMode="auto">
              <a:xfrm>
                <a:off x="4279" y="3157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97" name="Freeform 207"/>
              <p:cNvSpPr>
                <a:spLocks/>
              </p:cNvSpPr>
              <p:nvPr/>
            </p:nvSpPr>
            <p:spPr bwMode="auto">
              <a:xfrm>
                <a:off x="4326" y="3275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98" name="Line 208"/>
              <p:cNvSpPr>
                <a:spLocks noChangeShapeType="1"/>
              </p:cNvSpPr>
              <p:nvPr/>
            </p:nvSpPr>
            <p:spPr bwMode="auto">
              <a:xfrm flipV="1">
                <a:off x="4328" y="3189"/>
                <a:ext cx="91" cy="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99" name="Freeform 209"/>
              <p:cNvSpPr>
                <a:spLocks/>
              </p:cNvSpPr>
              <p:nvPr/>
            </p:nvSpPr>
            <p:spPr bwMode="auto">
              <a:xfrm>
                <a:off x="4458" y="3206"/>
                <a:ext cx="15" cy="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4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15" h="1">
                    <a:moveTo>
                      <a:pt x="15" y="0"/>
                    </a:moveTo>
                    <a:lnTo>
                      <a:pt x="14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0" name="Freeform 210"/>
              <p:cNvSpPr>
                <a:spLocks/>
              </p:cNvSpPr>
              <p:nvPr/>
            </p:nvSpPr>
            <p:spPr bwMode="auto">
              <a:xfrm>
                <a:off x="4472" y="3203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1" name="Freeform 211"/>
              <p:cNvSpPr>
                <a:spLocks/>
              </p:cNvSpPr>
              <p:nvPr/>
            </p:nvSpPr>
            <p:spPr bwMode="auto">
              <a:xfrm>
                <a:off x="4458" y="3205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2" name="Freeform 212"/>
              <p:cNvSpPr>
                <a:spLocks/>
              </p:cNvSpPr>
              <p:nvPr/>
            </p:nvSpPr>
            <p:spPr bwMode="auto">
              <a:xfrm>
                <a:off x="4436" y="3202"/>
                <a:ext cx="22" cy="5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1" y="5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6" y="5"/>
                  </a:cxn>
                  <a:cxn ang="0">
                    <a:pos x="15" y="5"/>
                  </a:cxn>
                  <a:cxn ang="0">
                    <a:pos x="13" y="5"/>
                  </a:cxn>
                  <a:cxn ang="0">
                    <a:pos x="11" y="5"/>
                  </a:cxn>
                  <a:cxn ang="0">
                    <a:pos x="10" y="5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2" h="5">
                    <a:moveTo>
                      <a:pt x="22" y="5"/>
                    </a:moveTo>
                    <a:lnTo>
                      <a:pt x="21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3" name="Freeform 213"/>
              <p:cNvSpPr>
                <a:spLocks/>
              </p:cNvSpPr>
              <p:nvPr/>
            </p:nvSpPr>
            <p:spPr bwMode="auto">
              <a:xfrm>
                <a:off x="4458" y="3205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4" name="Freeform 214"/>
              <p:cNvSpPr>
                <a:spLocks/>
              </p:cNvSpPr>
              <p:nvPr/>
            </p:nvSpPr>
            <p:spPr bwMode="auto">
              <a:xfrm>
                <a:off x="4434" y="3200"/>
                <a:ext cx="2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0"/>
                  </a:cxn>
                  <a:cxn ang="0">
                    <a:pos x="0" y="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5" name="Line 215"/>
              <p:cNvSpPr>
                <a:spLocks noChangeShapeType="1"/>
              </p:cNvSpPr>
              <p:nvPr/>
            </p:nvSpPr>
            <p:spPr bwMode="auto">
              <a:xfrm flipH="1">
                <a:off x="4351" y="3202"/>
                <a:ext cx="85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6" name="Freeform 216"/>
              <p:cNvSpPr>
                <a:spLocks/>
              </p:cNvSpPr>
              <p:nvPr/>
            </p:nvSpPr>
            <p:spPr bwMode="auto">
              <a:xfrm>
                <a:off x="4351" y="3298"/>
                <a:ext cx="107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1" y="8"/>
                  </a:cxn>
                  <a:cxn ang="0">
                    <a:pos x="17" y="12"/>
                  </a:cxn>
                  <a:cxn ang="0">
                    <a:pos x="24" y="15"/>
                  </a:cxn>
                  <a:cxn ang="0">
                    <a:pos x="30" y="19"/>
                  </a:cxn>
                  <a:cxn ang="0">
                    <a:pos x="36" y="22"/>
                  </a:cxn>
                  <a:cxn ang="0">
                    <a:pos x="42" y="25"/>
                  </a:cxn>
                  <a:cxn ang="0">
                    <a:pos x="49" y="27"/>
                  </a:cxn>
                  <a:cxn ang="0">
                    <a:pos x="56" y="29"/>
                  </a:cxn>
                  <a:cxn ang="0">
                    <a:pos x="63" y="32"/>
                  </a:cxn>
                  <a:cxn ang="0">
                    <a:pos x="70" y="33"/>
                  </a:cxn>
                  <a:cxn ang="0">
                    <a:pos x="78" y="34"/>
                  </a:cxn>
                  <a:cxn ang="0">
                    <a:pos x="85" y="36"/>
                  </a:cxn>
                  <a:cxn ang="0">
                    <a:pos x="92" y="37"/>
                  </a:cxn>
                  <a:cxn ang="0">
                    <a:pos x="100" y="37"/>
                  </a:cxn>
                  <a:cxn ang="0">
                    <a:pos x="107" y="37"/>
                  </a:cxn>
                </a:cxnLst>
                <a:rect l="0" t="0" r="r" b="b"/>
                <a:pathLst>
                  <a:path w="107" h="37">
                    <a:moveTo>
                      <a:pt x="0" y="0"/>
                    </a:moveTo>
                    <a:lnTo>
                      <a:pt x="5" y="4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24" y="15"/>
                    </a:lnTo>
                    <a:lnTo>
                      <a:pt x="30" y="19"/>
                    </a:lnTo>
                    <a:lnTo>
                      <a:pt x="36" y="22"/>
                    </a:lnTo>
                    <a:lnTo>
                      <a:pt x="42" y="25"/>
                    </a:lnTo>
                    <a:lnTo>
                      <a:pt x="49" y="27"/>
                    </a:lnTo>
                    <a:lnTo>
                      <a:pt x="56" y="29"/>
                    </a:lnTo>
                    <a:lnTo>
                      <a:pt x="63" y="32"/>
                    </a:lnTo>
                    <a:lnTo>
                      <a:pt x="70" y="33"/>
                    </a:lnTo>
                    <a:lnTo>
                      <a:pt x="78" y="34"/>
                    </a:lnTo>
                    <a:lnTo>
                      <a:pt x="85" y="36"/>
                    </a:lnTo>
                    <a:lnTo>
                      <a:pt x="92" y="37"/>
                    </a:lnTo>
                    <a:lnTo>
                      <a:pt x="100" y="37"/>
                    </a:lnTo>
                    <a:lnTo>
                      <a:pt x="107" y="37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7" name="Freeform 217"/>
              <p:cNvSpPr>
                <a:spLocks/>
              </p:cNvSpPr>
              <p:nvPr/>
            </p:nvSpPr>
            <p:spPr bwMode="auto">
              <a:xfrm>
                <a:off x="4349" y="3296"/>
                <a:ext cx="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8" name="Freeform 218"/>
              <p:cNvSpPr>
                <a:spLocks/>
              </p:cNvSpPr>
              <p:nvPr/>
            </p:nvSpPr>
            <p:spPr bwMode="auto">
              <a:xfrm>
                <a:off x="4458" y="3332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9" name="Freeform 219"/>
              <p:cNvSpPr>
                <a:spLocks/>
              </p:cNvSpPr>
              <p:nvPr/>
            </p:nvSpPr>
            <p:spPr bwMode="auto">
              <a:xfrm>
                <a:off x="4458" y="3319"/>
                <a:ext cx="73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16"/>
                  </a:cxn>
                  <a:cxn ang="0">
                    <a:pos x="10" y="16"/>
                  </a:cxn>
                  <a:cxn ang="0">
                    <a:pos x="15" y="16"/>
                  </a:cxn>
                  <a:cxn ang="0">
                    <a:pos x="19" y="15"/>
                  </a:cxn>
                  <a:cxn ang="0">
                    <a:pos x="24" y="14"/>
                  </a:cxn>
                  <a:cxn ang="0">
                    <a:pos x="29" y="14"/>
                  </a:cxn>
                  <a:cxn ang="0">
                    <a:pos x="33" y="13"/>
                  </a:cxn>
                  <a:cxn ang="0">
                    <a:pos x="37" y="12"/>
                  </a:cxn>
                  <a:cxn ang="0">
                    <a:pos x="42" y="11"/>
                  </a:cxn>
                  <a:cxn ang="0">
                    <a:pos x="47" y="10"/>
                  </a:cxn>
                  <a:cxn ang="0">
                    <a:pos x="51" y="8"/>
                  </a:cxn>
                  <a:cxn ang="0">
                    <a:pos x="55" y="7"/>
                  </a:cxn>
                  <a:cxn ang="0">
                    <a:pos x="60" y="5"/>
                  </a:cxn>
                  <a:cxn ang="0">
                    <a:pos x="64" y="4"/>
                  </a:cxn>
                  <a:cxn ang="0">
                    <a:pos x="69" y="2"/>
                  </a:cxn>
                  <a:cxn ang="0">
                    <a:pos x="73" y="0"/>
                  </a:cxn>
                </a:cxnLst>
                <a:rect l="0" t="0" r="r" b="b"/>
                <a:pathLst>
                  <a:path w="73" h="16">
                    <a:moveTo>
                      <a:pt x="0" y="16"/>
                    </a:moveTo>
                    <a:lnTo>
                      <a:pt x="4" y="16"/>
                    </a:lnTo>
                    <a:lnTo>
                      <a:pt x="10" y="16"/>
                    </a:lnTo>
                    <a:lnTo>
                      <a:pt x="15" y="16"/>
                    </a:lnTo>
                    <a:lnTo>
                      <a:pt x="19" y="15"/>
                    </a:lnTo>
                    <a:lnTo>
                      <a:pt x="24" y="14"/>
                    </a:lnTo>
                    <a:lnTo>
                      <a:pt x="29" y="14"/>
                    </a:lnTo>
                    <a:lnTo>
                      <a:pt x="33" y="13"/>
                    </a:lnTo>
                    <a:lnTo>
                      <a:pt x="37" y="12"/>
                    </a:lnTo>
                    <a:lnTo>
                      <a:pt x="42" y="11"/>
                    </a:lnTo>
                    <a:lnTo>
                      <a:pt x="47" y="10"/>
                    </a:lnTo>
                    <a:lnTo>
                      <a:pt x="51" y="8"/>
                    </a:lnTo>
                    <a:lnTo>
                      <a:pt x="55" y="7"/>
                    </a:lnTo>
                    <a:lnTo>
                      <a:pt x="60" y="5"/>
                    </a:lnTo>
                    <a:lnTo>
                      <a:pt x="64" y="4"/>
                    </a:lnTo>
                    <a:lnTo>
                      <a:pt x="69" y="2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10" name="Freeform 220"/>
              <p:cNvSpPr>
                <a:spLocks/>
              </p:cNvSpPr>
              <p:nvPr/>
            </p:nvSpPr>
            <p:spPr bwMode="auto">
              <a:xfrm>
                <a:off x="4458" y="3332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11" name="Freeform 221"/>
              <p:cNvSpPr>
                <a:spLocks/>
              </p:cNvSpPr>
              <p:nvPr/>
            </p:nvSpPr>
            <p:spPr bwMode="auto">
              <a:xfrm>
                <a:off x="4529" y="3317"/>
                <a:ext cx="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12" name="Line 222"/>
              <p:cNvSpPr>
                <a:spLocks noChangeShapeType="1"/>
              </p:cNvSpPr>
              <p:nvPr/>
            </p:nvSpPr>
            <p:spPr bwMode="auto">
              <a:xfrm flipH="1" flipV="1">
                <a:off x="4473" y="3206"/>
                <a:ext cx="58" cy="1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13" name="Freeform 223"/>
              <p:cNvSpPr>
                <a:spLocks/>
              </p:cNvSpPr>
              <p:nvPr/>
            </p:nvSpPr>
            <p:spPr bwMode="auto">
              <a:xfrm>
                <a:off x="4489" y="3157"/>
                <a:ext cx="1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" y="39"/>
                  </a:cxn>
                  <a:cxn ang="0">
                    <a:pos x="4" y="37"/>
                  </a:cxn>
                  <a:cxn ang="0">
                    <a:pos x="6" y="35"/>
                  </a:cxn>
                  <a:cxn ang="0">
                    <a:pos x="7" y="33"/>
                  </a:cxn>
                  <a:cxn ang="0">
                    <a:pos x="9" y="30"/>
                  </a:cxn>
                  <a:cxn ang="0">
                    <a:pos x="11" y="28"/>
                  </a:cxn>
                  <a:cxn ang="0">
                    <a:pos x="12" y="26"/>
                  </a:cxn>
                  <a:cxn ang="0">
                    <a:pos x="14" y="23"/>
                  </a:cxn>
                  <a:cxn ang="0">
                    <a:pos x="15" y="21"/>
                  </a:cxn>
                  <a:cxn ang="0">
                    <a:pos x="17" y="17"/>
                  </a:cxn>
                  <a:cxn ang="0">
                    <a:pos x="17" y="15"/>
                  </a:cxn>
                  <a:cxn ang="0">
                    <a:pos x="18" y="12"/>
                  </a:cxn>
                  <a:cxn ang="0">
                    <a:pos x="18" y="9"/>
                  </a:cxn>
                  <a:cxn ang="0">
                    <a:pos x="19" y="6"/>
                  </a:cxn>
                  <a:cxn ang="0">
                    <a:pos x="19" y="3"/>
                  </a:cxn>
                  <a:cxn ang="0">
                    <a:pos x="19" y="0"/>
                  </a:cxn>
                </a:cxnLst>
                <a:rect l="0" t="0" r="r" b="b"/>
                <a:pathLst>
                  <a:path w="19" h="41">
                    <a:moveTo>
                      <a:pt x="0" y="41"/>
                    </a:moveTo>
                    <a:lnTo>
                      <a:pt x="1" y="39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7" y="33"/>
                    </a:lnTo>
                    <a:lnTo>
                      <a:pt x="9" y="30"/>
                    </a:lnTo>
                    <a:lnTo>
                      <a:pt x="11" y="28"/>
                    </a:lnTo>
                    <a:lnTo>
                      <a:pt x="12" y="26"/>
                    </a:lnTo>
                    <a:lnTo>
                      <a:pt x="14" y="23"/>
                    </a:lnTo>
                    <a:lnTo>
                      <a:pt x="15" y="21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8" y="12"/>
                    </a:lnTo>
                    <a:lnTo>
                      <a:pt x="18" y="9"/>
                    </a:lnTo>
                    <a:lnTo>
                      <a:pt x="19" y="6"/>
                    </a:lnTo>
                    <a:lnTo>
                      <a:pt x="19" y="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14" name="Freeform 224"/>
              <p:cNvSpPr>
                <a:spLocks/>
              </p:cNvSpPr>
              <p:nvPr/>
            </p:nvSpPr>
            <p:spPr bwMode="auto">
              <a:xfrm>
                <a:off x="4487" y="3196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15" name="Freeform 225"/>
              <p:cNvSpPr>
                <a:spLocks/>
              </p:cNvSpPr>
              <p:nvPr/>
            </p:nvSpPr>
            <p:spPr bwMode="auto">
              <a:xfrm>
                <a:off x="4506" y="3157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16" name="Freeform 226"/>
              <p:cNvSpPr>
                <a:spLocks/>
              </p:cNvSpPr>
              <p:nvPr/>
            </p:nvSpPr>
            <p:spPr bwMode="auto">
              <a:xfrm>
                <a:off x="4494" y="3122"/>
                <a:ext cx="14" cy="35"/>
              </a:xfrm>
              <a:custGeom>
                <a:avLst/>
                <a:gdLst/>
                <a:ahLst/>
                <a:cxnLst>
                  <a:cxn ang="0">
                    <a:pos x="14" y="35"/>
                  </a:cxn>
                  <a:cxn ang="0">
                    <a:pos x="14" y="33"/>
                  </a:cxn>
                  <a:cxn ang="0">
                    <a:pos x="14" y="30"/>
                  </a:cxn>
                  <a:cxn ang="0">
                    <a:pos x="14" y="28"/>
                  </a:cxn>
                  <a:cxn ang="0">
                    <a:pos x="13" y="25"/>
                  </a:cxn>
                  <a:cxn ang="0">
                    <a:pos x="12" y="23"/>
                  </a:cxn>
                  <a:cxn ang="0">
                    <a:pos x="12" y="20"/>
                  </a:cxn>
                  <a:cxn ang="0">
                    <a:pos x="12" y="18"/>
                  </a:cxn>
                  <a:cxn ang="0">
                    <a:pos x="11" y="16"/>
                  </a:cxn>
                  <a:cxn ang="0">
                    <a:pos x="10" y="13"/>
                  </a:cxn>
                  <a:cxn ang="0">
                    <a:pos x="8" y="12"/>
                  </a:cxn>
                  <a:cxn ang="0">
                    <a:pos x="7" y="9"/>
                  </a:cxn>
                  <a:cxn ang="0">
                    <a:pos x="6" y="7"/>
                  </a:cxn>
                  <a:cxn ang="0">
                    <a:pos x="5" y="6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4" h="35">
                    <a:moveTo>
                      <a:pt x="14" y="35"/>
                    </a:moveTo>
                    <a:lnTo>
                      <a:pt x="14" y="33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3" y="25"/>
                    </a:lnTo>
                    <a:lnTo>
                      <a:pt x="12" y="23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10" y="13"/>
                    </a:lnTo>
                    <a:lnTo>
                      <a:pt x="8" y="12"/>
                    </a:lnTo>
                    <a:lnTo>
                      <a:pt x="7" y="9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17" name="Freeform 227"/>
              <p:cNvSpPr>
                <a:spLocks/>
              </p:cNvSpPr>
              <p:nvPr/>
            </p:nvSpPr>
            <p:spPr bwMode="auto">
              <a:xfrm>
                <a:off x="4506" y="315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18" name="Freeform 228"/>
              <p:cNvSpPr>
                <a:spLocks/>
              </p:cNvSpPr>
              <p:nvPr/>
            </p:nvSpPr>
            <p:spPr bwMode="auto">
              <a:xfrm>
                <a:off x="4492" y="3120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19" name="Line 229"/>
              <p:cNvSpPr>
                <a:spLocks noChangeShapeType="1"/>
              </p:cNvSpPr>
              <p:nvPr/>
            </p:nvSpPr>
            <p:spPr bwMode="auto">
              <a:xfrm flipV="1">
                <a:off x="4494" y="3013"/>
                <a:ext cx="67" cy="1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0" name="Freeform 230"/>
              <p:cNvSpPr>
                <a:spLocks/>
              </p:cNvSpPr>
              <p:nvPr/>
            </p:nvSpPr>
            <p:spPr bwMode="auto">
              <a:xfrm>
                <a:off x="4561" y="3013"/>
                <a:ext cx="74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6"/>
                  </a:cxn>
                  <a:cxn ang="0">
                    <a:pos x="16" y="13"/>
                  </a:cxn>
                  <a:cxn ang="0">
                    <a:pos x="23" y="21"/>
                  </a:cxn>
                  <a:cxn ang="0">
                    <a:pos x="31" y="27"/>
                  </a:cxn>
                  <a:cxn ang="0">
                    <a:pos x="36" y="36"/>
                  </a:cxn>
                  <a:cxn ang="0">
                    <a:pos x="42" y="44"/>
                  </a:cxn>
                  <a:cxn ang="0">
                    <a:pos x="48" y="53"/>
                  </a:cxn>
                  <a:cxn ang="0">
                    <a:pos x="53" y="62"/>
                  </a:cxn>
                  <a:cxn ang="0">
                    <a:pos x="58" y="71"/>
                  </a:cxn>
                  <a:cxn ang="0">
                    <a:pos x="62" y="81"/>
                  </a:cxn>
                  <a:cxn ang="0">
                    <a:pos x="65" y="91"/>
                  </a:cxn>
                  <a:cxn ang="0">
                    <a:pos x="68" y="101"/>
                  </a:cxn>
                  <a:cxn ang="0">
                    <a:pos x="70" y="111"/>
                  </a:cxn>
                  <a:cxn ang="0">
                    <a:pos x="72" y="122"/>
                  </a:cxn>
                  <a:cxn ang="0">
                    <a:pos x="73" y="133"/>
                  </a:cxn>
                  <a:cxn ang="0">
                    <a:pos x="74" y="144"/>
                  </a:cxn>
                </a:cxnLst>
                <a:rect l="0" t="0" r="r" b="b"/>
                <a:pathLst>
                  <a:path w="74" h="144">
                    <a:moveTo>
                      <a:pt x="0" y="0"/>
                    </a:moveTo>
                    <a:lnTo>
                      <a:pt x="8" y="6"/>
                    </a:lnTo>
                    <a:lnTo>
                      <a:pt x="16" y="13"/>
                    </a:lnTo>
                    <a:lnTo>
                      <a:pt x="23" y="21"/>
                    </a:lnTo>
                    <a:lnTo>
                      <a:pt x="31" y="27"/>
                    </a:lnTo>
                    <a:lnTo>
                      <a:pt x="36" y="36"/>
                    </a:lnTo>
                    <a:lnTo>
                      <a:pt x="42" y="44"/>
                    </a:lnTo>
                    <a:lnTo>
                      <a:pt x="48" y="53"/>
                    </a:lnTo>
                    <a:lnTo>
                      <a:pt x="53" y="62"/>
                    </a:lnTo>
                    <a:lnTo>
                      <a:pt x="58" y="71"/>
                    </a:lnTo>
                    <a:lnTo>
                      <a:pt x="62" y="81"/>
                    </a:lnTo>
                    <a:lnTo>
                      <a:pt x="65" y="91"/>
                    </a:lnTo>
                    <a:lnTo>
                      <a:pt x="68" y="101"/>
                    </a:lnTo>
                    <a:lnTo>
                      <a:pt x="70" y="111"/>
                    </a:lnTo>
                    <a:lnTo>
                      <a:pt x="72" y="122"/>
                    </a:lnTo>
                    <a:lnTo>
                      <a:pt x="73" y="133"/>
                    </a:lnTo>
                    <a:lnTo>
                      <a:pt x="74" y="144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1" name="Freeform 231"/>
              <p:cNvSpPr>
                <a:spLocks/>
              </p:cNvSpPr>
              <p:nvPr/>
            </p:nvSpPr>
            <p:spPr bwMode="auto">
              <a:xfrm>
                <a:off x="4559" y="3011"/>
                <a:ext cx="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2" name="Freeform 232"/>
              <p:cNvSpPr>
                <a:spLocks/>
              </p:cNvSpPr>
              <p:nvPr/>
            </p:nvSpPr>
            <p:spPr bwMode="auto">
              <a:xfrm>
                <a:off x="4631" y="315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3" name="Freeform 233"/>
              <p:cNvSpPr>
                <a:spLocks/>
              </p:cNvSpPr>
              <p:nvPr/>
            </p:nvSpPr>
            <p:spPr bwMode="auto">
              <a:xfrm>
                <a:off x="4552" y="3157"/>
                <a:ext cx="83" cy="151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2" y="12"/>
                  </a:cxn>
                  <a:cxn ang="0">
                    <a:pos x="81" y="23"/>
                  </a:cxn>
                  <a:cxn ang="0">
                    <a:pos x="79" y="35"/>
                  </a:cxn>
                  <a:cxn ang="0">
                    <a:pos x="77" y="46"/>
                  </a:cxn>
                  <a:cxn ang="0">
                    <a:pos x="73" y="57"/>
                  </a:cxn>
                  <a:cxn ang="0">
                    <a:pos x="69" y="67"/>
                  </a:cxn>
                  <a:cxn ang="0">
                    <a:pos x="65" y="78"/>
                  </a:cxn>
                  <a:cxn ang="0">
                    <a:pos x="60" y="88"/>
                  </a:cxn>
                  <a:cxn ang="0">
                    <a:pos x="54" y="97"/>
                  </a:cxn>
                  <a:cxn ang="0">
                    <a:pos x="48" y="106"/>
                  </a:cxn>
                  <a:cxn ang="0">
                    <a:pos x="41" y="115"/>
                  </a:cxn>
                  <a:cxn ang="0">
                    <a:pos x="34" y="123"/>
                  </a:cxn>
                  <a:cxn ang="0">
                    <a:pos x="26" y="131"/>
                  </a:cxn>
                  <a:cxn ang="0">
                    <a:pos x="18" y="138"/>
                  </a:cxn>
                  <a:cxn ang="0">
                    <a:pos x="8" y="145"/>
                  </a:cxn>
                  <a:cxn ang="0">
                    <a:pos x="0" y="151"/>
                  </a:cxn>
                </a:cxnLst>
                <a:rect l="0" t="0" r="r" b="b"/>
                <a:pathLst>
                  <a:path w="83" h="151">
                    <a:moveTo>
                      <a:pt x="83" y="0"/>
                    </a:moveTo>
                    <a:lnTo>
                      <a:pt x="82" y="12"/>
                    </a:lnTo>
                    <a:lnTo>
                      <a:pt x="81" y="23"/>
                    </a:lnTo>
                    <a:lnTo>
                      <a:pt x="79" y="35"/>
                    </a:lnTo>
                    <a:lnTo>
                      <a:pt x="77" y="46"/>
                    </a:lnTo>
                    <a:lnTo>
                      <a:pt x="73" y="57"/>
                    </a:lnTo>
                    <a:lnTo>
                      <a:pt x="69" y="67"/>
                    </a:lnTo>
                    <a:lnTo>
                      <a:pt x="65" y="78"/>
                    </a:lnTo>
                    <a:lnTo>
                      <a:pt x="60" y="88"/>
                    </a:lnTo>
                    <a:lnTo>
                      <a:pt x="54" y="97"/>
                    </a:lnTo>
                    <a:lnTo>
                      <a:pt x="48" y="106"/>
                    </a:lnTo>
                    <a:lnTo>
                      <a:pt x="41" y="115"/>
                    </a:lnTo>
                    <a:lnTo>
                      <a:pt x="34" y="123"/>
                    </a:lnTo>
                    <a:lnTo>
                      <a:pt x="26" y="131"/>
                    </a:lnTo>
                    <a:lnTo>
                      <a:pt x="18" y="138"/>
                    </a:lnTo>
                    <a:lnTo>
                      <a:pt x="8" y="145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4" name="Freeform 234"/>
              <p:cNvSpPr>
                <a:spLocks/>
              </p:cNvSpPr>
              <p:nvPr/>
            </p:nvSpPr>
            <p:spPr bwMode="auto">
              <a:xfrm>
                <a:off x="4631" y="3157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5" name="Freeform 235"/>
              <p:cNvSpPr>
                <a:spLocks/>
              </p:cNvSpPr>
              <p:nvPr/>
            </p:nvSpPr>
            <p:spPr bwMode="auto">
              <a:xfrm>
                <a:off x="4550" y="3305"/>
                <a:ext cx="4" cy="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0" y="0"/>
                  </a:cxn>
                  <a:cxn ang="0">
                    <a:pos x="4" y="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6" name="Line 236"/>
              <p:cNvSpPr>
                <a:spLocks noChangeShapeType="1"/>
              </p:cNvSpPr>
              <p:nvPr/>
            </p:nvSpPr>
            <p:spPr bwMode="auto">
              <a:xfrm flipH="1" flipV="1">
                <a:off x="4489" y="3198"/>
                <a:ext cx="63" cy="1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7" name="Freeform 237"/>
              <p:cNvSpPr>
                <a:spLocks/>
              </p:cNvSpPr>
              <p:nvPr/>
            </p:nvSpPr>
            <p:spPr bwMode="auto">
              <a:xfrm>
                <a:off x="4435" y="3106"/>
                <a:ext cx="2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6"/>
                  </a:cxn>
                  <a:cxn ang="0">
                    <a:pos x="2" y="5"/>
                  </a:cxn>
                  <a:cxn ang="0">
                    <a:pos x="4" y="5"/>
                  </a:cxn>
                  <a:cxn ang="0">
                    <a:pos x="5" y="4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6">
                    <a:moveTo>
                      <a:pt x="0" y="6"/>
                    </a:moveTo>
                    <a:lnTo>
                      <a:pt x="1" y="6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8" name="Freeform 238"/>
              <p:cNvSpPr>
                <a:spLocks/>
              </p:cNvSpPr>
              <p:nvPr/>
            </p:nvSpPr>
            <p:spPr bwMode="auto">
              <a:xfrm>
                <a:off x="4433" y="3110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3" y="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9" name="Freeform 239"/>
              <p:cNvSpPr>
                <a:spLocks/>
              </p:cNvSpPr>
              <p:nvPr/>
            </p:nvSpPr>
            <p:spPr bwMode="auto">
              <a:xfrm>
                <a:off x="4458" y="3104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30" name="Freeform 240"/>
              <p:cNvSpPr>
                <a:spLocks/>
              </p:cNvSpPr>
              <p:nvPr/>
            </p:nvSpPr>
            <p:spPr bwMode="auto">
              <a:xfrm>
                <a:off x="4458" y="3106"/>
                <a:ext cx="2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3"/>
                  </a:cxn>
                  <a:cxn ang="0">
                    <a:pos x="17" y="4"/>
                  </a:cxn>
                  <a:cxn ang="0">
                    <a:pos x="19" y="4"/>
                  </a:cxn>
                  <a:cxn ang="0">
                    <a:pos x="21" y="5"/>
                  </a:cxn>
                  <a:cxn ang="0">
                    <a:pos x="22" y="6"/>
                  </a:cxn>
                  <a:cxn ang="0">
                    <a:pos x="23" y="6"/>
                  </a:cxn>
                  <a:cxn ang="0">
                    <a:pos x="25" y="7"/>
                  </a:cxn>
                  <a:cxn ang="0">
                    <a:pos x="26" y="8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26" y="8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31" name="Freeform 241"/>
              <p:cNvSpPr>
                <a:spLocks/>
              </p:cNvSpPr>
              <p:nvPr/>
            </p:nvSpPr>
            <p:spPr bwMode="auto">
              <a:xfrm>
                <a:off x="4458" y="3104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32" name="Freeform 242"/>
              <p:cNvSpPr>
                <a:spLocks/>
              </p:cNvSpPr>
              <p:nvPr/>
            </p:nvSpPr>
            <p:spPr bwMode="auto">
              <a:xfrm>
                <a:off x="4483" y="3112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33" name="Line 243"/>
              <p:cNvSpPr>
                <a:spLocks noChangeShapeType="1"/>
              </p:cNvSpPr>
              <p:nvPr/>
            </p:nvSpPr>
            <p:spPr bwMode="auto">
              <a:xfrm flipV="1">
                <a:off x="4484" y="3002"/>
                <a:ext cx="60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34" name="Freeform 244"/>
              <p:cNvSpPr>
                <a:spLocks/>
              </p:cNvSpPr>
              <p:nvPr/>
            </p:nvSpPr>
            <p:spPr bwMode="auto">
              <a:xfrm>
                <a:off x="4458" y="2979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81" y="21"/>
                  </a:cxn>
                  <a:cxn ang="0">
                    <a:pos x="76" y="18"/>
                  </a:cxn>
                  <a:cxn ang="0">
                    <a:pos x="71" y="16"/>
                  </a:cxn>
                  <a:cxn ang="0">
                    <a:pos x="66" y="13"/>
                  </a:cxn>
                  <a:cxn ang="0">
                    <a:pos x="61" y="11"/>
                  </a:cxn>
                  <a:cxn ang="0">
                    <a:pos x="56" y="10"/>
                  </a:cxn>
                  <a:cxn ang="0">
                    <a:pos x="51" y="8"/>
                  </a:cxn>
                  <a:cxn ang="0">
                    <a:pos x="45" y="6"/>
                  </a:cxn>
                  <a:cxn ang="0">
                    <a:pos x="40" y="5"/>
                  </a:cxn>
                  <a:cxn ang="0">
                    <a:pos x="34" y="4"/>
                  </a:cxn>
                  <a:cxn ang="0">
                    <a:pos x="29" y="3"/>
                  </a:cxn>
                  <a:cxn ang="0">
                    <a:pos x="23" y="2"/>
                  </a:cxn>
                  <a:cxn ang="0">
                    <a:pos x="17" y="1"/>
                  </a:cxn>
                  <a:cxn ang="0">
                    <a:pos x="11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81" y="21"/>
                    </a:lnTo>
                    <a:lnTo>
                      <a:pt x="76" y="18"/>
                    </a:lnTo>
                    <a:lnTo>
                      <a:pt x="71" y="16"/>
                    </a:lnTo>
                    <a:lnTo>
                      <a:pt x="66" y="13"/>
                    </a:lnTo>
                    <a:lnTo>
                      <a:pt x="61" y="11"/>
                    </a:lnTo>
                    <a:lnTo>
                      <a:pt x="56" y="10"/>
                    </a:lnTo>
                    <a:lnTo>
                      <a:pt x="51" y="8"/>
                    </a:lnTo>
                    <a:lnTo>
                      <a:pt x="45" y="6"/>
                    </a:lnTo>
                    <a:lnTo>
                      <a:pt x="40" y="5"/>
                    </a:lnTo>
                    <a:lnTo>
                      <a:pt x="34" y="4"/>
                    </a:lnTo>
                    <a:lnTo>
                      <a:pt x="29" y="3"/>
                    </a:lnTo>
                    <a:lnTo>
                      <a:pt x="23" y="2"/>
                    </a:lnTo>
                    <a:lnTo>
                      <a:pt x="17" y="1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35" name="Freeform 245"/>
              <p:cNvSpPr>
                <a:spLocks/>
              </p:cNvSpPr>
              <p:nvPr/>
            </p:nvSpPr>
            <p:spPr bwMode="auto">
              <a:xfrm>
                <a:off x="4543" y="3000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36" name="Freeform 246"/>
              <p:cNvSpPr>
                <a:spLocks/>
              </p:cNvSpPr>
              <p:nvPr/>
            </p:nvSpPr>
            <p:spPr bwMode="auto">
              <a:xfrm>
                <a:off x="4458" y="2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37" name="Freeform 247"/>
              <p:cNvSpPr>
                <a:spLocks/>
              </p:cNvSpPr>
              <p:nvPr/>
            </p:nvSpPr>
            <p:spPr bwMode="auto">
              <a:xfrm>
                <a:off x="4344" y="2979"/>
                <a:ext cx="114" cy="4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06" y="0"/>
                  </a:cxn>
                  <a:cxn ang="0">
                    <a:pos x="98" y="1"/>
                  </a:cxn>
                  <a:cxn ang="0">
                    <a:pos x="90" y="2"/>
                  </a:cxn>
                  <a:cxn ang="0">
                    <a:pos x="82" y="4"/>
                  </a:cxn>
                  <a:cxn ang="0">
                    <a:pos x="75" y="5"/>
                  </a:cxn>
                  <a:cxn ang="0">
                    <a:pos x="67" y="7"/>
                  </a:cxn>
                  <a:cxn ang="0">
                    <a:pos x="59" y="10"/>
                  </a:cxn>
                  <a:cxn ang="0">
                    <a:pos x="52" y="12"/>
                  </a:cxn>
                  <a:cxn ang="0">
                    <a:pos x="45" y="15"/>
                  </a:cxn>
                  <a:cxn ang="0">
                    <a:pos x="38" y="18"/>
                  </a:cxn>
                  <a:cxn ang="0">
                    <a:pos x="31" y="21"/>
                  </a:cxn>
                  <a:cxn ang="0">
                    <a:pos x="25" y="25"/>
                  </a:cxn>
                  <a:cxn ang="0">
                    <a:pos x="18" y="29"/>
                  </a:cxn>
                  <a:cxn ang="0">
                    <a:pos x="11" y="33"/>
                  </a:cxn>
                  <a:cxn ang="0">
                    <a:pos x="5" y="38"/>
                  </a:cxn>
                  <a:cxn ang="0">
                    <a:pos x="0" y="43"/>
                  </a:cxn>
                </a:cxnLst>
                <a:rect l="0" t="0" r="r" b="b"/>
                <a:pathLst>
                  <a:path w="114" h="43">
                    <a:moveTo>
                      <a:pt x="114" y="0"/>
                    </a:moveTo>
                    <a:lnTo>
                      <a:pt x="106" y="0"/>
                    </a:lnTo>
                    <a:lnTo>
                      <a:pt x="98" y="1"/>
                    </a:lnTo>
                    <a:lnTo>
                      <a:pt x="90" y="2"/>
                    </a:lnTo>
                    <a:lnTo>
                      <a:pt x="82" y="4"/>
                    </a:lnTo>
                    <a:lnTo>
                      <a:pt x="75" y="5"/>
                    </a:lnTo>
                    <a:lnTo>
                      <a:pt x="67" y="7"/>
                    </a:lnTo>
                    <a:lnTo>
                      <a:pt x="59" y="10"/>
                    </a:lnTo>
                    <a:lnTo>
                      <a:pt x="52" y="12"/>
                    </a:lnTo>
                    <a:lnTo>
                      <a:pt x="45" y="15"/>
                    </a:lnTo>
                    <a:lnTo>
                      <a:pt x="38" y="18"/>
                    </a:lnTo>
                    <a:lnTo>
                      <a:pt x="31" y="21"/>
                    </a:lnTo>
                    <a:lnTo>
                      <a:pt x="25" y="25"/>
                    </a:lnTo>
                    <a:lnTo>
                      <a:pt x="18" y="29"/>
                    </a:lnTo>
                    <a:lnTo>
                      <a:pt x="11" y="33"/>
                    </a:lnTo>
                    <a:lnTo>
                      <a:pt x="5" y="38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38" name="Freeform 248"/>
              <p:cNvSpPr>
                <a:spLocks/>
              </p:cNvSpPr>
              <p:nvPr/>
            </p:nvSpPr>
            <p:spPr bwMode="auto">
              <a:xfrm>
                <a:off x="4458" y="2977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39" name="Freeform 249"/>
              <p:cNvSpPr>
                <a:spLocks/>
              </p:cNvSpPr>
              <p:nvPr/>
            </p:nvSpPr>
            <p:spPr bwMode="auto">
              <a:xfrm>
                <a:off x="4342" y="3020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0" name="Line 250"/>
              <p:cNvSpPr>
                <a:spLocks noChangeShapeType="1"/>
              </p:cNvSpPr>
              <p:nvPr/>
            </p:nvSpPr>
            <p:spPr bwMode="auto">
              <a:xfrm>
                <a:off x="4344" y="3022"/>
                <a:ext cx="91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1" name="Freeform 251"/>
              <p:cNvSpPr>
                <a:spLocks/>
              </p:cNvSpPr>
              <p:nvPr/>
            </p:nvSpPr>
            <p:spPr bwMode="auto">
              <a:xfrm>
                <a:off x="4664" y="3238"/>
                <a:ext cx="111" cy="112"/>
              </a:xfrm>
              <a:custGeom>
                <a:avLst/>
                <a:gdLst/>
                <a:ahLst/>
                <a:cxnLst>
                  <a:cxn ang="0">
                    <a:pos x="61" y="112"/>
                  </a:cxn>
                  <a:cxn ang="0">
                    <a:pos x="72" y="109"/>
                  </a:cxn>
                  <a:cxn ang="0">
                    <a:pos x="82" y="105"/>
                  </a:cxn>
                  <a:cxn ang="0">
                    <a:pos x="90" y="99"/>
                  </a:cxn>
                  <a:cxn ang="0">
                    <a:pos x="98" y="92"/>
                  </a:cxn>
                  <a:cxn ang="0">
                    <a:pos x="104" y="83"/>
                  </a:cxn>
                  <a:cxn ang="0">
                    <a:pos x="108" y="73"/>
                  </a:cxn>
                  <a:cxn ang="0">
                    <a:pos x="111" y="62"/>
                  </a:cxn>
                  <a:cxn ang="0">
                    <a:pos x="111" y="50"/>
                  </a:cxn>
                  <a:cxn ang="0">
                    <a:pos x="108" y="40"/>
                  </a:cxn>
                  <a:cxn ang="0">
                    <a:pos x="104" y="30"/>
                  </a:cxn>
                  <a:cxn ang="0">
                    <a:pos x="98" y="20"/>
                  </a:cxn>
                  <a:cxn ang="0">
                    <a:pos x="90" y="13"/>
                  </a:cxn>
                  <a:cxn ang="0">
                    <a:pos x="82" y="7"/>
                  </a:cxn>
                  <a:cxn ang="0">
                    <a:pos x="72" y="3"/>
                  </a:cxn>
                  <a:cxn ang="0">
                    <a:pos x="61" y="1"/>
                  </a:cxn>
                  <a:cxn ang="0">
                    <a:pos x="50" y="1"/>
                  </a:cxn>
                  <a:cxn ang="0">
                    <a:pos x="39" y="3"/>
                  </a:cxn>
                  <a:cxn ang="0">
                    <a:pos x="29" y="7"/>
                  </a:cxn>
                  <a:cxn ang="0">
                    <a:pos x="20" y="13"/>
                  </a:cxn>
                  <a:cxn ang="0">
                    <a:pos x="13" y="20"/>
                  </a:cxn>
                  <a:cxn ang="0">
                    <a:pos x="7" y="30"/>
                  </a:cxn>
                  <a:cxn ang="0">
                    <a:pos x="3" y="40"/>
                  </a:cxn>
                  <a:cxn ang="0">
                    <a:pos x="0" y="50"/>
                  </a:cxn>
                  <a:cxn ang="0">
                    <a:pos x="0" y="62"/>
                  </a:cxn>
                  <a:cxn ang="0">
                    <a:pos x="3" y="73"/>
                  </a:cxn>
                  <a:cxn ang="0">
                    <a:pos x="7" y="83"/>
                  </a:cxn>
                  <a:cxn ang="0">
                    <a:pos x="13" y="92"/>
                  </a:cxn>
                  <a:cxn ang="0">
                    <a:pos x="20" y="99"/>
                  </a:cxn>
                  <a:cxn ang="0">
                    <a:pos x="29" y="105"/>
                  </a:cxn>
                  <a:cxn ang="0">
                    <a:pos x="39" y="109"/>
                  </a:cxn>
                  <a:cxn ang="0">
                    <a:pos x="50" y="112"/>
                  </a:cxn>
                </a:cxnLst>
                <a:rect l="0" t="0" r="r" b="b"/>
                <a:pathLst>
                  <a:path w="111" h="112">
                    <a:moveTo>
                      <a:pt x="56" y="112"/>
                    </a:moveTo>
                    <a:lnTo>
                      <a:pt x="61" y="112"/>
                    </a:lnTo>
                    <a:lnTo>
                      <a:pt x="67" y="111"/>
                    </a:lnTo>
                    <a:lnTo>
                      <a:pt x="72" y="109"/>
                    </a:lnTo>
                    <a:lnTo>
                      <a:pt x="77" y="108"/>
                    </a:lnTo>
                    <a:lnTo>
                      <a:pt x="82" y="105"/>
                    </a:lnTo>
                    <a:lnTo>
                      <a:pt x="86" y="103"/>
                    </a:lnTo>
                    <a:lnTo>
                      <a:pt x="90" y="99"/>
                    </a:lnTo>
                    <a:lnTo>
                      <a:pt x="95" y="96"/>
                    </a:lnTo>
                    <a:lnTo>
                      <a:pt x="98" y="92"/>
                    </a:lnTo>
                    <a:lnTo>
                      <a:pt x="101" y="87"/>
                    </a:lnTo>
                    <a:lnTo>
                      <a:pt x="104" y="83"/>
                    </a:lnTo>
                    <a:lnTo>
                      <a:pt x="106" y="78"/>
                    </a:lnTo>
                    <a:lnTo>
                      <a:pt x="108" y="73"/>
                    </a:lnTo>
                    <a:lnTo>
                      <a:pt x="110" y="67"/>
                    </a:lnTo>
                    <a:lnTo>
                      <a:pt x="111" y="62"/>
                    </a:lnTo>
                    <a:lnTo>
                      <a:pt x="111" y="56"/>
                    </a:lnTo>
                    <a:lnTo>
                      <a:pt x="111" y="50"/>
                    </a:lnTo>
                    <a:lnTo>
                      <a:pt x="110" y="45"/>
                    </a:lnTo>
                    <a:lnTo>
                      <a:pt x="108" y="40"/>
                    </a:lnTo>
                    <a:lnTo>
                      <a:pt x="106" y="34"/>
                    </a:lnTo>
                    <a:lnTo>
                      <a:pt x="104" y="30"/>
                    </a:lnTo>
                    <a:lnTo>
                      <a:pt x="101" y="25"/>
                    </a:lnTo>
                    <a:lnTo>
                      <a:pt x="98" y="20"/>
                    </a:lnTo>
                    <a:lnTo>
                      <a:pt x="95" y="17"/>
                    </a:lnTo>
                    <a:lnTo>
                      <a:pt x="90" y="13"/>
                    </a:lnTo>
                    <a:lnTo>
                      <a:pt x="86" y="9"/>
                    </a:lnTo>
                    <a:lnTo>
                      <a:pt x="82" y="7"/>
                    </a:lnTo>
                    <a:lnTo>
                      <a:pt x="77" y="5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1" y="1"/>
                    </a:lnTo>
                    <a:lnTo>
                      <a:pt x="56" y="0"/>
                    </a:lnTo>
                    <a:lnTo>
                      <a:pt x="50" y="1"/>
                    </a:lnTo>
                    <a:lnTo>
                      <a:pt x="44" y="2"/>
                    </a:lnTo>
                    <a:lnTo>
                      <a:pt x="39" y="3"/>
                    </a:lnTo>
                    <a:lnTo>
                      <a:pt x="34" y="5"/>
                    </a:lnTo>
                    <a:lnTo>
                      <a:pt x="29" y="7"/>
                    </a:lnTo>
                    <a:lnTo>
                      <a:pt x="25" y="9"/>
                    </a:lnTo>
                    <a:lnTo>
                      <a:pt x="20" y="13"/>
                    </a:lnTo>
                    <a:lnTo>
                      <a:pt x="16" y="17"/>
                    </a:lnTo>
                    <a:lnTo>
                      <a:pt x="13" y="20"/>
                    </a:lnTo>
                    <a:lnTo>
                      <a:pt x="9" y="25"/>
                    </a:lnTo>
                    <a:lnTo>
                      <a:pt x="7" y="30"/>
                    </a:lnTo>
                    <a:lnTo>
                      <a:pt x="4" y="34"/>
                    </a:lnTo>
                    <a:lnTo>
                      <a:pt x="3" y="40"/>
                    </a:lnTo>
                    <a:lnTo>
                      <a:pt x="1" y="45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3" y="73"/>
                    </a:lnTo>
                    <a:lnTo>
                      <a:pt x="4" y="78"/>
                    </a:lnTo>
                    <a:lnTo>
                      <a:pt x="7" y="83"/>
                    </a:lnTo>
                    <a:lnTo>
                      <a:pt x="9" y="87"/>
                    </a:lnTo>
                    <a:lnTo>
                      <a:pt x="13" y="92"/>
                    </a:lnTo>
                    <a:lnTo>
                      <a:pt x="16" y="96"/>
                    </a:lnTo>
                    <a:lnTo>
                      <a:pt x="20" y="99"/>
                    </a:lnTo>
                    <a:lnTo>
                      <a:pt x="25" y="103"/>
                    </a:lnTo>
                    <a:lnTo>
                      <a:pt x="29" y="105"/>
                    </a:lnTo>
                    <a:lnTo>
                      <a:pt x="34" y="108"/>
                    </a:lnTo>
                    <a:lnTo>
                      <a:pt x="39" y="109"/>
                    </a:lnTo>
                    <a:lnTo>
                      <a:pt x="44" y="111"/>
                    </a:lnTo>
                    <a:lnTo>
                      <a:pt x="50" y="112"/>
                    </a:lnTo>
                    <a:lnTo>
                      <a:pt x="56" y="112"/>
                    </a:lnTo>
                    <a:close/>
                  </a:path>
                </a:pathLst>
              </a:custGeom>
              <a:solidFill>
                <a:srgbClr val="FF33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2" name="Freeform 252"/>
              <p:cNvSpPr>
                <a:spLocks/>
              </p:cNvSpPr>
              <p:nvPr/>
            </p:nvSpPr>
            <p:spPr bwMode="auto">
              <a:xfrm>
                <a:off x="4677" y="3134"/>
                <a:ext cx="93" cy="95"/>
              </a:xfrm>
              <a:custGeom>
                <a:avLst/>
                <a:gdLst/>
                <a:ahLst/>
                <a:cxnLst>
                  <a:cxn ang="0">
                    <a:pos x="51" y="95"/>
                  </a:cxn>
                  <a:cxn ang="0">
                    <a:pos x="60" y="94"/>
                  </a:cxn>
                  <a:cxn ang="0">
                    <a:pos x="69" y="90"/>
                  </a:cxn>
                  <a:cxn ang="0">
                    <a:pos x="76" y="84"/>
                  </a:cxn>
                  <a:cxn ang="0">
                    <a:pos x="83" y="79"/>
                  </a:cxn>
                  <a:cxn ang="0">
                    <a:pos x="88" y="71"/>
                  </a:cxn>
                  <a:cxn ang="0">
                    <a:pos x="92" y="62"/>
                  </a:cxn>
                  <a:cxn ang="0">
                    <a:pos x="93" y="53"/>
                  </a:cxn>
                  <a:cxn ang="0">
                    <a:pos x="93" y="43"/>
                  </a:cxn>
                  <a:cxn ang="0">
                    <a:pos x="92" y="34"/>
                  </a:cxn>
                  <a:cxn ang="0">
                    <a:pos x="88" y="26"/>
                  </a:cxn>
                  <a:cxn ang="0">
                    <a:pos x="83" y="18"/>
                  </a:cxn>
                  <a:cxn ang="0">
                    <a:pos x="76" y="12"/>
                  </a:cxn>
                  <a:cxn ang="0">
                    <a:pos x="69" y="6"/>
                  </a:cxn>
                  <a:cxn ang="0">
                    <a:pos x="60" y="3"/>
                  </a:cxn>
                  <a:cxn ang="0">
                    <a:pos x="51" y="1"/>
                  </a:cxn>
                  <a:cxn ang="0">
                    <a:pos x="42" y="1"/>
                  </a:cxn>
                  <a:cxn ang="0">
                    <a:pos x="33" y="3"/>
                  </a:cxn>
                  <a:cxn ang="0">
                    <a:pos x="24" y="6"/>
                  </a:cxn>
                  <a:cxn ang="0">
                    <a:pos x="17" y="12"/>
                  </a:cxn>
                  <a:cxn ang="0">
                    <a:pos x="11" y="18"/>
                  </a:cxn>
                  <a:cxn ang="0">
                    <a:pos x="6" y="26"/>
                  </a:cxn>
                  <a:cxn ang="0">
                    <a:pos x="1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1" y="62"/>
                  </a:cxn>
                  <a:cxn ang="0">
                    <a:pos x="6" y="71"/>
                  </a:cxn>
                  <a:cxn ang="0">
                    <a:pos x="11" y="79"/>
                  </a:cxn>
                  <a:cxn ang="0">
                    <a:pos x="17" y="84"/>
                  </a:cxn>
                  <a:cxn ang="0">
                    <a:pos x="24" y="90"/>
                  </a:cxn>
                  <a:cxn ang="0">
                    <a:pos x="33" y="94"/>
                  </a:cxn>
                  <a:cxn ang="0">
                    <a:pos x="42" y="95"/>
                  </a:cxn>
                </a:cxnLst>
                <a:rect l="0" t="0" r="r" b="b"/>
                <a:pathLst>
                  <a:path w="93" h="95">
                    <a:moveTo>
                      <a:pt x="47" y="95"/>
                    </a:moveTo>
                    <a:lnTo>
                      <a:pt x="51" y="95"/>
                    </a:lnTo>
                    <a:lnTo>
                      <a:pt x="56" y="95"/>
                    </a:lnTo>
                    <a:lnTo>
                      <a:pt x="60" y="94"/>
                    </a:lnTo>
                    <a:lnTo>
                      <a:pt x="65" y="92"/>
                    </a:lnTo>
                    <a:lnTo>
                      <a:pt x="69" y="90"/>
                    </a:lnTo>
                    <a:lnTo>
                      <a:pt x="73" y="88"/>
                    </a:lnTo>
                    <a:lnTo>
                      <a:pt x="76" y="84"/>
                    </a:lnTo>
                    <a:lnTo>
                      <a:pt x="80" y="82"/>
                    </a:lnTo>
                    <a:lnTo>
                      <a:pt x="83" y="79"/>
                    </a:lnTo>
                    <a:lnTo>
                      <a:pt x="86" y="74"/>
                    </a:lnTo>
                    <a:lnTo>
                      <a:pt x="88" y="71"/>
                    </a:lnTo>
                    <a:lnTo>
                      <a:pt x="90" y="67"/>
                    </a:lnTo>
                    <a:lnTo>
                      <a:pt x="92" y="62"/>
                    </a:lnTo>
                    <a:lnTo>
                      <a:pt x="92" y="57"/>
                    </a:lnTo>
                    <a:lnTo>
                      <a:pt x="93" y="53"/>
                    </a:lnTo>
                    <a:lnTo>
                      <a:pt x="93" y="48"/>
                    </a:lnTo>
                    <a:lnTo>
                      <a:pt x="93" y="43"/>
                    </a:lnTo>
                    <a:lnTo>
                      <a:pt x="92" y="39"/>
                    </a:lnTo>
                    <a:lnTo>
                      <a:pt x="92" y="34"/>
                    </a:lnTo>
                    <a:lnTo>
                      <a:pt x="90" y="29"/>
                    </a:lnTo>
                    <a:lnTo>
                      <a:pt x="88" y="26"/>
                    </a:lnTo>
                    <a:lnTo>
                      <a:pt x="86" y="22"/>
                    </a:lnTo>
                    <a:lnTo>
                      <a:pt x="83" y="18"/>
                    </a:lnTo>
                    <a:lnTo>
                      <a:pt x="80" y="15"/>
                    </a:lnTo>
                    <a:lnTo>
                      <a:pt x="76" y="12"/>
                    </a:lnTo>
                    <a:lnTo>
                      <a:pt x="73" y="9"/>
                    </a:lnTo>
                    <a:lnTo>
                      <a:pt x="69" y="6"/>
                    </a:lnTo>
                    <a:lnTo>
                      <a:pt x="65" y="5"/>
                    </a:lnTo>
                    <a:lnTo>
                      <a:pt x="60" y="3"/>
                    </a:lnTo>
                    <a:lnTo>
                      <a:pt x="56" y="1"/>
                    </a:lnTo>
                    <a:lnTo>
                      <a:pt x="51" y="1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7" y="1"/>
                    </a:lnTo>
                    <a:lnTo>
                      <a:pt x="33" y="3"/>
                    </a:lnTo>
                    <a:lnTo>
                      <a:pt x="28" y="5"/>
                    </a:lnTo>
                    <a:lnTo>
                      <a:pt x="24" y="6"/>
                    </a:lnTo>
                    <a:lnTo>
                      <a:pt x="21" y="9"/>
                    </a:lnTo>
                    <a:lnTo>
                      <a:pt x="17" y="12"/>
                    </a:lnTo>
                    <a:lnTo>
                      <a:pt x="13" y="15"/>
                    </a:lnTo>
                    <a:lnTo>
                      <a:pt x="11" y="18"/>
                    </a:lnTo>
                    <a:lnTo>
                      <a:pt x="7" y="22"/>
                    </a:lnTo>
                    <a:lnTo>
                      <a:pt x="6" y="26"/>
                    </a:lnTo>
                    <a:lnTo>
                      <a:pt x="3" y="29"/>
                    </a:lnTo>
                    <a:lnTo>
                      <a:pt x="1" y="34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1" y="57"/>
                    </a:lnTo>
                    <a:lnTo>
                      <a:pt x="1" y="62"/>
                    </a:lnTo>
                    <a:lnTo>
                      <a:pt x="3" y="67"/>
                    </a:lnTo>
                    <a:lnTo>
                      <a:pt x="6" y="71"/>
                    </a:lnTo>
                    <a:lnTo>
                      <a:pt x="7" y="74"/>
                    </a:lnTo>
                    <a:lnTo>
                      <a:pt x="11" y="79"/>
                    </a:lnTo>
                    <a:lnTo>
                      <a:pt x="13" y="82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4" y="90"/>
                    </a:lnTo>
                    <a:lnTo>
                      <a:pt x="28" y="92"/>
                    </a:lnTo>
                    <a:lnTo>
                      <a:pt x="33" y="94"/>
                    </a:lnTo>
                    <a:lnTo>
                      <a:pt x="37" y="95"/>
                    </a:lnTo>
                    <a:lnTo>
                      <a:pt x="42" y="95"/>
                    </a:lnTo>
                    <a:lnTo>
                      <a:pt x="47" y="95"/>
                    </a:lnTo>
                    <a:close/>
                  </a:path>
                </a:pathLst>
              </a:custGeom>
              <a:solidFill>
                <a:srgbClr val="FF33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3" name="Freeform 253"/>
              <p:cNvSpPr>
                <a:spLocks/>
              </p:cNvSpPr>
              <p:nvPr/>
            </p:nvSpPr>
            <p:spPr bwMode="auto">
              <a:xfrm>
                <a:off x="4355" y="3048"/>
                <a:ext cx="210" cy="211"/>
              </a:xfrm>
              <a:custGeom>
                <a:avLst/>
                <a:gdLst/>
                <a:ahLst/>
                <a:cxnLst>
                  <a:cxn ang="0">
                    <a:pos x="207" y="83"/>
                  </a:cxn>
                  <a:cxn ang="0">
                    <a:pos x="198" y="58"/>
                  </a:cxn>
                  <a:cxn ang="0">
                    <a:pos x="183" y="38"/>
                  </a:cxn>
                  <a:cxn ang="0">
                    <a:pos x="162" y="24"/>
                  </a:cxn>
                  <a:cxn ang="0">
                    <a:pos x="137" y="15"/>
                  </a:cxn>
                  <a:cxn ang="0">
                    <a:pos x="110" y="14"/>
                  </a:cxn>
                  <a:cxn ang="0">
                    <a:pos x="84" y="20"/>
                  </a:cxn>
                  <a:cxn ang="0">
                    <a:pos x="62" y="34"/>
                  </a:cxn>
                  <a:cxn ang="0">
                    <a:pos x="45" y="53"/>
                  </a:cxn>
                  <a:cxn ang="0">
                    <a:pos x="33" y="77"/>
                  </a:cxn>
                  <a:cxn ang="0">
                    <a:pos x="29" y="103"/>
                  </a:cxn>
                  <a:cxn ang="0">
                    <a:pos x="33" y="131"/>
                  </a:cxn>
                  <a:cxn ang="0">
                    <a:pos x="45" y="154"/>
                  </a:cxn>
                  <a:cxn ang="0">
                    <a:pos x="62" y="174"/>
                  </a:cxn>
                  <a:cxn ang="0">
                    <a:pos x="84" y="187"/>
                  </a:cxn>
                  <a:cxn ang="0">
                    <a:pos x="110" y="193"/>
                  </a:cxn>
                  <a:cxn ang="0">
                    <a:pos x="137" y="193"/>
                  </a:cxn>
                  <a:cxn ang="0">
                    <a:pos x="162" y="183"/>
                  </a:cxn>
                  <a:cxn ang="0">
                    <a:pos x="183" y="168"/>
                  </a:cxn>
                  <a:cxn ang="0">
                    <a:pos x="198" y="147"/>
                  </a:cxn>
                  <a:cxn ang="0">
                    <a:pos x="207" y="122"/>
                  </a:cxn>
                  <a:cxn ang="0">
                    <a:pos x="210" y="104"/>
                  </a:cxn>
                  <a:cxn ang="0">
                    <a:pos x="210" y="104"/>
                  </a:cxn>
                  <a:cxn ang="0">
                    <a:pos x="210" y="104"/>
                  </a:cxn>
                  <a:cxn ang="0">
                    <a:pos x="210" y="105"/>
                  </a:cxn>
                  <a:cxn ang="0">
                    <a:pos x="210" y="105"/>
                  </a:cxn>
                  <a:cxn ang="0">
                    <a:pos x="210" y="106"/>
                  </a:cxn>
                  <a:cxn ang="0">
                    <a:pos x="204" y="137"/>
                  </a:cxn>
                  <a:cxn ang="0">
                    <a:pos x="191" y="165"/>
                  </a:cxn>
                  <a:cxn ang="0">
                    <a:pos x="171" y="187"/>
                  </a:cxn>
                  <a:cxn ang="0">
                    <a:pos x="145" y="203"/>
                  </a:cxn>
                  <a:cxn ang="0">
                    <a:pos x="115" y="211"/>
                  </a:cxn>
                  <a:cxn ang="0">
                    <a:pos x="84" y="209"/>
                  </a:cxn>
                  <a:cxn ang="0">
                    <a:pos x="54" y="198"/>
                  </a:cxn>
                  <a:cxn ang="0">
                    <a:pos x="31" y="181"/>
                  </a:cxn>
                  <a:cxn ang="0">
                    <a:pos x="12" y="156"/>
                  </a:cxn>
                  <a:cxn ang="0">
                    <a:pos x="2" y="127"/>
                  </a:cxn>
                  <a:cxn ang="0">
                    <a:pos x="0" y="95"/>
                  </a:cxn>
                  <a:cxn ang="0">
                    <a:pos x="8" y="64"/>
                  </a:cxn>
                  <a:cxn ang="0">
                    <a:pos x="24" y="38"/>
                  </a:cxn>
                  <a:cxn ang="0">
                    <a:pos x="46" y="19"/>
                  </a:cxn>
                  <a:cxn ang="0">
                    <a:pos x="74" y="5"/>
                  </a:cxn>
                  <a:cxn ang="0">
                    <a:pos x="105" y="0"/>
                  </a:cxn>
                  <a:cxn ang="0">
                    <a:pos x="135" y="4"/>
                  </a:cxn>
                  <a:cxn ang="0">
                    <a:pos x="162" y="17"/>
                  </a:cxn>
                  <a:cxn ang="0">
                    <a:pos x="185" y="36"/>
                  </a:cxn>
                  <a:cxn ang="0">
                    <a:pos x="200" y="62"/>
                  </a:cxn>
                  <a:cxn ang="0">
                    <a:pos x="209" y="91"/>
                  </a:cxn>
                </a:cxnLst>
                <a:rect l="0" t="0" r="r" b="b"/>
                <a:pathLst>
                  <a:path w="210" h="211">
                    <a:moveTo>
                      <a:pt x="209" y="101"/>
                    </a:moveTo>
                    <a:lnTo>
                      <a:pt x="209" y="92"/>
                    </a:lnTo>
                    <a:lnTo>
                      <a:pt x="207" y="83"/>
                    </a:lnTo>
                    <a:lnTo>
                      <a:pt x="204" y="74"/>
                    </a:lnTo>
                    <a:lnTo>
                      <a:pt x="202" y="66"/>
                    </a:lnTo>
                    <a:lnTo>
                      <a:pt x="198" y="58"/>
                    </a:lnTo>
                    <a:lnTo>
                      <a:pt x="194" y="51"/>
                    </a:lnTo>
                    <a:lnTo>
                      <a:pt x="188" y="44"/>
                    </a:lnTo>
                    <a:lnTo>
                      <a:pt x="183" y="38"/>
                    </a:lnTo>
                    <a:lnTo>
                      <a:pt x="176" y="33"/>
                    </a:lnTo>
                    <a:lnTo>
                      <a:pt x="169" y="28"/>
                    </a:lnTo>
                    <a:lnTo>
                      <a:pt x="162" y="24"/>
                    </a:lnTo>
                    <a:lnTo>
                      <a:pt x="154" y="19"/>
                    </a:lnTo>
                    <a:lnTo>
                      <a:pt x="145" y="17"/>
                    </a:lnTo>
                    <a:lnTo>
                      <a:pt x="137" y="15"/>
                    </a:lnTo>
                    <a:lnTo>
                      <a:pt x="129" y="14"/>
                    </a:lnTo>
                    <a:lnTo>
                      <a:pt x="119" y="14"/>
                    </a:lnTo>
                    <a:lnTo>
                      <a:pt x="110" y="14"/>
                    </a:lnTo>
                    <a:lnTo>
                      <a:pt x="101" y="15"/>
                    </a:lnTo>
                    <a:lnTo>
                      <a:pt x="92" y="17"/>
                    </a:lnTo>
                    <a:lnTo>
                      <a:pt x="84" y="20"/>
                    </a:lnTo>
                    <a:lnTo>
                      <a:pt x="76" y="25"/>
                    </a:lnTo>
                    <a:lnTo>
                      <a:pt x="69" y="29"/>
                    </a:lnTo>
                    <a:lnTo>
                      <a:pt x="62" y="34"/>
                    </a:lnTo>
                    <a:lnTo>
                      <a:pt x="56" y="40"/>
                    </a:lnTo>
                    <a:lnTo>
                      <a:pt x="50" y="46"/>
                    </a:lnTo>
                    <a:lnTo>
                      <a:pt x="45" y="53"/>
                    </a:lnTo>
                    <a:lnTo>
                      <a:pt x="40" y="60"/>
                    </a:lnTo>
                    <a:lnTo>
                      <a:pt x="37" y="69"/>
                    </a:lnTo>
                    <a:lnTo>
                      <a:pt x="33" y="77"/>
                    </a:lnTo>
                    <a:lnTo>
                      <a:pt x="32" y="86"/>
                    </a:lnTo>
                    <a:lnTo>
                      <a:pt x="30" y="94"/>
                    </a:lnTo>
                    <a:lnTo>
                      <a:pt x="29" y="103"/>
                    </a:lnTo>
                    <a:lnTo>
                      <a:pt x="30" y="113"/>
                    </a:lnTo>
                    <a:lnTo>
                      <a:pt x="32" y="122"/>
                    </a:lnTo>
                    <a:lnTo>
                      <a:pt x="33" y="131"/>
                    </a:lnTo>
                    <a:lnTo>
                      <a:pt x="37" y="139"/>
                    </a:lnTo>
                    <a:lnTo>
                      <a:pt x="40" y="147"/>
                    </a:lnTo>
                    <a:lnTo>
                      <a:pt x="45" y="154"/>
                    </a:lnTo>
                    <a:lnTo>
                      <a:pt x="50" y="161"/>
                    </a:lnTo>
                    <a:lnTo>
                      <a:pt x="56" y="168"/>
                    </a:lnTo>
                    <a:lnTo>
                      <a:pt x="62" y="174"/>
                    </a:lnTo>
                    <a:lnTo>
                      <a:pt x="69" y="179"/>
                    </a:lnTo>
                    <a:lnTo>
                      <a:pt x="76" y="183"/>
                    </a:lnTo>
                    <a:lnTo>
                      <a:pt x="84" y="187"/>
                    </a:lnTo>
                    <a:lnTo>
                      <a:pt x="92" y="190"/>
                    </a:lnTo>
                    <a:lnTo>
                      <a:pt x="101" y="193"/>
                    </a:lnTo>
                    <a:lnTo>
                      <a:pt x="110" y="193"/>
                    </a:lnTo>
                    <a:lnTo>
                      <a:pt x="119" y="194"/>
                    </a:lnTo>
                    <a:lnTo>
                      <a:pt x="129" y="193"/>
                    </a:lnTo>
                    <a:lnTo>
                      <a:pt x="137" y="193"/>
                    </a:lnTo>
                    <a:lnTo>
                      <a:pt x="145" y="190"/>
                    </a:lnTo>
                    <a:lnTo>
                      <a:pt x="154" y="187"/>
                    </a:lnTo>
                    <a:lnTo>
                      <a:pt x="162" y="183"/>
                    </a:lnTo>
                    <a:lnTo>
                      <a:pt x="169" y="179"/>
                    </a:lnTo>
                    <a:lnTo>
                      <a:pt x="176" y="174"/>
                    </a:lnTo>
                    <a:lnTo>
                      <a:pt x="183" y="168"/>
                    </a:lnTo>
                    <a:lnTo>
                      <a:pt x="188" y="161"/>
                    </a:lnTo>
                    <a:lnTo>
                      <a:pt x="194" y="154"/>
                    </a:lnTo>
                    <a:lnTo>
                      <a:pt x="198" y="147"/>
                    </a:lnTo>
                    <a:lnTo>
                      <a:pt x="202" y="139"/>
                    </a:lnTo>
                    <a:lnTo>
                      <a:pt x="204" y="131"/>
                    </a:lnTo>
                    <a:lnTo>
                      <a:pt x="207" y="122"/>
                    </a:lnTo>
                    <a:lnTo>
                      <a:pt x="209" y="113"/>
                    </a:lnTo>
                    <a:lnTo>
                      <a:pt x="209" y="103"/>
                    </a:lnTo>
                    <a:lnTo>
                      <a:pt x="210" y="104"/>
                    </a:lnTo>
                    <a:lnTo>
                      <a:pt x="210" y="104"/>
                    </a:lnTo>
                    <a:lnTo>
                      <a:pt x="210" y="104"/>
                    </a:lnTo>
                    <a:lnTo>
                      <a:pt x="210" y="104"/>
                    </a:lnTo>
                    <a:lnTo>
                      <a:pt x="210" y="104"/>
                    </a:lnTo>
                    <a:lnTo>
                      <a:pt x="210" y="104"/>
                    </a:lnTo>
                    <a:lnTo>
                      <a:pt x="210" y="104"/>
                    </a:lnTo>
                    <a:lnTo>
                      <a:pt x="210" y="105"/>
                    </a:lnTo>
                    <a:lnTo>
                      <a:pt x="210" y="105"/>
                    </a:lnTo>
                    <a:lnTo>
                      <a:pt x="210" y="105"/>
                    </a:lnTo>
                    <a:lnTo>
                      <a:pt x="210" y="105"/>
                    </a:lnTo>
                    <a:lnTo>
                      <a:pt x="210" y="105"/>
                    </a:lnTo>
                    <a:lnTo>
                      <a:pt x="210" y="105"/>
                    </a:lnTo>
                    <a:lnTo>
                      <a:pt x="210" y="105"/>
                    </a:lnTo>
                    <a:lnTo>
                      <a:pt x="210" y="105"/>
                    </a:lnTo>
                    <a:lnTo>
                      <a:pt x="210" y="106"/>
                    </a:lnTo>
                    <a:lnTo>
                      <a:pt x="209" y="116"/>
                    </a:lnTo>
                    <a:lnTo>
                      <a:pt x="207" y="127"/>
                    </a:lnTo>
                    <a:lnTo>
                      <a:pt x="204" y="137"/>
                    </a:lnTo>
                    <a:lnTo>
                      <a:pt x="201" y="147"/>
                    </a:lnTo>
                    <a:lnTo>
                      <a:pt x="197" y="156"/>
                    </a:lnTo>
                    <a:lnTo>
                      <a:pt x="191" y="165"/>
                    </a:lnTo>
                    <a:lnTo>
                      <a:pt x="185" y="173"/>
                    </a:lnTo>
                    <a:lnTo>
                      <a:pt x="178" y="181"/>
                    </a:lnTo>
                    <a:lnTo>
                      <a:pt x="171" y="187"/>
                    </a:lnTo>
                    <a:lnTo>
                      <a:pt x="163" y="193"/>
                    </a:lnTo>
                    <a:lnTo>
                      <a:pt x="155" y="198"/>
                    </a:lnTo>
                    <a:lnTo>
                      <a:pt x="145" y="203"/>
                    </a:lnTo>
                    <a:lnTo>
                      <a:pt x="135" y="206"/>
                    </a:lnTo>
                    <a:lnTo>
                      <a:pt x="126" y="209"/>
                    </a:lnTo>
                    <a:lnTo>
                      <a:pt x="115" y="211"/>
                    </a:lnTo>
                    <a:lnTo>
                      <a:pt x="105" y="211"/>
                    </a:lnTo>
                    <a:lnTo>
                      <a:pt x="94" y="211"/>
                    </a:lnTo>
                    <a:lnTo>
                      <a:pt x="84" y="209"/>
                    </a:lnTo>
                    <a:lnTo>
                      <a:pt x="74" y="206"/>
                    </a:lnTo>
                    <a:lnTo>
                      <a:pt x="64" y="203"/>
                    </a:lnTo>
                    <a:lnTo>
                      <a:pt x="54" y="198"/>
                    </a:lnTo>
                    <a:lnTo>
                      <a:pt x="46" y="193"/>
                    </a:lnTo>
                    <a:lnTo>
                      <a:pt x="38" y="187"/>
                    </a:lnTo>
                    <a:lnTo>
                      <a:pt x="31" y="181"/>
                    </a:lnTo>
                    <a:lnTo>
                      <a:pt x="24" y="173"/>
                    </a:lnTo>
                    <a:lnTo>
                      <a:pt x="18" y="165"/>
                    </a:lnTo>
                    <a:lnTo>
                      <a:pt x="12" y="156"/>
                    </a:lnTo>
                    <a:lnTo>
                      <a:pt x="8" y="147"/>
                    </a:lnTo>
                    <a:lnTo>
                      <a:pt x="5" y="137"/>
                    </a:lnTo>
                    <a:lnTo>
                      <a:pt x="2" y="127"/>
                    </a:lnTo>
                    <a:lnTo>
                      <a:pt x="0" y="116"/>
                    </a:lnTo>
                    <a:lnTo>
                      <a:pt x="0" y="106"/>
                    </a:lnTo>
                    <a:lnTo>
                      <a:pt x="0" y="95"/>
                    </a:lnTo>
                    <a:lnTo>
                      <a:pt x="2" y="85"/>
                    </a:lnTo>
                    <a:lnTo>
                      <a:pt x="5" y="75"/>
                    </a:lnTo>
                    <a:lnTo>
                      <a:pt x="8" y="64"/>
                    </a:lnTo>
                    <a:lnTo>
                      <a:pt x="12" y="55"/>
                    </a:lnTo>
                    <a:lnTo>
                      <a:pt x="18" y="47"/>
                    </a:lnTo>
                    <a:lnTo>
                      <a:pt x="24" y="38"/>
                    </a:lnTo>
                    <a:lnTo>
                      <a:pt x="31" y="31"/>
                    </a:lnTo>
                    <a:lnTo>
                      <a:pt x="38" y="25"/>
                    </a:lnTo>
                    <a:lnTo>
                      <a:pt x="46" y="19"/>
                    </a:lnTo>
                    <a:lnTo>
                      <a:pt x="54" y="13"/>
                    </a:lnTo>
                    <a:lnTo>
                      <a:pt x="64" y="8"/>
                    </a:lnTo>
                    <a:lnTo>
                      <a:pt x="74" y="5"/>
                    </a:lnTo>
                    <a:lnTo>
                      <a:pt x="84" y="3"/>
                    </a:lnTo>
                    <a:lnTo>
                      <a:pt x="94" y="1"/>
                    </a:lnTo>
                    <a:lnTo>
                      <a:pt x="105" y="0"/>
                    </a:lnTo>
                    <a:lnTo>
                      <a:pt x="115" y="1"/>
                    </a:lnTo>
                    <a:lnTo>
                      <a:pt x="125" y="3"/>
                    </a:lnTo>
                    <a:lnTo>
                      <a:pt x="135" y="4"/>
                    </a:lnTo>
                    <a:lnTo>
                      <a:pt x="145" y="8"/>
                    </a:lnTo>
                    <a:lnTo>
                      <a:pt x="154" y="12"/>
                    </a:lnTo>
                    <a:lnTo>
                      <a:pt x="162" y="17"/>
                    </a:lnTo>
                    <a:lnTo>
                      <a:pt x="171" y="23"/>
                    </a:lnTo>
                    <a:lnTo>
                      <a:pt x="178" y="30"/>
                    </a:lnTo>
                    <a:lnTo>
                      <a:pt x="185" y="36"/>
                    </a:lnTo>
                    <a:lnTo>
                      <a:pt x="191" y="44"/>
                    </a:lnTo>
                    <a:lnTo>
                      <a:pt x="196" y="53"/>
                    </a:lnTo>
                    <a:lnTo>
                      <a:pt x="200" y="62"/>
                    </a:lnTo>
                    <a:lnTo>
                      <a:pt x="204" y="71"/>
                    </a:lnTo>
                    <a:lnTo>
                      <a:pt x="207" y="81"/>
                    </a:lnTo>
                    <a:lnTo>
                      <a:pt x="209" y="91"/>
                    </a:lnTo>
                    <a:lnTo>
                      <a:pt x="210" y="102"/>
                    </a:lnTo>
                    <a:lnTo>
                      <a:pt x="209" y="101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4" name="Freeform 254"/>
              <p:cNvSpPr>
                <a:spLocks/>
              </p:cNvSpPr>
              <p:nvPr/>
            </p:nvSpPr>
            <p:spPr bwMode="auto">
              <a:xfrm>
                <a:off x="4617" y="2755"/>
                <a:ext cx="99" cy="136"/>
              </a:xfrm>
              <a:custGeom>
                <a:avLst/>
                <a:gdLst/>
                <a:ahLst/>
                <a:cxnLst>
                  <a:cxn ang="0">
                    <a:pos x="99" y="5"/>
                  </a:cxn>
                  <a:cxn ang="0">
                    <a:pos x="99" y="5"/>
                  </a:cxn>
                  <a:cxn ang="0">
                    <a:pos x="98" y="5"/>
                  </a:cxn>
                  <a:cxn ang="0">
                    <a:pos x="97" y="5"/>
                  </a:cxn>
                  <a:cxn ang="0">
                    <a:pos x="96" y="4"/>
                  </a:cxn>
                  <a:cxn ang="0">
                    <a:pos x="96" y="4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3" y="3"/>
                  </a:cxn>
                  <a:cxn ang="0">
                    <a:pos x="93" y="3"/>
                  </a:cxn>
                  <a:cxn ang="0">
                    <a:pos x="92" y="2"/>
                  </a:cxn>
                  <a:cxn ang="0">
                    <a:pos x="92" y="2"/>
                  </a:cxn>
                  <a:cxn ang="0">
                    <a:pos x="91" y="1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8" y="0"/>
                  </a:cxn>
                  <a:cxn ang="0">
                    <a:pos x="88" y="0"/>
                  </a:cxn>
                  <a:cxn ang="0">
                    <a:pos x="0" y="95"/>
                  </a:cxn>
                  <a:cxn ang="0">
                    <a:pos x="5" y="100"/>
                  </a:cxn>
                  <a:cxn ang="0">
                    <a:pos x="10" y="103"/>
                  </a:cxn>
                  <a:cxn ang="0">
                    <a:pos x="15" y="106"/>
                  </a:cxn>
                  <a:cxn ang="0">
                    <a:pos x="20" y="110"/>
                  </a:cxn>
                  <a:cxn ang="0">
                    <a:pos x="25" y="113"/>
                  </a:cxn>
                  <a:cxn ang="0">
                    <a:pos x="31" y="117"/>
                  </a:cxn>
                  <a:cxn ang="0">
                    <a:pos x="36" y="119"/>
                  </a:cxn>
                  <a:cxn ang="0">
                    <a:pos x="42" y="122"/>
                  </a:cxn>
                  <a:cxn ang="0">
                    <a:pos x="48" y="124"/>
                  </a:cxn>
                  <a:cxn ang="0">
                    <a:pos x="54" y="127"/>
                  </a:cxn>
                  <a:cxn ang="0">
                    <a:pos x="59" y="128"/>
                  </a:cxn>
                  <a:cxn ang="0">
                    <a:pos x="66" y="130"/>
                  </a:cxn>
                  <a:cxn ang="0">
                    <a:pos x="72" y="132"/>
                  </a:cxn>
                  <a:cxn ang="0">
                    <a:pos x="77" y="134"/>
                  </a:cxn>
                  <a:cxn ang="0">
                    <a:pos x="84" y="134"/>
                  </a:cxn>
                  <a:cxn ang="0">
                    <a:pos x="90" y="136"/>
                  </a:cxn>
                  <a:cxn ang="0">
                    <a:pos x="99" y="5"/>
                  </a:cxn>
                </a:cxnLst>
                <a:rect l="0" t="0" r="r" b="b"/>
                <a:pathLst>
                  <a:path w="99" h="136">
                    <a:moveTo>
                      <a:pt x="99" y="5"/>
                    </a:moveTo>
                    <a:lnTo>
                      <a:pt x="99" y="5"/>
                    </a:lnTo>
                    <a:lnTo>
                      <a:pt x="98" y="5"/>
                    </a:lnTo>
                    <a:lnTo>
                      <a:pt x="97" y="5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0" y="95"/>
                    </a:lnTo>
                    <a:lnTo>
                      <a:pt x="5" y="100"/>
                    </a:lnTo>
                    <a:lnTo>
                      <a:pt x="10" y="103"/>
                    </a:lnTo>
                    <a:lnTo>
                      <a:pt x="15" y="106"/>
                    </a:lnTo>
                    <a:lnTo>
                      <a:pt x="20" y="110"/>
                    </a:lnTo>
                    <a:lnTo>
                      <a:pt x="25" y="113"/>
                    </a:lnTo>
                    <a:lnTo>
                      <a:pt x="31" y="117"/>
                    </a:lnTo>
                    <a:lnTo>
                      <a:pt x="36" y="119"/>
                    </a:lnTo>
                    <a:lnTo>
                      <a:pt x="42" y="122"/>
                    </a:lnTo>
                    <a:lnTo>
                      <a:pt x="48" y="124"/>
                    </a:lnTo>
                    <a:lnTo>
                      <a:pt x="54" y="127"/>
                    </a:lnTo>
                    <a:lnTo>
                      <a:pt x="59" y="128"/>
                    </a:lnTo>
                    <a:lnTo>
                      <a:pt x="66" y="130"/>
                    </a:lnTo>
                    <a:lnTo>
                      <a:pt x="72" y="132"/>
                    </a:lnTo>
                    <a:lnTo>
                      <a:pt x="77" y="134"/>
                    </a:lnTo>
                    <a:lnTo>
                      <a:pt x="84" y="134"/>
                    </a:lnTo>
                    <a:lnTo>
                      <a:pt x="90" y="136"/>
                    </a:lnTo>
                    <a:lnTo>
                      <a:pt x="99" y="5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5" name="Freeform 255"/>
              <p:cNvSpPr>
                <a:spLocks/>
              </p:cNvSpPr>
              <p:nvPr/>
            </p:nvSpPr>
            <p:spPr bwMode="auto">
              <a:xfrm>
                <a:off x="4751" y="2756"/>
                <a:ext cx="94" cy="389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13" y="133"/>
                  </a:cxn>
                  <a:cxn ang="0">
                    <a:pos x="19" y="132"/>
                  </a:cxn>
                  <a:cxn ang="0">
                    <a:pos x="25" y="131"/>
                  </a:cxn>
                  <a:cxn ang="0">
                    <a:pos x="31" y="129"/>
                  </a:cxn>
                  <a:cxn ang="0">
                    <a:pos x="37" y="127"/>
                  </a:cxn>
                  <a:cxn ang="0">
                    <a:pos x="43" y="125"/>
                  </a:cxn>
                  <a:cxn ang="0">
                    <a:pos x="48" y="123"/>
                  </a:cxn>
                  <a:cxn ang="0">
                    <a:pos x="54" y="121"/>
                  </a:cxn>
                  <a:cxn ang="0">
                    <a:pos x="59" y="118"/>
                  </a:cxn>
                  <a:cxn ang="0">
                    <a:pos x="65" y="115"/>
                  </a:cxn>
                  <a:cxn ang="0">
                    <a:pos x="70" y="112"/>
                  </a:cxn>
                  <a:cxn ang="0">
                    <a:pos x="75" y="109"/>
                  </a:cxn>
                  <a:cxn ang="0">
                    <a:pos x="80" y="106"/>
                  </a:cxn>
                  <a:cxn ang="0">
                    <a:pos x="84" y="103"/>
                  </a:cxn>
                  <a:cxn ang="0">
                    <a:pos x="89" y="99"/>
                  </a:cxn>
                  <a:cxn ang="0">
                    <a:pos x="94" y="95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389"/>
                  </a:cxn>
                  <a:cxn ang="0">
                    <a:pos x="8" y="134"/>
                  </a:cxn>
                </a:cxnLst>
                <a:rect l="0" t="0" r="r" b="b"/>
                <a:pathLst>
                  <a:path w="94" h="389">
                    <a:moveTo>
                      <a:pt x="8" y="134"/>
                    </a:moveTo>
                    <a:lnTo>
                      <a:pt x="13" y="133"/>
                    </a:lnTo>
                    <a:lnTo>
                      <a:pt x="19" y="132"/>
                    </a:lnTo>
                    <a:lnTo>
                      <a:pt x="25" y="131"/>
                    </a:lnTo>
                    <a:lnTo>
                      <a:pt x="31" y="129"/>
                    </a:lnTo>
                    <a:lnTo>
                      <a:pt x="37" y="127"/>
                    </a:lnTo>
                    <a:lnTo>
                      <a:pt x="43" y="125"/>
                    </a:lnTo>
                    <a:lnTo>
                      <a:pt x="48" y="123"/>
                    </a:lnTo>
                    <a:lnTo>
                      <a:pt x="54" y="121"/>
                    </a:lnTo>
                    <a:lnTo>
                      <a:pt x="59" y="118"/>
                    </a:lnTo>
                    <a:lnTo>
                      <a:pt x="65" y="115"/>
                    </a:lnTo>
                    <a:lnTo>
                      <a:pt x="70" y="112"/>
                    </a:lnTo>
                    <a:lnTo>
                      <a:pt x="75" y="109"/>
                    </a:lnTo>
                    <a:lnTo>
                      <a:pt x="80" y="106"/>
                    </a:lnTo>
                    <a:lnTo>
                      <a:pt x="84" y="103"/>
                    </a:lnTo>
                    <a:lnTo>
                      <a:pt x="89" y="99"/>
                    </a:lnTo>
                    <a:lnTo>
                      <a:pt x="94" y="9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389"/>
                    </a:lnTo>
                    <a:lnTo>
                      <a:pt x="8" y="134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6" name="Freeform 256"/>
              <p:cNvSpPr>
                <a:spLocks/>
              </p:cNvSpPr>
              <p:nvPr/>
            </p:nvSpPr>
            <p:spPr bwMode="auto">
              <a:xfrm>
                <a:off x="4769" y="2593"/>
                <a:ext cx="140" cy="246"/>
              </a:xfrm>
              <a:custGeom>
                <a:avLst/>
                <a:gdLst/>
                <a:ahLst/>
                <a:cxnLst>
                  <a:cxn ang="0">
                    <a:pos x="95" y="240"/>
                  </a:cxn>
                  <a:cxn ang="0">
                    <a:pos x="106" y="226"/>
                  </a:cxn>
                  <a:cxn ang="0">
                    <a:pos x="115" y="212"/>
                  </a:cxn>
                  <a:cxn ang="0">
                    <a:pos x="124" y="197"/>
                  </a:cxn>
                  <a:cxn ang="0">
                    <a:pos x="130" y="181"/>
                  </a:cxn>
                  <a:cxn ang="0">
                    <a:pos x="135" y="164"/>
                  </a:cxn>
                  <a:cxn ang="0">
                    <a:pos x="139" y="146"/>
                  </a:cxn>
                  <a:cxn ang="0">
                    <a:pos x="140" y="128"/>
                  </a:cxn>
                  <a:cxn ang="0">
                    <a:pos x="140" y="111"/>
                  </a:cxn>
                  <a:cxn ang="0">
                    <a:pos x="139" y="95"/>
                  </a:cxn>
                  <a:cxn ang="0">
                    <a:pos x="136" y="78"/>
                  </a:cxn>
                  <a:cxn ang="0">
                    <a:pos x="131" y="62"/>
                  </a:cxn>
                  <a:cxn ang="0">
                    <a:pos x="126" y="48"/>
                  </a:cxn>
                  <a:cxn ang="0">
                    <a:pos x="119" y="33"/>
                  </a:cxn>
                  <a:cxn ang="0">
                    <a:pos x="111" y="20"/>
                  </a:cxn>
                  <a:cxn ang="0">
                    <a:pos x="102" y="7"/>
                  </a:cxn>
                  <a:cxn ang="0">
                    <a:pos x="3" y="92"/>
                  </a:cxn>
                  <a:cxn ang="0">
                    <a:pos x="5" y="95"/>
                  </a:cxn>
                  <a:cxn ang="0">
                    <a:pos x="6" y="98"/>
                  </a:cxn>
                  <a:cxn ang="0">
                    <a:pos x="8" y="101"/>
                  </a:cxn>
                  <a:cxn ang="0">
                    <a:pos x="10" y="105"/>
                  </a:cxn>
                  <a:cxn ang="0">
                    <a:pos x="11" y="108"/>
                  </a:cxn>
                  <a:cxn ang="0">
                    <a:pos x="11" y="112"/>
                  </a:cxn>
                  <a:cxn ang="0">
                    <a:pos x="11" y="116"/>
                  </a:cxn>
                  <a:cxn ang="0">
                    <a:pos x="11" y="120"/>
                  </a:cxn>
                  <a:cxn ang="0">
                    <a:pos x="11" y="124"/>
                  </a:cxn>
                  <a:cxn ang="0">
                    <a:pos x="11" y="128"/>
                  </a:cxn>
                  <a:cxn ang="0">
                    <a:pos x="10" y="132"/>
                  </a:cxn>
                  <a:cxn ang="0">
                    <a:pos x="9" y="136"/>
                  </a:cxn>
                  <a:cxn ang="0">
                    <a:pos x="7" y="140"/>
                  </a:cxn>
                  <a:cxn ang="0">
                    <a:pos x="6" y="144"/>
                  </a:cxn>
                  <a:cxn ang="0">
                    <a:pos x="3" y="147"/>
                  </a:cxn>
                  <a:cxn ang="0">
                    <a:pos x="0" y="150"/>
                  </a:cxn>
                </a:cxnLst>
                <a:rect l="0" t="0" r="r" b="b"/>
                <a:pathLst>
                  <a:path w="140" h="246">
                    <a:moveTo>
                      <a:pt x="89" y="246"/>
                    </a:moveTo>
                    <a:lnTo>
                      <a:pt x="95" y="240"/>
                    </a:lnTo>
                    <a:lnTo>
                      <a:pt x="101" y="233"/>
                    </a:lnTo>
                    <a:lnTo>
                      <a:pt x="106" y="226"/>
                    </a:lnTo>
                    <a:lnTo>
                      <a:pt x="111" y="219"/>
                    </a:lnTo>
                    <a:lnTo>
                      <a:pt x="115" y="212"/>
                    </a:lnTo>
                    <a:lnTo>
                      <a:pt x="119" y="205"/>
                    </a:lnTo>
                    <a:lnTo>
                      <a:pt x="124" y="197"/>
                    </a:lnTo>
                    <a:lnTo>
                      <a:pt x="127" y="189"/>
                    </a:lnTo>
                    <a:lnTo>
                      <a:pt x="130" y="181"/>
                    </a:lnTo>
                    <a:lnTo>
                      <a:pt x="133" y="173"/>
                    </a:lnTo>
                    <a:lnTo>
                      <a:pt x="135" y="164"/>
                    </a:lnTo>
                    <a:lnTo>
                      <a:pt x="137" y="156"/>
                    </a:lnTo>
                    <a:lnTo>
                      <a:pt x="139" y="146"/>
                    </a:lnTo>
                    <a:lnTo>
                      <a:pt x="140" y="138"/>
                    </a:lnTo>
                    <a:lnTo>
                      <a:pt x="140" y="128"/>
                    </a:lnTo>
                    <a:lnTo>
                      <a:pt x="140" y="120"/>
                    </a:lnTo>
                    <a:lnTo>
                      <a:pt x="140" y="111"/>
                    </a:lnTo>
                    <a:lnTo>
                      <a:pt x="140" y="103"/>
                    </a:lnTo>
                    <a:lnTo>
                      <a:pt x="139" y="95"/>
                    </a:lnTo>
                    <a:lnTo>
                      <a:pt x="138" y="86"/>
                    </a:lnTo>
                    <a:lnTo>
                      <a:pt x="136" y="78"/>
                    </a:lnTo>
                    <a:lnTo>
                      <a:pt x="134" y="70"/>
                    </a:lnTo>
                    <a:lnTo>
                      <a:pt x="131" y="62"/>
                    </a:lnTo>
                    <a:lnTo>
                      <a:pt x="129" y="55"/>
                    </a:lnTo>
                    <a:lnTo>
                      <a:pt x="126" y="48"/>
                    </a:lnTo>
                    <a:lnTo>
                      <a:pt x="123" y="40"/>
                    </a:lnTo>
                    <a:lnTo>
                      <a:pt x="119" y="33"/>
                    </a:lnTo>
                    <a:lnTo>
                      <a:pt x="115" y="27"/>
                    </a:lnTo>
                    <a:lnTo>
                      <a:pt x="111" y="20"/>
                    </a:lnTo>
                    <a:lnTo>
                      <a:pt x="106" y="13"/>
                    </a:lnTo>
                    <a:lnTo>
                      <a:pt x="102" y="7"/>
                    </a:lnTo>
                    <a:lnTo>
                      <a:pt x="97" y="0"/>
                    </a:lnTo>
                    <a:lnTo>
                      <a:pt x="3" y="92"/>
                    </a:lnTo>
                    <a:lnTo>
                      <a:pt x="4" y="94"/>
                    </a:lnTo>
                    <a:lnTo>
                      <a:pt x="5" y="95"/>
                    </a:lnTo>
                    <a:lnTo>
                      <a:pt x="6" y="96"/>
                    </a:lnTo>
                    <a:lnTo>
                      <a:pt x="6" y="98"/>
                    </a:lnTo>
                    <a:lnTo>
                      <a:pt x="7" y="100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0" y="105"/>
                    </a:lnTo>
                    <a:lnTo>
                      <a:pt x="10" y="106"/>
                    </a:lnTo>
                    <a:lnTo>
                      <a:pt x="11" y="108"/>
                    </a:lnTo>
                    <a:lnTo>
                      <a:pt x="11" y="110"/>
                    </a:lnTo>
                    <a:lnTo>
                      <a:pt x="11" y="112"/>
                    </a:lnTo>
                    <a:lnTo>
                      <a:pt x="11" y="114"/>
                    </a:lnTo>
                    <a:lnTo>
                      <a:pt x="11" y="116"/>
                    </a:lnTo>
                    <a:lnTo>
                      <a:pt x="11" y="117"/>
                    </a:lnTo>
                    <a:lnTo>
                      <a:pt x="11" y="120"/>
                    </a:lnTo>
                    <a:lnTo>
                      <a:pt x="11" y="122"/>
                    </a:lnTo>
                    <a:lnTo>
                      <a:pt x="11" y="124"/>
                    </a:lnTo>
                    <a:lnTo>
                      <a:pt x="11" y="126"/>
                    </a:lnTo>
                    <a:lnTo>
                      <a:pt x="11" y="128"/>
                    </a:lnTo>
                    <a:lnTo>
                      <a:pt x="11" y="130"/>
                    </a:lnTo>
                    <a:lnTo>
                      <a:pt x="10" y="132"/>
                    </a:lnTo>
                    <a:lnTo>
                      <a:pt x="9" y="134"/>
                    </a:lnTo>
                    <a:lnTo>
                      <a:pt x="9" y="136"/>
                    </a:lnTo>
                    <a:lnTo>
                      <a:pt x="8" y="139"/>
                    </a:lnTo>
                    <a:lnTo>
                      <a:pt x="7" y="140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4" y="145"/>
                    </a:lnTo>
                    <a:lnTo>
                      <a:pt x="3" y="147"/>
                    </a:lnTo>
                    <a:lnTo>
                      <a:pt x="2" y="149"/>
                    </a:lnTo>
                    <a:lnTo>
                      <a:pt x="0" y="150"/>
                    </a:lnTo>
                    <a:lnTo>
                      <a:pt x="89" y="246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7" name="Freeform 257"/>
              <p:cNvSpPr>
                <a:spLocks/>
              </p:cNvSpPr>
              <p:nvPr/>
            </p:nvSpPr>
            <p:spPr bwMode="auto">
              <a:xfrm>
                <a:off x="4616" y="2533"/>
                <a:ext cx="231" cy="140"/>
              </a:xfrm>
              <a:custGeom>
                <a:avLst/>
                <a:gdLst/>
                <a:ahLst/>
                <a:cxnLst>
                  <a:cxn ang="0">
                    <a:pos x="225" y="37"/>
                  </a:cxn>
                  <a:cxn ang="0">
                    <a:pos x="213" y="29"/>
                  </a:cxn>
                  <a:cxn ang="0">
                    <a:pos x="199" y="21"/>
                  </a:cxn>
                  <a:cxn ang="0">
                    <a:pos x="186" y="14"/>
                  </a:cxn>
                  <a:cxn ang="0">
                    <a:pos x="170" y="9"/>
                  </a:cxn>
                  <a:cxn ang="0">
                    <a:pos x="155" y="4"/>
                  </a:cxn>
                  <a:cxn ang="0">
                    <a:pos x="140" y="2"/>
                  </a:cxn>
                  <a:cxn ang="0">
                    <a:pos x="124" y="0"/>
                  </a:cxn>
                  <a:cxn ang="0">
                    <a:pos x="107" y="0"/>
                  </a:cxn>
                  <a:cxn ang="0">
                    <a:pos x="91" y="2"/>
                  </a:cxn>
                  <a:cxn ang="0">
                    <a:pos x="75" y="4"/>
                  </a:cxn>
                  <a:cxn ang="0">
                    <a:pos x="60" y="9"/>
                  </a:cxn>
                  <a:cxn ang="0">
                    <a:pos x="46" y="14"/>
                  </a:cxn>
                  <a:cxn ang="0">
                    <a:pos x="31" y="21"/>
                  </a:cxn>
                  <a:cxn ang="0">
                    <a:pos x="18" y="29"/>
                  </a:cxn>
                  <a:cxn ang="0">
                    <a:pos x="6" y="37"/>
                  </a:cxn>
                  <a:cxn ang="0">
                    <a:pos x="86" y="140"/>
                  </a:cxn>
                  <a:cxn ang="0">
                    <a:pos x="89" y="138"/>
                  </a:cxn>
                  <a:cxn ang="0">
                    <a:pos x="93" y="136"/>
                  </a:cxn>
                  <a:cxn ang="0">
                    <a:pos x="96" y="134"/>
                  </a:cxn>
                  <a:cxn ang="0">
                    <a:pos x="100" y="132"/>
                  </a:cxn>
                  <a:cxn ang="0">
                    <a:pos x="104" y="132"/>
                  </a:cxn>
                  <a:cxn ang="0">
                    <a:pos x="107" y="131"/>
                  </a:cxn>
                  <a:cxn ang="0">
                    <a:pos x="111" y="130"/>
                  </a:cxn>
                  <a:cxn ang="0">
                    <a:pos x="116" y="130"/>
                  </a:cxn>
                  <a:cxn ang="0">
                    <a:pos x="119" y="130"/>
                  </a:cxn>
                  <a:cxn ang="0">
                    <a:pos x="122" y="131"/>
                  </a:cxn>
                  <a:cxn ang="0">
                    <a:pos x="126" y="131"/>
                  </a:cxn>
                  <a:cxn ang="0">
                    <a:pos x="129" y="132"/>
                  </a:cxn>
                  <a:cxn ang="0">
                    <a:pos x="132" y="133"/>
                  </a:cxn>
                  <a:cxn ang="0">
                    <a:pos x="136" y="134"/>
                  </a:cxn>
                  <a:cxn ang="0">
                    <a:pos x="138" y="136"/>
                  </a:cxn>
                  <a:cxn ang="0">
                    <a:pos x="142" y="138"/>
                  </a:cxn>
                </a:cxnLst>
                <a:rect l="0" t="0" r="r" b="b"/>
                <a:pathLst>
                  <a:path w="231" h="140">
                    <a:moveTo>
                      <a:pt x="231" y="43"/>
                    </a:moveTo>
                    <a:lnTo>
                      <a:pt x="225" y="37"/>
                    </a:lnTo>
                    <a:lnTo>
                      <a:pt x="219" y="33"/>
                    </a:lnTo>
                    <a:lnTo>
                      <a:pt x="213" y="29"/>
                    </a:lnTo>
                    <a:lnTo>
                      <a:pt x="206" y="25"/>
                    </a:lnTo>
                    <a:lnTo>
                      <a:pt x="199" y="21"/>
                    </a:lnTo>
                    <a:lnTo>
                      <a:pt x="192" y="17"/>
                    </a:lnTo>
                    <a:lnTo>
                      <a:pt x="186" y="14"/>
                    </a:lnTo>
                    <a:lnTo>
                      <a:pt x="178" y="11"/>
                    </a:lnTo>
                    <a:lnTo>
                      <a:pt x="170" y="9"/>
                    </a:lnTo>
                    <a:lnTo>
                      <a:pt x="163" y="6"/>
                    </a:lnTo>
                    <a:lnTo>
                      <a:pt x="155" y="4"/>
                    </a:lnTo>
                    <a:lnTo>
                      <a:pt x="148" y="3"/>
                    </a:lnTo>
                    <a:lnTo>
                      <a:pt x="140" y="2"/>
                    </a:lnTo>
                    <a:lnTo>
                      <a:pt x="132" y="0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0"/>
                    </a:lnTo>
                    <a:lnTo>
                      <a:pt x="99" y="0"/>
                    </a:lnTo>
                    <a:lnTo>
                      <a:pt x="91" y="2"/>
                    </a:lnTo>
                    <a:lnTo>
                      <a:pt x="83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9"/>
                    </a:lnTo>
                    <a:lnTo>
                      <a:pt x="52" y="11"/>
                    </a:lnTo>
                    <a:lnTo>
                      <a:pt x="46" y="14"/>
                    </a:lnTo>
                    <a:lnTo>
                      <a:pt x="38" y="17"/>
                    </a:lnTo>
                    <a:lnTo>
                      <a:pt x="31" y="21"/>
                    </a:lnTo>
                    <a:lnTo>
                      <a:pt x="24" y="25"/>
                    </a:lnTo>
                    <a:lnTo>
                      <a:pt x="18" y="29"/>
                    </a:lnTo>
                    <a:lnTo>
                      <a:pt x="12" y="33"/>
                    </a:lnTo>
                    <a:lnTo>
                      <a:pt x="6" y="37"/>
                    </a:lnTo>
                    <a:lnTo>
                      <a:pt x="0" y="43"/>
                    </a:lnTo>
                    <a:lnTo>
                      <a:pt x="86" y="140"/>
                    </a:lnTo>
                    <a:lnTo>
                      <a:pt x="88" y="138"/>
                    </a:lnTo>
                    <a:lnTo>
                      <a:pt x="89" y="138"/>
                    </a:lnTo>
                    <a:lnTo>
                      <a:pt x="91" y="137"/>
                    </a:lnTo>
                    <a:lnTo>
                      <a:pt x="93" y="136"/>
                    </a:lnTo>
                    <a:lnTo>
                      <a:pt x="94" y="135"/>
                    </a:lnTo>
                    <a:lnTo>
                      <a:pt x="96" y="134"/>
                    </a:lnTo>
                    <a:lnTo>
                      <a:pt x="98" y="133"/>
                    </a:lnTo>
                    <a:lnTo>
                      <a:pt x="100" y="132"/>
                    </a:lnTo>
                    <a:lnTo>
                      <a:pt x="101" y="132"/>
                    </a:lnTo>
                    <a:lnTo>
                      <a:pt x="104" y="132"/>
                    </a:lnTo>
                    <a:lnTo>
                      <a:pt x="105" y="131"/>
                    </a:lnTo>
                    <a:lnTo>
                      <a:pt x="107" y="131"/>
                    </a:lnTo>
                    <a:lnTo>
                      <a:pt x="110" y="131"/>
                    </a:lnTo>
                    <a:lnTo>
                      <a:pt x="111" y="130"/>
                    </a:lnTo>
                    <a:lnTo>
                      <a:pt x="113" y="130"/>
                    </a:lnTo>
                    <a:lnTo>
                      <a:pt x="116" y="130"/>
                    </a:lnTo>
                    <a:lnTo>
                      <a:pt x="117" y="130"/>
                    </a:lnTo>
                    <a:lnTo>
                      <a:pt x="119" y="130"/>
                    </a:lnTo>
                    <a:lnTo>
                      <a:pt x="121" y="130"/>
                    </a:lnTo>
                    <a:lnTo>
                      <a:pt x="122" y="131"/>
                    </a:lnTo>
                    <a:lnTo>
                      <a:pt x="124" y="131"/>
                    </a:lnTo>
                    <a:lnTo>
                      <a:pt x="126" y="131"/>
                    </a:lnTo>
                    <a:lnTo>
                      <a:pt x="127" y="132"/>
                    </a:lnTo>
                    <a:lnTo>
                      <a:pt x="129" y="132"/>
                    </a:lnTo>
                    <a:lnTo>
                      <a:pt x="131" y="132"/>
                    </a:lnTo>
                    <a:lnTo>
                      <a:pt x="132" y="133"/>
                    </a:lnTo>
                    <a:lnTo>
                      <a:pt x="134" y="133"/>
                    </a:lnTo>
                    <a:lnTo>
                      <a:pt x="136" y="134"/>
                    </a:lnTo>
                    <a:lnTo>
                      <a:pt x="137" y="135"/>
                    </a:lnTo>
                    <a:lnTo>
                      <a:pt x="138" y="136"/>
                    </a:lnTo>
                    <a:lnTo>
                      <a:pt x="140" y="137"/>
                    </a:lnTo>
                    <a:lnTo>
                      <a:pt x="142" y="138"/>
                    </a:lnTo>
                    <a:lnTo>
                      <a:pt x="231" y="43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8" name="Freeform 258"/>
              <p:cNvSpPr>
                <a:spLocks/>
              </p:cNvSpPr>
              <p:nvPr/>
            </p:nvSpPr>
            <p:spPr bwMode="auto">
              <a:xfrm>
                <a:off x="4553" y="2594"/>
                <a:ext cx="137" cy="238"/>
              </a:xfrm>
              <a:custGeom>
                <a:avLst/>
                <a:gdLst/>
                <a:ahLst/>
                <a:cxnLst>
                  <a:cxn ang="0">
                    <a:pos x="39" y="6"/>
                  </a:cxn>
                  <a:cxn ang="0">
                    <a:pos x="30" y="19"/>
                  </a:cxn>
                  <a:cxn ang="0">
                    <a:pos x="22" y="32"/>
                  </a:cxn>
                  <a:cxn ang="0">
                    <a:pos x="15" y="47"/>
                  </a:cxn>
                  <a:cxn ang="0">
                    <a:pos x="9" y="62"/>
                  </a:cxn>
                  <a:cxn ang="0">
                    <a:pos x="5" y="77"/>
                  </a:cxn>
                  <a:cxn ang="0">
                    <a:pos x="1" y="94"/>
                  </a:cxn>
                  <a:cxn ang="0">
                    <a:pos x="1" y="110"/>
                  </a:cxn>
                  <a:cxn ang="0">
                    <a:pos x="1" y="127"/>
                  </a:cxn>
                  <a:cxn ang="0">
                    <a:pos x="1" y="144"/>
                  </a:cxn>
                  <a:cxn ang="0">
                    <a:pos x="5" y="160"/>
                  </a:cxn>
                  <a:cxn ang="0">
                    <a:pos x="9" y="176"/>
                  </a:cxn>
                  <a:cxn ang="0">
                    <a:pos x="15" y="191"/>
                  </a:cxn>
                  <a:cxn ang="0">
                    <a:pos x="23" y="205"/>
                  </a:cxn>
                  <a:cxn ang="0">
                    <a:pos x="30" y="219"/>
                  </a:cxn>
                  <a:cxn ang="0">
                    <a:pos x="40" y="232"/>
                  </a:cxn>
                  <a:cxn ang="0">
                    <a:pos x="137" y="145"/>
                  </a:cxn>
                  <a:cxn ang="0">
                    <a:pos x="136" y="143"/>
                  </a:cxn>
                  <a:cxn ang="0">
                    <a:pos x="134" y="139"/>
                  </a:cxn>
                  <a:cxn ang="0">
                    <a:pos x="132" y="136"/>
                  </a:cxn>
                  <a:cxn ang="0">
                    <a:pos x="131" y="133"/>
                  </a:cxn>
                  <a:cxn ang="0">
                    <a:pos x="130" y="129"/>
                  </a:cxn>
                  <a:cxn ang="0">
                    <a:pos x="130" y="126"/>
                  </a:cxn>
                  <a:cxn ang="0">
                    <a:pos x="130" y="122"/>
                  </a:cxn>
                  <a:cxn ang="0">
                    <a:pos x="130" y="119"/>
                  </a:cxn>
                  <a:cxn ang="0">
                    <a:pos x="130" y="115"/>
                  </a:cxn>
                  <a:cxn ang="0">
                    <a:pos x="130" y="111"/>
                  </a:cxn>
                  <a:cxn ang="0">
                    <a:pos x="130" y="108"/>
                  </a:cxn>
                  <a:cxn ang="0">
                    <a:pos x="131" y="105"/>
                  </a:cxn>
                  <a:cxn ang="0">
                    <a:pos x="132" y="102"/>
                  </a:cxn>
                  <a:cxn ang="0">
                    <a:pos x="133" y="99"/>
                  </a:cxn>
                  <a:cxn ang="0">
                    <a:pos x="135" y="96"/>
                  </a:cxn>
                  <a:cxn ang="0">
                    <a:pos x="136" y="93"/>
                  </a:cxn>
                </a:cxnLst>
                <a:rect l="0" t="0" r="r" b="b"/>
                <a:pathLst>
                  <a:path w="137" h="238">
                    <a:moveTo>
                      <a:pt x="44" y="0"/>
                    </a:moveTo>
                    <a:lnTo>
                      <a:pt x="39" y="6"/>
                    </a:lnTo>
                    <a:lnTo>
                      <a:pt x="34" y="13"/>
                    </a:lnTo>
                    <a:lnTo>
                      <a:pt x="30" y="19"/>
                    </a:lnTo>
                    <a:lnTo>
                      <a:pt x="26" y="26"/>
                    </a:lnTo>
                    <a:lnTo>
                      <a:pt x="22" y="32"/>
                    </a:lnTo>
                    <a:lnTo>
                      <a:pt x="18" y="40"/>
                    </a:lnTo>
                    <a:lnTo>
                      <a:pt x="15" y="47"/>
                    </a:lnTo>
                    <a:lnTo>
                      <a:pt x="12" y="54"/>
                    </a:lnTo>
                    <a:lnTo>
                      <a:pt x="9" y="62"/>
                    </a:lnTo>
                    <a:lnTo>
                      <a:pt x="6" y="70"/>
                    </a:lnTo>
                    <a:lnTo>
                      <a:pt x="5" y="77"/>
                    </a:lnTo>
                    <a:lnTo>
                      <a:pt x="3" y="85"/>
                    </a:lnTo>
                    <a:lnTo>
                      <a:pt x="1" y="94"/>
                    </a:lnTo>
                    <a:lnTo>
                      <a:pt x="1" y="102"/>
                    </a:lnTo>
                    <a:lnTo>
                      <a:pt x="1" y="110"/>
                    </a:lnTo>
                    <a:lnTo>
                      <a:pt x="0" y="119"/>
                    </a:lnTo>
                    <a:lnTo>
                      <a:pt x="1" y="127"/>
                    </a:lnTo>
                    <a:lnTo>
                      <a:pt x="1" y="136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5" y="160"/>
                    </a:lnTo>
                    <a:lnTo>
                      <a:pt x="6" y="168"/>
                    </a:lnTo>
                    <a:lnTo>
                      <a:pt x="9" y="176"/>
                    </a:lnTo>
                    <a:lnTo>
                      <a:pt x="12" y="183"/>
                    </a:lnTo>
                    <a:lnTo>
                      <a:pt x="15" y="191"/>
                    </a:lnTo>
                    <a:lnTo>
                      <a:pt x="18" y="198"/>
                    </a:lnTo>
                    <a:lnTo>
                      <a:pt x="23" y="205"/>
                    </a:lnTo>
                    <a:lnTo>
                      <a:pt x="26" y="212"/>
                    </a:lnTo>
                    <a:lnTo>
                      <a:pt x="30" y="219"/>
                    </a:lnTo>
                    <a:lnTo>
                      <a:pt x="35" y="226"/>
                    </a:lnTo>
                    <a:lnTo>
                      <a:pt x="40" y="232"/>
                    </a:lnTo>
                    <a:lnTo>
                      <a:pt x="45" y="238"/>
                    </a:lnTo>
                    <a:lnTo>
                      <a:pt x="137" y="145"/>
                    </a:lnTo>
                    <a:lnTo>
                      <a:pt x="136" y="144"/>
                    </a:lnTo>
                    <a:lnTo>
                      <a:pt x="136" y="143"/>
                    </a:lnTo>
                    <a:lnTo>
                      <a:pt x="135" y="141"/>
                    </a:lnTo>
                    <a:lnTo>
                      <a:pt x="134" y="139"/>
                    </a:lnTo>
                    <a:lnTo>
                      <a:pt x="133" y="138"/>
                    </a:lnTo>
                    <a:lnTo>
                      <a:pt x="132" y="136"/>
                    </a:lnTo>
                    <a:lnTo>
                      <a:pt x="132" y="134"/>
                    </a:lnTo>
                    <a:lnTo>
                      <a:pt x="131" y="133"/>
                    </a:lnTo>
                    <a:lnTo>
                      <a:pt x="131" y="131"/>
                    </a:lnTo>
                    <a:lnTo>
                      <a:pt x="130" y="129"/>
                    </a:lnTo>
                    <a:lnTo>
                      <a:pt x="130" y="127"/>
                    </a:lnTo>
                    <a:lnTo>
                      <a:pt x="130" y="126"/>
                    </a:lnTo>
                    <a:lnTo>
                      <a:pt x="130" y="124"/>
                    </a:lnTo>
                    <a:lnTo>
                      <a:pt x="130" y="122"/>
                    </a:lnTo>
                    <a:lnTo>
                      <a:pt x="130" y="121"/>
                    </a:lnTo>
                    <a:lnTo>
                      <a:pt x="130" y="119"/>
                    </a:lnTo>
                    <a:lnTo>
                      <a:pt x="130" y="116"/>
                    </a:lnTo>
                    <a:lnTo>
                      <a:pt x="130" y="115"/>
                    </a:lnTo>
                    <a:lnTo>
                      <a:pt x="130" y="113"/>
                    </a:lnTo>
                    <a:lnTo>
                      <a:pt x="130" y="111"/>
                    </a:lnTo>
                    <a:lnTo>
                      <a:pt x="130" y="110"/>
                    </a:lnTo>
                    <a:lnTo>
                      <a:pt x="130" y="108"/>
                    </a:lnTo>
                    <a:lnTo>
                      <a:pt x="130" y="106"/>
                    </a:lnTo>
                    <a:lnTo>
                      <a:pt x="131" y="105"/>
                    </a:lnTo>
                    <a:lnTo>
                      <a:pt x="131" y="104"/>
                    </a:lnTo>
                    <a:lnTo>
                      <a:pt x="132" y="102"/>
                    </a:lnTo>
                    <a:lnTo>
                      <a:pt x="133" y="100"/>
                    </a:lnTo>
                    <a:lnTo>
                      <a:pt x="133" y="99"/>
                    </a:lnTo>
                    <a:lnTo>
                      <a:pt x="134" y="97"/>
                    </a:lnTo>
                    <a:lnTo>
                      <a:pt x="135" y="96"/>
                    </a:lnTo>
                    <a:lnTo>
                      <a:pt x="136" y="94"/>
                    </a:lnTo>
                    <a:lnTo>
                      <a:pt x="136" y="9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9" name="Freeform 259"/>
              <p:cNvSpPr>
                <a:spLocks/>
              </p:cNvSpPr>
              <p:nvPr/>
            </p:nvSpPr>
            <p:spPr bwMode="auto">
              <a:xfrm>
                <a:off x="5029" y="3160"/>
                <a:ext cx="1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" y="30"/>
                  </a:cxn>
                  <a:cxn ang="0">
                    <a:pos x="3" y="28"/>
                  </a:cxn>
                  <a:cxn ang="0">
                    <a:pos x="4" y="25"/>
                  </a:cxn>
                  <a:cxn ang="0">
                    <a:pos x="5" y="24"/>
                  </a:cxn>
                  <a:cxn ang="0">
                    <a:pos x="6" y="22"/>
                  </a:cxn>
                  <a:cxn ang="0">
                    <a:pos x="7" y="20"/>
                  </a:cxn>
                  <a:cxn ang="0">
                    <a:pos x="8" y="19"/>
                  </a:cxn>
                  <a:cxn ang="0">
                    <a:pos x="9" y="17"/>
                  </a:cxn>
                  <a:cxn ang="0">
                    <a:pos x="10" y="15"/>
                  </a:cxn>
                  <a:cxn ang="0">
                    <a:pos x="10" y="13"/>
                  </a:cxn>
                  <a:cxn ang="0">
                    <a:pos x="10" y="12"/>
                  </a:cxn>
                  <a:cxn ang="0">
                    <a:pos x="10" y="9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11" y="0"/>
                  </a:cxn>
                </a:cxnLst>
                <a:rect l="0" t="0" r="r" b="b"/>
                <a:pathLst>
                  <a:path w="11" h="31">
                    <a:moveTo>
                      <a:pt x="0" y="31"/>
                    </a:moveTo>
                    <a:lnTo>
                      <a:pt x="2" y="30"/>
                    </a:lnTo>
                    <a:lnTo>
                      <a:pt x="3" y="28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6" y="22"/>
                    </a:lnTo>
                    <a:lnTo>
                      <a:pt x="7" y="20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50" name="Freeform 260"/>
              <p:cNvSpPr>
                <a:spLocks/>
              </p:cNvSpPr>
              <p:nvPr/>
            </p:nvSpPr>
            <p:spPr bwMode="auto">
              <a:xfrm>
                <a:off x="5027" y="3190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51" name="Freeform 261"/>
              <p:cNvSpPr>
                <a:spLocks/>
              </p:cNvSpPr>
              <p:nvPr/>
            </p:nvSpPr>
            <p:spPr bwMode="auto">
              <a:xfrm>
                <a:off x="5037" y="3160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52" name="Freeform 262"/>
              <p:cNvSpPr>
                <a:spLocks/>
              </p:cNvSpPr>
              <p:nvPr/>
            </p:nvSpPr>
            <p:spPr bwMode="auto">
              <a:xfrm>
                <a:off x="5028" y="3128"/>
                <a:ext cx="12" cy="32"/>
              </a:xfrm>
              <a:custGeom>
                <a:avLst/>
                <a:gdLst/>
                <a:ahLst/>
                <a:cxnLst>
                  <a:cxn ang="0">
                    <a:pos x="12" y="32"/>
                  </a:cxn>
                  <a:cxn ang="0">
                    <a:pos x="11" y="30"/>
                  </a:cxn>
                  <a:cxn ang="0">
                    <a:pos x="11" y="28"/>
                  </a:cxn>
                  <a:cxn ang="0">
                    <a:pos x="11" y="25"/>
                  </a:cxn>
                  <a:cxn ang="0">
                    <a:pos x="11" y="23"/>
                  </a:cxn>
                  <a:cxn ang="0">
                    <a:pos x="11" y="21"/>
                  </a:cxn>
                  <a:cxn ang="0">
                    <a:pos x="10" y="18"/>
                  </a:cxn>
                  <a:cxn ang="0">
                    <a:pos x="10" y="17"/>
                  </a:cxn>
                  <a:cxn ang="0">
                    <a:pos x="9" y="15"/>
                  </a:cxn>
                  <a:cxn ang="0">
                    <a:pos x="8" y="12"/>
                  </a:cxn>
                  <a:cxn ang="0">
                    <a:pos x="7" y="11"/>
                  </a:cxn>
                  <a:cxn ang="0">
                    <a:pos x="6" y="9"/>
                  </a:cxn>
                  <a:cxn ang="0">
                    <a:pos x="5" y="6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2" h="32">
                    <a:moveTo>
                      <a:pt x="12" y="32"/>
                    </a:moveTo>
                    <a:lnTo>
                      <a:pt x="11" y="30"/>
                    </a:lnTo>
                    <a:lnTo>
                      <a:pt x="11" y="28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9" y="15"/>
                    </a:lnTo>
                    <a:lnTo>
                      <a:pt x="8" y="12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53" name="Freeform 263"/>
              <p:cNvSpPr>
                <a:spLocks/>
              </p:cNvSpPr>
              <p:nvPr/>
            </p:nvSpPr>
            <p:spPr bwMode="auto">
              <a:xfrm>
                <a:off x="5037" y="3160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54" name="Freeform 264"/>
              <p:cNvSpPr>
                <a:spLocks/>
              </p:cNvSpPr>
              <p:nvPr/>
            </p:nvSpPr>
            <p:spPr bwMode="auto">
              <a:xfrm>
                <a:off x="5026" y="3126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55" name="Line 265"/>
              <p:cNvSpPr>
                <a:spLocks noChangeShapeType="1"/>
              </p:cNvSpPr>
              <p:nvPr/>
            </p:nvSpPr>
            <p:spPr bwMode="auto">
              <a:xfrm flipV="1">
                <a:off x="5028" y="3044"/>
                <a:ext cx="95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56" name="Freeform 266"/>
              <p:cNvSpPr>
                <a:spLocks/>
              </p:cNvSpPr>
              <p:nvPr/>
            </p:nvSpPr>
            <p:spPr bwMode="auto">
              <a:xfrm>
                <a:off x="5123" y="3044"/>
                <a:ext cx="43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6"/>
                  </a:cxn>
                  <a:cxn ang="0">
                    <a:pos x="9" y="12"/>
                  </a:cxn>
                  <a:cxn ang="0">
                    <a:pos x="13" y="18"/>
                  </a:cxn>
                  <a:cxn ang="0">
                    <a:pos x="18" y="24"/>
                  </a:cxn>
                  <a:cxn ang="0">
                    <a:pos x="22" y="32"/>
                  </a:cxn>
                  <a:cxn ang="0">
                    <a:pos x="25" y="39"/>
                  </a:cxn>
                  <a:cxn ang="0">
                    <a:pos x="29" y="46"/>
                  </a:cxn>
                  <a:cxn ang="0">
                    <a:pos x="31" y="53"/>
                  </a:cxn>
                  <a:cxn ang="0">
                    <a:pos x="34" y="60"/>
                  </a:cxn>
                  <a:cxn ang="0">
                    <a:pos x="36" y="68"/>
                  </a:cxn>
                  <a:cxn ang="0">
                    <a:pos x="38" y="76"/>
                  </a:cxn>
                  <a:cxn ang="0">
                    <a:pos x="39" y="84"/>
                  </a:cxn>
                  <a:cxn ang="0">
                    <a:pos x="41" y="91"/>
                  </a:cxn>
                  <a:cxn ang="0">
                    <a:pos x="42" y="100"/>
                  </a:cxn>
                  <a:cxn ang="0">
                    <a:pos x="43" y="108"/>
                  </a:cxn>
                  <a:cxn ang="0">
                    <a:pos x="43" y="116"/>
                  </a:cxn>
                </a:cxnLst>
                <a:rect l="0" t="0" r="r" b="b"/>
                <a:pathLst>
                  <a:path w="43" h="116">
                    <a:moveTo>
                      <a:pt x="0" y="0"/>
                    </a:moveTo>
                    <a:lnTo>
                      <a:pt x="5" y="6"/>
                    </a:lnTo>
                    <a:lnTo>
                      <a:pt x="9" y="12"/>
                    </a:lnTo>
                    <a:lnTo>
                      <a:pt x="13" y="18"/>
                    </a:lnTo>
                    <a:lnTo>
                      <a:pt x="18" y="24"/>
                    </a:lnTo>
                    <a:lnTo>
                      <a:pt x="22" y="32"/>
                    </a:lnTo>
                    <a:lnTo>
                      <a:pt x="25" y="39"/>
                    </a:lnTo>
                    <a:lnTo>
                      <a:pt x="29" y="46"/>
                    </a:lnTo>
                    <a:lnTo>
                      <a:pt x="31" y="53"/>
                    </a:lnTo>
                    <a:lnTo>
                      <a:pt x="34" y="60"/>
                    </a:lnTo>
                    <a:lnTo>
                      <a:pt x="36" y="68"/>
                    </a:lnTo>
                    <a:lnTo>
                      <a:pt x="38" y="76"/>
                    </a:lnTo>
                    <a:lnTo>
                      <a:pt x="39" y="84"/>
                    </a:lnTo>
                    <a:lnTo>
                      <a:pt x="41" y="91"/>
                    </a:lnTo>
                    <a:lnTo>
                      <a:pt x="42" y="100"/>
                    </a:lnTo>
                    <a:lnTo>
                      <a:pt x="43" y="108"/>
                    </a:lnTo>
                    <a:lnTo>
                      <a:pt x="43" y="116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57" name="Freeform 267"/>
              <p:cNvSpPr>
                <a:spLocks/>
              </p:cNvSpPr>
              <p:nvPr/>
            </p:nvSpPr>
            <p:spPr bwMode="auto">
              <a:xfrm>
                <a:off x="5120" y="3042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58" name="Freeform 268"/>
              <p:cNvSpPr>
                <a:spLocks/>
              </p:cNvSpPr>
              <p:nvPr/>
            </p:nvSpPr>
            <p:spPr bwMode="auto">
              <a:xfrm>
                <a:off x="5163" y="3160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59" name="Freeform 269"/>
              <p:cNvSpPr>
                <a:spLocks/>
              </p:cNvSpPr>
              <p:nvPr/>
            </p:nvSpPr>
            <p:spPr bwMode="auto">
              <a:xfrm>
                <a:off x="5119" y="3160"/>
                <a:ext cx="47" cy="12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8"/>
                  </a:cxn>
                  <a:cxn ang="0">
                    <a:pos x="46" y="18"/>
                  </a:cxn>
                  <a:cxn ang="0">
                    <a:pos x="45" y="26"/>
                  </a:cxn>
                  <a:cxn ang="0">
                    <a:pos x="43" y="34"/>
                  </a:cxn>
                  <a:cxn ang="0">
                    <a:pos x="42" y="42"/>
                  </a:cxn>
                  <a:cxn ang="0">
                    <a:pos x="40" y="50"/>
                  </a:cxn>
                  <a:cxn ang="0">
                    <a:pos x="38" y="58"/>
                  </a:cxn>
                  <a:cxn ang="0">
                    <a:pos x="34" y="66"/>
                  </a:cxn>
                  <a:cxn ang="0">
                    <a:pos x="32" y="74"/>
                  </a:cxn>
                  <a:cxn ang="0">
                    <a:pos x="27" y="81"/>
                  </a:cxn>
                  <a:cxn ang="0">
                    <a:pos x="24" y="88"/>
                  </a:cxn>
                  <a:cxn ang="0">
                    <a:pos x="20" y="95"/>
                  </a:cxn>
                  <a:cxn ang="0">
                    <a:pos x="16" y="102"/>
                  </a:cxn>
                  <a:cxn ang="0">
                    <a:pos x="11" y="108"/>
                  </a:cxn>
                  <a:cxn ang="0">
                    <a:pos x="6" y="114"/>
                  </a:cxn>
                  <a:cxn ang="0">
                    <a:pos x="0" y="120"/>
                  </a:cxn>
                </a:cxnLst>
                <a:rect l="0" t="0" r="r" b="b"/>
                <a:pathLst>
                  <a:path w="47" h="120">
                    <a:moveTo>
                      <a:pt x="47" y="0"/>
                    </a:moveTo>
                    <a:lnTo>
                      <a:pt x="47" y="8"/>
                    </a:lnTo>
                    <a:lnTo>
                      <a:pt x="46" y="18"/>
                    </a:lnTo>
                    <a:lnTo>
                      <a:pt x="45" y="26"/>
                    </a:lnTo>
                    <a:lnTo>
                      <a:pt x="43" y="34"/>
                    </a:lnTo>
                    <a:lnTo>
                      <a:pt x="42" y="42"/>
                    </a:lnTo>
                    <a:lnTo>
                      <a:pt x="40" y="50"/>
                    </a:lnTo>
                    <a:lnTo>
                      <a:pt x="38" y="58"/>
                    </a:lnTo>
                    <a:lnTo>
                      <a:pt x="34" y="66"/>
                    </a:lnTo>
                    <a:lnTo>
                      <a:pt x="32" y="74"/>
                    </a:lnTo>
                    <a:lnTo>
                      <a:pt x="27" y="81"/>
                    </a:lnTo>
                    <a:lnTo>
                      <a:pt x="24" y="88"/>
                    </a:lnTo>
                    <a:lnTo>
                      <a:pt x="20" y="95"/>
                    </a:lnTo>
                    <a:lnTo>
                      <a:pt x="16" y="102"/>
                    </a:lnTo>
                    <a:lnTo>
                      <a:pt x="11" y="108"/>
                    </a:lnTo>
                    <a:lnTo>
                      <a:pt x="6" y="114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0" name="Freeform 270"/>
              <p:cNvSpPr>
                <a:spLocks/>
              </p:cNvSpPr>
              <p:nvPr/>
            </p:nvSpPr>
            <p:spPr bwMode="auto">
              <a:xfrm>
                <a:off x="5163" y="3160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1" name="Freeform 271"/>
              <p:cNvSpPr>
                <a:spLocks/>
              </p:cNvSpPr>
              <p:nvPr/>
            </p:nvSpPr>
            <p:spPr bwMode="auto">
              <a:xfrm>
                <a:off x="5117" y="3279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2" name="Line 272"/>
              <p:cNvSpPr>
                <a:spLocks noChangeShapeType="1"/>
              </p:cNvSpPr>
              <p:nvPr/>
            </p:nvSpPr>
            <p:spPr bwMode="auto">
              <a:xfrm flipH="1" flipV="1">
                <a:off x="5029" y="3191"/>
                <a:ext cx="90" cy="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3" name="Freeform 273"/>
              <p:cNvSpPr>
                <a:spLocks/>
              </p:cNvSpPr>
              <p:nvPr/>
            </p:nvSpPr>
            <p:spPr bwMode="auto">
              <a:xfrm>
                <a:off x="4975" y="3208"/>
                <a:ext cx="1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3" y="3"/>
                  </a:cxn>
                  <a:cxn ang="0">
                    <a:pos x="14" y="3"/>
                  </a:cxn>
                  <a:cxn ang="0">
                    <a:pos x="15" y="3"/>
                  </a:cxn>
                </a:cxnLst>
                <a:rect l="0" t="0" r="r" b="b"/>
                <a:pathLst>
                  <a:path w="15" h="3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4" name="Freeform 274"/>
              <p:cNvSpPr>
                <a:spLocks/>
              </p:cNvSpPr>
              <p:nvPr/>
            </p:nvSpPr>
            <p:spPr bwMode="auto">
              <a:xfrm>
                <a:off x="4974" y="3206"/>
                <a:ext cx="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0"/>
                  </a:cxn>
                  <a:cxn ang="0">
                    <a:pos x="0" y="6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5" name="Freeform 275"/>
              <p:cNvSpPr>
                <a:spLocks/>
              </p:cNvSpPr>
              <p:nvPr/>
            </p:nvSpPr>
            <p:spPr bwMode="auto">
              <a:xfrm>
                <a:off x="4990" y="3208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6" name="Freeform 276"/>
              <p:cNvSpPr>
                <a:spLocks/>
              </p:cNvSpPr>
              <p:nvPr/>
            </p:nvSpPr>
            <p:spPr bwMode="auto">
              <a:xfrm>
                <a:off x="4990" y="3206"/>
                <a:ext cx="22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5" y="2"/>
                  </a:cxn>
                  <a:cxn ang="0">
                    <a:pos x="16" y="2"/>
                  </a:cxn>
                  <a:cxn ang="0">
                    <a:pos x="17" y="1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5">
                    <a:moveTo>
                      <a:pt x="0" y="5"/>
                    </a:move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7" name="Freeform 277"/>
              <p:cNvSpPr>
                <a:spLocks/>
              </p:cNvSpPr>
              <p:nvPr/>
            </p:nvSpPr>
            <p:spPr bwMode="auto">
              <a:xfrm>
                <a:off x="4990" y="3208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8" name="Freeform 278"/>
              <p:cNvSpPr>
                <a:spLocks/>
              </p:cNvSpPr>
              <p:nvPr/>
            </p:nvSpPr>
            <p:spPr bwMode="auto">
              <a:xfrm>
                <a:off x="5012" y="3202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9" name="Line 279"/>
              <p:cNvSpPr>
                <a:spLocks noChangeShapeType="1"/>
              </p:cNvSpPr>
              <p:nvPr/>
            </p:nvSpPr>
            <p:spPr bwMode="auto">
              <a:xfrm>
                <a:off x="5012" y="3206"/>
                <a:ext cx="85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70" name="Freeform 280"/>
              <p:cNvSpPr>
                <a:spLocks/>
              </p:cNvSpPr>
              <p:nvPr/>
            </p:nvSpPr>
            <p:spPr bwMode="auto">
              <a:xfrm>
                <a:off x="4990" y="3302"/>
                <a:ext cx="107" cy="36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02" y="3"/>
                  </a:cxn>
                  <a:cxn ang="0">
                    <a:pos x="96" y="7"/>
                  </a:cxn>
                  <a:cxn ang="0">
                    <a:pos x="90" y="11"/>
                  </a:cxn>
                  <a:cxn ang="0">
                    <a:pos x="83" y="15"/>
                  </a:cxn>
                  <a:cxn ang="0">
                    <a:pos x="77" y="18"/>
                  </a:cxn>
                  <a:cxn ang="0">
                    <a:pos x="70" y="21"/>
                  </a:cxn>
                  <a:cxn ang="0">
                    <a:pos x="64" y="23"/>
                  </a:cxn>
                  <a:cxn ang="0">
                    <a:pos x="57" y="26"/>
                  </a:cxn>
                  <a:cxn ang="0">
                    <a:pos x="50" y="28"/>
                  </a:cxn>
                  <a:cxn ang="0">
                    <a:pos x="43" y="30"/>
                  </a:cxn>
                  <a:cxn ang="0">
                    <a:pos x="37" y="32"/>
                  </a:cxn>
                  <a:cxn ang="0">
                    <a:pos x="29" y="33"/>
                  </a:cxn>
                  <a:cxn ang="0">
                    <a:pos x="22" y="34"/>
                  </a:cxn>
                  <a:cxn ang="0">
                    <a:pos x="15" y="35"/>
                  </a:cxn>
                  <a:cxn ang="0">
                    <a:pos x="7" y="36"/>
                  </a:cxn>
                  <a:cxn ang="0">
                    <a:pos x="0" y="36"/>
                  </a:cxn>
                </a:cxnLst>
                <a:rect l="0" t="0" r="r" b="b"/>
                <a:pathLst>
                  <a:path w="107" h="36">
                    <a:moveTo>
                      <a:pt x="107" y="0"/>
                    </a:moveTo>
                    <a:lnTo>
                      <a:pt x="102" y="3"/>
                    </a:lnTo>
                    <a:lnTo>
                      <a:pt x="96" y="7"/>
                    </a:lnTo>
                    <a:lnTo>
                      <a:pt x="90" y="11"/>
                    </a:lnTo>
                    <a:lnTo>
                      <a:pt x="83" y="15"/>
                    </a:lnTo>
                    <a:lnTo>
                      <a:pt x="77" y="18"/>
                    </a:lnTo>
                    <a:lnTo>
                      <a:pt x="70" y="21"/>
                    </a:lnTo>
                    <a:lnTo>
                      <a:pt x="64" y="23"/>
                    </a:lnTo>
                    <a:lnTo>
                      <a:pt x="57" y="26"/>
                    </a:lnTo>
                    <a:lnTo>
                      <a:pt x="50" y="28"/>
                    </a:lnTo>
                    <a:lnTo>
                      <a:pt x="43" y="30"/>
                    </a:lnTo>
                    <a:lnTo>
                      <a:pt x="37" y="32"/>
                    </a:lnTo>
                    <a:lnTo>
                      <a:pt x="29" y="33"/>
                    </a:lnTo>
                    <a:lnTo>
                      <a:pt x="22" y="34"/>
                    </a:lnTo>
                    <a:lnTo>
                      <a:pt x="15" y="35"/>
                    </a:lnTo>
                    <a:lnTo>
                      <a:pt x="7" y="36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71" name="Freeform 281"/>
              <p:cNvSpPr>
                <a:spLocks/>
              </p:cNvSpPr>
              <p:nvPr/>
            </p:nvSpPr>
            <p:spPr bwMode="auto">
              <a:xfrm>
                <a:off x="5095" y="3299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72" name="Freeform 282"/>
              <p:cNvSpPr>
                <a:spLocks/>
              </p:cNvSpPr>
              <p:nvPr/>
            </p:nvSpPr>
            <p:spPr bwMode="auto">
              <a:xfrm>
                <a:off x="4990" y="3335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73" name="Freeform 283"/>
              <p:cNvSpPr>
                <a:spLocks/>
              </p:cNvSpPr>
              <p:nvPr/>
            </p:nvSpPr>
            <p:spPr bwMode="auto">
              <a:xfrm>
                <a:off x="4917" y="3322"/>
                <a:ext cx="73" cy="16"/>
              </a:xfrm>
              <a:custGeom>
                <a:avLst/>
                <a:gdLst/>
                <a:ahLst/>
                <a:cxnLst>
                  <a:cxn ang="0">
                    <a:pos x="73" y="16"/>
                  </a:cxn>
                  <a:cxn ang="0">
                    <a:pos x="68" y="16"/>
                  </a:cxn>
                  <a:cxn ang="0">
                    <a:pos x="63" y="15"/>
                  </a:cxn>
                  <a:cxn ang="0">
                    <a:pos x="58" y="15"/>
                  </a:cxn>
                  <a:cxn ang="0">
                    <a:pos x="53" y="15"/>
                  </a:cxn>
                  <a:cxn ang="0">
                    <a:pos x="49" y="14"/>
                  </a:cxn>
                  <a:cxn ang="0">
                    <a:pos x="44" y="13"/>
                  </a:cxn>
                  <a:cxn ang="0">
                    <a:pos x="40" y="13"/>
                  </a:cxn>
                  <a:cxn ang="0">
                    <a:pos x="35" y="12"/>
                  </a:cxn>
                  <a:cxn ang="0">
                    <a:pos x="30" y="11"/>
                  </a:cxn>
                  <a:cxn ang="0">
                    <a:pos x="26" y="9"/>
                  </a:cxn>
                  <a:cxn ang="0">
                    <a:pos x="22" y="8"/>
                  </a:cxn>
                  <a:cxn ang="0">
                    <a:pos x="17" y="7"/>
                  </a:cxn>
                  <a:cxn ang="0">
                    <a:pos x="13" y="5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73" h="16">
                    <a:moveTo>
                      <a:pt x="73" y="16"/>
                    </a:moveTo>
                    <a:lnTo>
                      <a:pt x="68" y="16"/>
                    </a:lnTo>
                    <a:lnTo>
                      <a:pt x="63" y="15"/>
                    </a:lnTo>
                    <a:lnTo>
                      <a:pt x="58" y="15"/>
                    </a:lnTo>
                    <a:lnTo>
                      <a:pt x="53" y="15"/>
                    </a:lnTo>
                    <a:lnTo>
                      <a:pt x="49" y="14"/>
                    </a:lnTo>
                    <a:lnTo>
                      <a:pt x="44" y="13"/>
                    </a:lnTo>
                    <a:lnTo>
                      <a:pt x="40" y="13"/>
                    </a:lnTo>
                    <a:lnTo>
                      <a:pt x="35" y="12"/>
                    </a:lnTo>
                    <a:lnTo>
                      <a:pt x="30" y="11"/>
                    </a:lnTo>
                    <a:lnTo>
                      <a:pt x="26" y="9"/>
                    </a:lnTo>
                    <a:lnTo>
                      <a:pt x="22" y="8"/>
                    </a:lnTo>
                    <a:lnTo>
                      <a:pt x="17" y="7"/>
                    </a:lnTo>
                    <a:lnTo>
                      <a:pt x="13" y="5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74" name="Freeform 284"/>
              <p:cNvSpPr>
                <a:spLocks/>
              </p:cNvSpPr>
              <p:nvPr/>
            </p:nvSpPr>
            <p:spPr bwMode="auto">
              <a:xfrm>
                <a:off x="4990" y="3335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75" name="Freeform 285"/>
              <p:cNvSpPr>
                <a:spLocks/>
              </p:cNvSpPr>
              <p:nvPr/>
            </p:nvSpPr>
            <p:spPr bwMode="auto">
              <a:xfrm>
                <a:off x="4916" y="3319"/>
                <a:ext cx="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0"/>
                  </a:cxn>
                  <a:cxn ang="0">
                    <a:pos x="0" y="6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76" name="Line 286"/>
              <p:cNvSpPr>
                <a:spLocks noChangeShapeType="1"/>
              </p:cNvSpPr>
              <p:nvPr/>
            </p:nvSpPr>
            <p:spPr bwMode="auto">
              <a:xfrm flipV="1">
                <a:off x="4917" y="3208"/>
                <a:ext cx="58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77" name="Freeform 287"/>
              <p:cNvSpPr>
                <a:spLocks/>
              </p:cNvSpPr>
              <p:nvPr/>
            </p:nvSpPr>
            <p:spPr bwMode="auto">
              <a:xfrm>
                <a:off x="4940" y="3160"/>
                <a:ext cx="20" cy="41"/>
              </a:xfrm>
              <a:custGeom>
                <a:avLst/>
                <a:gdLst/>
                <a:ahLst/>
                <a:cxnLst>
                  <a:cxn ang="0">
                    <a:pos x="20" y="41"/>
                  </a:cxn>
                  <a:cxn ang="0">
                    <a:pos x="18" y="39"/>
                  </a:cxn>
                  <a:cxn ang="0">
                    <a:pos x="15" y="37"/>
                  </a:cxn>
                  <a:cxn ang="0">
                    <a:pos x="13" y="35"/>
                  </a:cxn>
                  <a:cxn ang="0">
                    <a:pos x="12" y="33"/>
                  </a:cxn>
                  <a:cxn ang="0">
                    <a:pos x="10" y="30"/>
                  </a:cxn>
                  <a:cxn ang="0">
                    <a:pos x="7" y="28"/>
                  </a:cxn>
                  <a:cxn ang="0">
                    <a:pos x="7" y="25"/>
                  </a:cxn>
                  <a:cxn ang="0">
                    <a:pos x="5" y="23"/>
                  </a:cxn>
                  <a:cxn ang="0">
                    <a:pos x="4" y="20"/>
                  </a:cxn>
                  <a:cxn ang="0">
                    <a:pos x="2" y="18"/>
                  </a:cxn>
                  <a:cxn ang="0">
                    <a:pos x="2" y="15"/>
                  </a:cxn>
                  <a:cxn ang="0">
                    <a:pos x="1" y="12"/>
                  </a:cxn>
                  <a:cxn ang="0">
                    <a:pos x="1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18" y="39"/>
                    </a:lnTo>
                    <a:lnTo>
                      <a:pt x="15" y="37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0"/>
                    </a:lnTo>
                    <a:lnTo>
                      <a:pt x="7" y="28"/>
                    </a:lnTo>
                    <a:lnTo>
                      <a:pt x="7" y="25"/>
                    </a:lnTo>
                    <a:lnTo>
                      <a:pt x="5" y="23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5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78" name="Freeform 288"/>
              <p:cNvSpPr>
                <a:spLocks/>
              </p:cNvSpPr>
              <p:nvPr/>
            </p:nvSpPr>
            <p:spPr bwMode="auto">
              <a:xfrm>
                <a:off x="4958" y="3198"/>
                <a:ext cx="4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79" name="Freeform 289"/>
              <p:cNvSpPr>
                <a:spLocks/>
              </p:cNvSpPr>
              <p:nvPr/>
            </p:nvSpPr>
            <p:spPr bwMode="auto">
              <a:xfrm>
                <a:off x="4936" y="3160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0" name="Freeform 290"/>
              <p:cNvSpPr>
                <a:spLocks/>
              </p:cNvSpPr>
              <p:nvPr/>
            </p:nvSpPr>
            <p:spPr bwMode="auto">
              <a:xfrm>
                <a:off x="4940" y="3125"/>
                <a:ext cx="13" cy="35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2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1" y="25"/>
                  </a:cxn>
                  <a:cxn ang="0">
                    <a:pos x="1" y="23"/>
                  </a:cxn>
                  <a:cxn ang="0">
                    <a:pos x="2" y="21"/>
                  </a:cxn>
                  <a:cxn ang="0">
                    <a:pos x="2" y="18"/>
                  </a:cxn>
                  <a:cxn ang="0">
                    <a:pos x="3" y="15"/>
                  </a:cxn>
                  <a:cxn ang="0">
                    <a:pos x="4" y="14"/>
                  </a:cxn>
                  <a:cxn ang="0">
                    <a:pos x="6" y="11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9" y="5"/>
                  </a:cxn>
                  <a:cxn ang="0">
                    <a:pos x="11" y="4"/>
                  </a:cxn>
                  <a:cxn ang="0">
                    <a:pos x="12" y="2"/>
                  </a:cxn>
                  <a:cxn ang="0">
                    <a:pos x="13" y="0"/>
                  </a:cxn>
                </a:cxnLst>
                <a:rect l="0" t="0" r="r" b="b"/>
                <a:pathLst>
                  <a:path w="13" h="35">
                    <a:moveTo>
                      <a:pt x="0" y="35"/>
                    </a:move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2" y="18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1" name="Freeform 291"/>
              <p:cNvSpPr>
                <a:spLocks/>
              </p:cNvSpPr>
              <p:nvPr/>
            </p:nvSpPr>
            <p:spPr bwMode="auto">
              <a:xfrm>
                <a:off x="4936" y="3160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2" name="Freeform 292"/>
              <p:cNvSpPr>
                <a:spLocks/>
              </p:cNvSpPr>
              <p:nvPr/>
            </p:nvSpPr>
            <p:spPr bwMode="auto">
              <a:xfrm>
                <a:off x="4952" y="3123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3" name="Line 293"/>
              <p:cNvSpPr>
                <a:spLocks noChangeShapeType="1"/>
              </p:cNvSpPr>
              <p:nvPr/>
            </p:nvSpPr>
            <p:spPr bwMode="auto">
              <a:xfrm flipH="1" flipV="1">
                <a:off x="4887" y="3016"/>
                <a:ext cx="66" cy="1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4" name="Freeform 294"/>
              <p:cNvSpPr>
                <a:spLocks/>
              </p:cNvSpPr>
              <p:nvPr/>
            </p:nvSpPr>
            <p:spPr bwMode="auto">
              <a:xfrm>
                <a:off x="4813" y="3016"/>
                <a:ext cx="74" cy="144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5" y="7"/>
                  </a:cxn>
                  <a:cxn ang="0">
                    <a:pos x="58" y="13"/>
                  </a:cxn>
                  <a:cxn ang="0">
                    <a:pos x="51" y="20"/>
                  </a:cxn>
                  <a:cxn ang="0">
                    <a:pos x="43" y="28"/>
                  </a:cxn>
                  <a:cxn ang="0">
                    <a:pos x="37" y="35"/>
                  </a:cxn>
                  <a:cxn ang="0">
                    <a:pos x="31" y="44"/>
                  </a:cxn>
                  <a:cxn ang="0">
                    <a:pos x="26" y="52"/>
                  </a:cxn>
                  <a:cxn ang="0">
                    <a:pos x="21" y="62"/>
                  </a:cxn>
                  <a:cxn ang="0">
                    <a:pos x="16" y="71"/>
                  </a:cxn>
                  <a:cxn ang="0">
                    <a:pos x="12" y="81"/>
                  </a:cxn>
                  <a:cxn ang="0">
                    <a:pos x="9" y="90"/>
                  </a:cxn>
                  <a:cxn ang="0">
                    <a:pos x="5" y="101"/>
                  </a:cxn>
                  <a:cxn ang="0">
                    <a:pos x="4" y="112"/>
                  </a:cxn>
                  <a:cxn ang="0">
                    <a:pos x="2" y="122"/>
                  </a:cxn>
                  <a:cxn ang="0">
                    <a:pos x="1" y="133"/>
                  </a:cxn>
                  <a:cxn ang="0">
                    <a:pos x="0" y="144"/>
                  </a:cxn>
                </a:cxnLst>
                <a:rect l="0" t="0" r="r" b="b"/>
                <a:pathLst>
                  <a:path w="74" h="144">
                    <a:moveTo>
                      <a:pt x="74" y="0"/>
                    </a:moveTo>
                    <a:lnTo>
                      <a:pt x="65" y="7"/>
                    </a:lnTo>
                    <a:lnTo>
                      <a:pt x="58" y="13"/>
                    </a:lnTo>
                    <a:lnTo>
                      <a:pt x="51" y="20"/>
                    </a:lnTo>
                    <a:lnTo>
                      <a:pt x="43" y="28"/>
                    </a:lnTo>
                    <a:lnTo>
                      <a:pt x="37" y="35"/>
                    </a:lnTo>
                    <a:lnTo>
                      <a:pt x="31" y="44"/>
                    </a:lnTo>
                    <a:lnTo>
                      <a:pt x="26" y="52"/>
                    </a:lnTo>
                    <a:lnTo>
                      <a:pt x="21" y="62"/>
                    </a:lnTo>
                    <a:lnTo>
                      <a:pt x="16" y="71"/>
                    </a:lnTo>
                    <a:lnTo>
                      <a:pt x="12" y="81"/>
                    </a:lnTo>
                    <a:lnTo>
                      <a:pt x="9" y="90"/>
                    </a:lnTo>
                    <a:lnTo>
                      <a:pt x="5" y="101"/>
                    </a:lnTo>
                    <a:lnTo>
                      <a:pt x="4" y="112"/>
                    </a:lnTo>
                    <a:lnTo>
                      <a:pt x="2" y="122"/>
                    </a:lnTo>
                    <a:lnTo>
                      <a:pt x="1" y="133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5" name="Freeform 295"/>
              <p:cNvSpPr>
                <a:spLocks/>
              </p:cNvSpPr>
              <p:nvPr/>
            </p:nvSpPr>
            <p:spPr bwMode="auto">
              <a:xfrm>
                <a:off x="4885" y="3013"/>
                <a:ext cx="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6" name="Freeform 296"/>
              <p:cNvSpPr>
                <a:spLocks/>
              </p:cNvSpPr>
              <p:nvPr/>
            </p:nvSpPr>
            <p:spPr bwMode="auto">
              <a:xfrm>
                <a:off x="4811" y="3160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7" name="Freeform 297"/>
              <p:cNvSpPr>
                <a:spLocks/>
              </p:cNvSpPr>
              <p:nvPr/>
            </p:nvSpPr>
            <p:spPr bwMode="auto">
              <a:xfrm>
                <a:off x="4813" y="3160"/>
                <a:ext cx="83" cy="1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2"/>
                  </a:cxn>
                  <a:cxn ang="0">
                    <a:pos x="2" y="24"/>
                  </a:cxn>
                  <a:cxn ang="0">
                    <a:pos x="4" y="35"/>
                  </a:cxn>
                  <a:cxn ang="0">
                    <a:pos x="6" y="46"/>
                  </a:cxn>
                  <a:cxn ang="0">
                    <a:pos x="10" y="57"/>
                  </a:cxn>
                  <a:cxn ang="0">
                    <a:pos x="14" y="68"/>
                  </a:cxn>
                  <a:cxn ang="0">
                    <a:pos x="18" y="78"/>
                  </a:cxn>
                  <a:cxn ang="0">
                    <a:pos x="23" y="87"/>
                  </a:cxn>
                  <a:cxn ang="0">
                    <a:pos x="29" y="97"/>
                  </a:cxn>
                  <a:cxn ang="0">
                    <a:pos x="35" y="106"/>
                  </a:cxn>
                  <a:cxn ang="0">
                    <a:pos x="42" y="114"/>
                  </a:cxn>
                  <a:cxn ang="0">
                    <a:pos x="49" y="123"/>
                  </a:cxn>
                  <a:cxn ang="0">
                    <a:pos x="57" y="131"/>
                  </a:cxn>
                  <a:cxn ang="0">
                    <a:pos x="65" y="138"/>
                  </a:cxn>
                  <a:cxn ang="0">
                    <a:pos x="74" y="145"/>
                  </a:cxn>
                  <a:cxn ang="0">
                    <a:pos x="83" y="151"/>
                  </a:cxn>
                </a:cxnLst>
                <a:rect l="0" t="0" r="r" b="b"/>
                <a:pathLst>
                  <a:path w="83" h="151">
                    <a:moveTo>
                      <a:pt x="0" y="0"/>
                    </a:moveTo>
                    <a:lnTo>
                      <a:pt x="1" y="12"/>
                    </a:lnTo>
                    <a:lnTo>
                      <a:pt x="2" y="24"/>
                    </a:lnTo>
                    <a:lnTo>
                      <a:pt x="4" y="35"/>
                    </a:lnTo>
                    <a:lnTo>
                      <a:pt x="6" y="46"/>
                    </a:lnTo>
                    <a:lnTo>
                      <a:pt x="10" y="57"/>
                    </a:lnTo>
                    <a:lnTo>
                      <a:pt x="14" y="68"/>
                    </a:lnTo>
                    <a:lnTo>
                      <a:pt x="18" y="78"/>
                    </a:lnTo>
                    <a:lnTo>
                      <a:pt x="23" y="87"/>
                    </a:lnTo>
                    <a:lnTo>
                      <a:pt x="29" y="97"/>
                    </a:lnTo>
                    <a:lnTo>
                      <a:pt x="35" y="106"/>
                    </a:lnTo>
                    <a:lnTo>
                      <a:pt x="42" y="114"/>
                    </a:lnTo>
                    <a:lnTo>
                      <a:pt x="49" y="123"/>
                    </a:lnTo>
                    <a:lnTo>
                      <a:pt x="57" y="131"/>
                    </a:lnTo>
                    <a:lnTo>
                      <a:pt x="65" y="138"/>
                    </a:lnTo>
                    <a:lnTo>
                      <a:pt x="74" y="145"/>
                    </a:lnTo>
                    <a:lnTo>
                      <a:pt x="83" y="151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8" name="Freeform 298"/>
              <p:cNvSpPr>
                <a:spLocks/>
              </p:cNvSpPr>
              <p:nvPr/>
            </p:nvSpPr>
            <p:spPr bwMode="auto">
              <a:xfrm>
                <a:off x="4811" y="3160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9" name="Freeform 299"/>
              <p:cNvSpPr>
                <a:spLocks/>
              </p:cNvSpPr>
              <p:nvPr/>
            </p:nvSpPr>
            <p:spPr bwMode="auto">
              <a:xfrm>
                <a:off x="4894" y="3308"/>
                <a:ext cx="4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90" name="Line 300"/>
              <p:cNvSpPr>
                <a:spLocks noChangeShapeType="1"/>
              </p:cNvSpPr>
              <p:nvPr/>
            </p:nvSpPr>
            <p:spPr bwMode="auto">
              <a:xfrm flipV="1">
                <a:off x="4896" y="3201"/>
                <a:ext cx="64" cy="1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91" name="Freeform 301"/>
              <p:cNvSpPr>
                <a:spLocks/>
              </p:cNvSpPr>
              <p:nvPr/>
            </p:nvSpPr>
            <p:spPr bwMode="auto">
              <a:xfrm>
                <a:off x="4990" y="3110"/>
                <a:ext cx="23" cy="6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22" y="5"/>
                  </a:cxn>
                  <a:cxn ang="0">
                    <a:pos x="21" y="4"/>
                  </a:cxn>
                  <a:cxn ang="0">
                    <a:pos x="19" y="3"/>
                  </a:cxn>
                  <a:cxn ang="0">
                    <a:pos x="18" y="3"/>
                  </a:cxn>
                  <a:cxn ang="0">
                    <a:pos x="16" y="2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6">
                    <a:moveTo>
                      <a:pt x="23" y="6"/>
                    </a:moveTo>
                    <a:lnTo>
                      <a:pt x="22" y="5"/>
                    </a:lnTo>
                    <a:lnTo>
                      <a:pt x="21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92" name="Freeform 302"/>
              <p:cNvSpPr>
                <a:spLocks/>
              </p:cNvSpPr>
              <p:nvPr/>
            </p:nvSpPr>
            <p:spPr bwMode="auto">
              <a:xfrm>
                <a:off x="5012" y="3113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93" name="Freeform 303"/>
              <p:cNvSpPr>
                <a:spLocks/>
              </p:cNvSpPr>
              <p:nvPr/>
            </p:nvSpPr>
            <p:spPr bwMode="auto">
              <a:xfrm>
                <a:off x="4990" y="3106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94" name="Freeform 304"/>
              <p:cNvSpPr>
                <a:spLocks/>
              </p:cNvSpPr>
              <p:nvPr/>
            </p:nvSpPr>
            <p:spPr bwMode="auto">
              <a:xfrm>
                <a:off x="4963" y="3110"/>
                <a:ext cx="27" cy="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8" y="3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2" y="6"/>
                  </a:cxn>
                  <a:cxn ang="0">
                    <a:pos x="0" y="7"/>
                  </a:cxn>
                </a:cxnLst>
                <a:rect l="0" t="0" r="r" b="b"/>
                <a:pathLst>
                  <a:path w="27" h="7">
                    <a:moveTo>
                      <a:pt x="27" y="0"/>
                    </a:move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95" name="Freeform 305"/>
              <p:cNvSpPr>
                <a:spLocks/>
              </p:cNvSpPr>
              <p:nvPr/>
            </p:nvSpPr>
            <p:spPr bwMode="auto">
              <a:xfrm>
                <a:off x="4990" y="3106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96" name="Freeform 306"/>
              <p:cNvSpPr>
                <a:spLocks/>
              </p:cNvSpPr>
              <p:nvPr/>
            </p:nvSpPr>
            <p:spPr bwMode="auto">
              <a:xfrm>
                <a:off x="4963" y="3114"/>
                <a:ext cx="2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97" name="Line 307"/>
              <p:cNvSpPr>
                <a:spLocks noChangeShapeType="1"/>
              </p:cNvSpPr>
              <p:nvPr/>
            </p:nvSpPr>
            <p:spPr bwMode="auto">
              <a:xfrm flipH="1" flipV="1">
                <a:off x="4904" y="3005"/>
                <a:ext cx="59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98" name="Freeform 308"/>
              <p:cNvSpPr>
                <a:spLocks/>
              </p:cNvSpPr>
              <p:nvPr/>
            </p:nvSpPr>
            <p:spPr bwMode="auto">
              <a:xfrm>
                <a:off x="4904" y="2983"/>
                <a:ext cx="86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5" y="19"/>
                  </a:cxn>
                  <a:cxn ang="0">
                    <a:pos x="10" y="17"/>
                  </a:cxn>
                  <a:cxn ang="0">
                    <a:pos x="15" y="15"/>
                  </a:cxn>
                  <a:cxn ang="0">
                    <a:pos x="20" y="12"/>
                  </a:cxn>
                  <a:cxn ang="0">
                    <a:pos x="25" y="11"/>
                  </a:cxn>
                  <a:cxn ang="0">
                    <a:pos x="30" y="9"/>
                  </a:cxn>
                  <a:cxn ang="0">
                    <a:pos x="35" y="6"/>
                  </a:cxn>
                  <a:cxn ang="0">
                    <a:pos x="41" y="6"/>
                  </a:cxn>
                  <a:cxn ang="0">
                    <a:pos x="46" y="4"/>
                  </a:cxn>
                  <a:cxn ang="0">
                    <a:pos x="52" y="3"/>
                  </a:cxn>
                  <a:cxn ang="0">
                    <a:pos x="57" y="2"/>
                  </a:cxn>
                  <a:cxn ang="0">
                    <a:pos x="63" y="1"/>
                  </a:cxn>
                  <a:cxn ang="0">
                    <a:pos x="69" y="1"/>
                  </a:cxn>
                  <a:cxn ang="0">
                    <a:pos x="74" y="0"/>
                  </a:cxn>
                  <a:cxn ang="0">
                    <a:pos x="80" y="0"/>
                  </a:cxn>
                  <a:cxn ang="0">
                    <a:pos x="86" y="0"/>
                  </a:cxn>
                </a:cxnLst>
                <a:rect l="0" t="0" r="r" b="b"/>
                <a:pathLst>
                  <a:path w="86" h="22">
                    <a:moveTo>
                      <a:pt x="0" y="22"/>
                    </a:moveTo>
                    <a:lnTo>
                      <a:pt x="5" y="19"/>
                    </a:lnTo>
                    <a:lnTo>
                      <a:pt x="10" y="17"/>
                    </a:lnTo>
                    <a:lnTo>
                      <a:pt x="15" y="15"/>
                    </a:lnTo>
                    <a:lnTo>
                      <a:pt x="20" y="12"/>
                    </a:lnTo>
                    <a:lnTo>
                      <a:pt x="25" y="11"/>
                    </a:lnTo>
                    <a:lnTo>
                      <a:pt x="30" y="9"/>
                    </a:lnTo>
                    <a:lnTo>
                      <a:pt x="35" y="6"/>
                    </a:lnTo>
                    <a:lnTo>
                      <a:pt x="41" y="6"/>
                    </a:lnTo>
                    <a:lnTo>
                      <a:pt x="46" y="4"/>
                    </a:lnTo>
                    <a:lnTo>
                      <a:pt x="52" y="3"/>
                    </a:lnTo>
                    <a:lnTo>
                      <a:pt x="57" y="2"/>
                    </a:lnTo>
                    <a:lnTo>
                      <a:pt x="63" y="1"/>
                    </a:lnTo>
                    <a:lnTo>
                      <a:pt x="69" y="1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6" y="0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99" name="Freeform 309"/>
              <p:cNvSpPr>
                <a:spLocks/>
              </p:cNvSpPr>
              <p:nvPr/>
            </p:nvSpPr>
            <p:spPr bwMode="auto">
              <a:xfrm>
                <a:off x="4903" y="3003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00" name="Freeform 310"/>
              <p:cNvSpPr>
                <a:spLocks/>
              </p:cNvSpPr>
              <p:nvPr/>
            </p:nvSpPr>
            <p:spPr bwMode="auto">
              <a:xfrm>
                <a:off x="4990" y="2979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01" name="Freeform 311"/>
              <p:cNvSpPr>
                <a:spLocks/>
              </p:cNvSpPr>
              <p:nvPr/>
            </p:nvSpPr>
            <p:spPr bwMode="auto">
              <a:xfrm>
                <a:off x="4990" y="2983"/>
                <a:ext cx="114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6" y="1"/>
                  </a:cxn>
                  <a:cxn ang="0">
                    <a:pos x="24" y="1"/>
                  </a:cxn>
                  <a:cxn ang="0">
                    <a:pos x="32" y="2"/>
                  </a:cxn>
                  <a:cxn ang="0">
                    <a:pos x="39" y="4"/>
                  </a:cxn>
                  <a:cxn ang="0">
                    <a:pos x="47" y="6"/>
                  </a:cxn>
                  <a:cxn ang="0">
                    <a:pos x="54" y="8"/>
                  </a:cxn>
                  <a:cxn ang="0">
                    <a:pos x="62" y="11"/>
                  </a:cxn>
                  <a:cxn ang="0">
                    <a:pos x="69" y="14"/>
                  </a:cxn>
                  <a:cxn ang="0">
                    <a:pos x="75" y="17"/>
                  </a:cxn>
                  <a:cxn ang="0">
                    <a:pos x="82" y="20"/>
                  </a:cxn>
                  <a:cxn ang="0">
                    <a:pos x="89" y="24"/>
                  </a:cxn>
                  <a:cxn ang="0">
                    <a:pos x="96" y="29"/>
                  </a:cxn>
                  <a:cxn ang="0">
                    <a:pos x="102" y="33"/>
                  </a:cxn>
                  <a:cxn ang="0">
                    <a:pos x="108" y="37"/>
                  </a:cxn>
                  <a:cxn ang="0">
                    <a:pos x="114" y="42"/>
                  </a:cxn>
                </a:cxnLst>
                <a:rect l="0" t="0" r="r" b="b"/>
                <a:pathLst>
                  <a:path w="114" h="42">
                    <a:moveTo>
                      <a:pt x="0" y="0"/>
                    </a:moveTo>
                    <a:lnTo>
                      <a:pt x="8" y="0"/>
                    </a:lnTo>
                    <a:lnTo>
                      <a:pt x="16" y="1"/>
                    </a:lnTo>
                    <a:lnTo>
                      <a:pt x="24" y="1"/>
                    </a:lnTo>
                    <a:lnTo>
                      <a:pt x="32" y="2"/>
                    </a:lnTo>
                    <a:lnTo>
                      <a:pt x="39" y="4"/>
                    </a:lnTo>
                    <a:lnTo>
                      <a:pt x="47" y="6"/>
                    </a:lnTo>
                    <a:lnTo>
                      <a:pt x="54" y="8"/>
                    </a:lnTo>
                    <a:lnTo>
                      <a:pt x="62" y="11"/>
                    </a:lnTo>
                    <a:lnTo>
                      <a:pt x="69" y="14"/>
                    </a:lnTo>
                    <a:lnTo>
                      <a:pt x="75" y="17"/>
                    </a:lnTo>
                    <a:lnTo>
                      <a:pt x="82" y="20"/>
                    </a:lnTo>
                    <a:lnTo>
                      <a:pt x="89" y="24"/>
                    </a:lnTo>
                    <a:lnTo>
                      <a:pt x="96" y="29"/>
                    </a:lnTo>
                    <a:lnTo>
                      <a:pt x="102" y="33"/>
                    </a:lnTo>
                    <a:lnTo>
                      <a:pt x="108" y="37"/>
                    </a:lnTo>
                    <a:lnTo>
                      <a:pt x="114" y="42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02" name="Freeform 312"/>
              <p:cNvSpPr>
                <a:spLocks/>
              </p:cNvSpPr>
              <p:nvPr/>
            </p:nvSpPr>
            <p:spPr bwMode="auto">
              <a:xfrm>
                <a:off x="4990" y="2979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03" name="Freeform 313"/>
              <p:cNvSpPr>
                <a:spLocks/>
              </p:cNvSpPr>
              <p:nvPr/>
            </p:nvSpPr>
            <p:spPr bwMode="auto">
              <a:xfrm>
                <a:off x="5102" y="3023"/>
                <a:ext cx="4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04" name="Line 314"/>
              <p:cNvSpPr>
                <a:spLocks noChangeShapeType="1"/>
              </p:cNvSpPr>
              <p:nvPr/>
            </p:nvSpPr>
            <p:spPr bwMode="auto">
              <a:xfrm flipH="1">
                <a:off x="5013" y="3025"/>
                <a:ext cx="91" cy="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05" name="Freeform 315"/>
              <p:cNvSpPr>
                <a:spLocks/>
              </p:cNvSpPr>
              <p:nvPr/>
            </p:nvSpPr>
            <p:spPr bwMode="auto">
              <a:xfrm>
                <a:off x="4877" y="3048"/>
                <a:ext cx="210" cy="211"/>
              </a:xfrm>
              <a:custGeom>
                <a:avLst/>
                <a:gdLst/>
                <a:ahLst/>
                <a:cxnLst>
                  <a:cxn ang="0">
                    <a:pos x="208" y="83"/>
                  </a:cxn>
                  <a:cxn ang="0">
                    <a:pos x="199" y="58"/>
                  </a:cxn>
                  <a:cxn ang="0">
                    <a:pos x="183" y="38"/>
                  </a:cxn>
                  <a:cxn ang="0">
                    <a:pos x="162" y="24"/>
                  </a:cxn>
                  <a:cxn ang="0">
                    <a:pos x="138" y="15"/>
                  </a:cxn>
                  <a:cxn ang="0">
                    <a:pos x="110" y="14"/>
                  </a:cxn>
                  <a:cxn ang="0">
                    <a:pos x="85" y="20"/>
                  </a:cxn>
                  <a:cxn ang="0">
                    <a:pos x="63" y="34"/>
                  </a:cxn>
                  <a:cxn ang="0">
                    <a:pos x="45" y="53"/>
                  </a:cxn>
                  <a:cxn ang="0">
                    <a:pos x="34" y="77"/>
                  </a:cxn>
                  <a:cxn ang="0">
                    <a:pos x="30" y="103"/>
                  </a:cxn>
                  <a:cxn ang="0">
                    <a:pos x="34" y="131"/>
                  </a:cxn>
                  <a:cxn ang="0">
                    <a:pos x="45" y="154"/>
                  </a:cxn>
                  <a:cxn ang="0">
                    <a:pos x="63" y="174"/>
                  </a:cxn>
                  <a:cxn ang="0">
                    <a:pos x="85" y="187"/>
                  </a:cxn>
                  <a:cxn ang="0">
                    <a:pos x="110" y="193"/>
                  </a:cxn>
                  <a:cxn ang="0">
                    <a:pos x="138" y="193"/>
                  </a:cxn>
                  <a:cxn ang="0">
                    <a:pos x="162" y="183"/>
                  </a:cxn>
                  <a:cxn ang="0">
                    <a:pos x="183" y="168"/>
                  </a:cxn>
                  <a:cxn ang="0">
                    <a:pos x="199" y="147"/>
                  </a:cxn>
                  <a:cxn ang="0">
                    <a:pos x="208" y="122"/>
                  </a:cxn>
                  <a:cxn ang="0">
                    <a:pos x="210" y="104"/>
                  </a:cxn>
                  <a:cxn ang="0">
                    <a:pos x="210" y="104"/>
                  </a:cxn>
                  <a:cxn ang="0">
                    <a:pos x="210" y="104"/>
                  </a:cxn>
                  <a:cxn ang="0">
                    <a:pos x="210" y="105"/>
                  </a:cxn>
                  <a:cxn ang="0">
                    <a:pos x="210" y="105"/>
                  </a:cxn>
                  <a:cxn ang="0">
                    <a:pos x="210" y="106"/>
                  </a:cxn>
                  <a:cxn ang="0">
                    <a:pos x="205" y="137"/>
                  </a:cxn>
                  <a:cxn ang="0">
                    <a:pos x="192" y="165"/>
                  </a:cxn>
                  <a:cxn ang="0">
                    <a:pos x="172" y="187"/>
                  </a:cxn>
                  <a:cxn ang="0">
                    <a:pos x="145" y="203"/>
                  </a:cxn>
                  <a:cxn ang="0">
                    <a:pos x="116" y="211"/>
                  </a:cxn>
                  <a:cxn ang="0">
                    <a:pos x="84" y="209"/>
                  </a:cxn>
                  <a:cxn ang="0">
                    <a:pos x="55" y="198"/>
                  </a:cxn>
                  <a:cxn ang="0">
                    <a:pos x="31" y="181"/>
                  </a:cxn>
                  <a:cxn ang="0">
                    <a:pos x="13" y="156"/>
                  </a:cxn>
                  <a:cxn ang="0">
                    <a:pos x="2" y="127"/>
                  </a:cxn>
                  <a:cxn ang="0">
                    <a:pos x="1" y="95"/>
                  </a:cxn>
                  <a:cxn ang="0">
                    <a:pos x="9" y="64"/>
                  </a:cxn>
                  <a:cxn ang="0">
                    <a:pos x="24" y="38"/>
                  </a:cxn>
                  <a:cxn ang="0">
                    <a:pos x="47" y="19"/>
                  </a:cxn>
                  <a:cxn ang="0">
                    <a:pos x="74" y="5"/>
                  </a:cxn>
                  <a:cxn ang="0">
                    <a:pos x="105" y="0"/>
                  </a:cxn>
                  <a:cxn ang="0">
                    <a:pos x="136" y="4"/>
                  </a:cxn>
                  <a:cxn ang="0">
                    <a:pos x="163" y="17"/>
                  </a:cxn>
                  <a:cxn ang="0">
                    <a:pos x="185" y="36"/>
                  </a:cxn>
                  <a:cxn ang="0">
                    <a:pos x="201" y="62"/>
                  </a:cxn>
                  <a:cxn ang="0">
                    <a:pos x="209" y="91"/>
                  </a:cxn>
                </a:cxnLst>
                <a:rect l="0" t="0" r="r" b="b"/>
                <a:pathLst>
                  <a:path w="210" h="211">
                    <a:moveTo>
                      <a:pt x="210" y="101"/>
                    </a:moveTo>
                    <a:lnTo>
                      <a:pt x="209" y="92"/>
                    </a:lnTo>
                    <a:lnTo>
                      <a:pt x="208" y="83"/>
                    </a:lnTo>
                    <a:lnTo>
                      <a:pt x="205" y="74"/>
                    </a:lnTo>
                    <a:lnTo>
                      <a:pt x="202" y="66"/>
                    </a:lnTo>
                    <a:lnTo>
                      <a:pt x="199" y="58"/>
                    </a:lnTo>
                    <a:lnTo>
                      <a:pt x="194" y="51"/>
                    </a:lnTo>
                    <a:lnTo>
                      <a:pt x="188" y="44"/>
                    </a:lnTo>
                    <a:lnTo>
                      <a:pt x="183" y="38"/>
                    </a:lnTo>
                    <a:lnTo>
                      <a:pt x="177" y="33"/>
                    </a:lnTo>
                    <a:lnTo>
                      <a:pt x="170" y="28"/>
                    </a:lnTo>
                    <a:lnTo>
                      <a:pt x="162" y="24"/>
                    </a:lnTo>
                    <a:lnTo>
                      <a:pt x="155" y="19"/>
                    </a:lnTo>
                    <a:lnTo>
                      <a:pt x="146" y="17"/>
                    </a:lnTo>
                    <a:lnTo>
                      <a:pt x="138" y="15"/>
                    </a:lnTo>
                    <a:lnTo>
                      <a:pt x="129" y="14"/>
                    </a:lnTo>
                    <a:lnTo>
                      <a:pt x="119" y="14"/>
                    </a:lnTo>
                    <a:lnTo>
                      <a:pt x="110" y="14"/>
                    </a:lnTo>
                    <a:lnTo>
                      <a:pt x="102" y="15"/>
                    </a:lnTo>
                    <a:lnTo>
                      <a:pt x="93" y="17"/>
                    </a:lnTo>
                    <a:lnTo>
                      <a:pt x="85" y="20"/>
                    </a:lnTo>
                    <a:lnTo>
                      <a:pt x="77" y="25"/>
                    </a:lnTo>
                    <a:lnTo>
                      <a:pt x="70" y="29"/>
                    </a:lnTo>
                    <a:lnTo>
                      <a:pt x="63" y="34"/>
                    </a:lnTo>
                    <a:lnTo>
                      <a:pt x="56" y="40"/>
                    </a:lnTo>
                    <a:lnTo>
                      <a:pt x="50" y="46"/>
                    </a:lnTo>
                    <a:lnTo>
                      <a:pt x="45" y="53"/>
                    </a:lnTo>
                    <a:lnTo>
                      <a:pt x="41" y="60"/>
                    </a:lnTo>
                    <a:lnTo>
                      <a:pt x="37" y="69"/>
                    </a:lnTo>
                    <a:lnTo>
                      <a:pt x="34" y="77"/>
                    </a:lnTo>
                    <a:lnTo>
                      <a:pt x="32" y="86"/>
                    </a:lnTo>
                    <a:lnTo>
                      <a:pt x="31" y="94"/>
                    </a:lnTo>
                    <a:lnTo>
                      <a:pt x="30" y="103"/>
                    </a:lnTo>
                    <a:lnTo>
                      <a:pt x="31" y="113"/>
                    </a:lnTo>
                    <a:lnTo>
                      <a:pt x="32" y="122"/>
                    </a:lnTo>
                    <a:lnTo>
                      <a:pt x="34" y="131"/>
                    </a:lnTo>
                    <a:lnTo>
                      <a:pt x="37" y="139"/>
                    </a:lnTo>
                    <a:lnTo>
                      <a:pt x="41" y="147"/>
                    </a:lnTo>
                    <a:lnTo>
                      <a:pt x="45" y="154"/>
                    </a:lnTo>
                    <a:lnTo>
                      <a:pt x="50" y="161"/>
                    </a:lnTo>
                    <a:lnTo>
                      <a:pt x="56" y="168"/>
                    </a:lnTo>
                    <a:lnTo>
                      <a:pt x="63" y="174"/>
                    </a:lnTo>
                    <a:lnTo>
                      <a:pt x="70" y="179"/>
                    </a:lnTo>
                    <a:lnTo>
                      <a:pt x="77" y="183"/>
                    </a:lnTo>
                    <a:lnTo>
                      <a:pt x="85" y="187"/>
                    </a:lnTo>
                    <a:lnTo>
                      <a:pt x="93" y="190"/>
                    </a:lnTo>
                    <a:lnTo>
                      <a:pt x="102" y="193"/>
                    </a:lnTo>
                    <a:lnTo>
                      <a:pt x="110" y="193"/>
                    </a:lnTo>
                    <a:lnTo>
                      <a:pt x="119" y="194"/>
                    </a:lnTo>
                    <a:lnTo>
                      <a:pt x="129" y="193"/>
                    </a:lnTo>
                    <a:lnTo>
                      <a:pt x="138" y="193"/>
                    </a:lnTo>
                    <a:lnTo>
                      <a:pt x="146" y="190"/>
                    </a:lnTo>
                    <a:lnTo>
                      <a:pt x="155" y="187"/>
                    </a:lnTo>
                    <a:lnTo>
                      <a:pt x="162" y="183"/>
                    </a:lnTo>
                    <a:lnTo>
                      <a:pt x="170" y="179"/>
                    </a:lnTo>
                    <a:lnTo>
                      <a:pt x="177" y="174"/>
                    </a:lnTo>
                    <a:lnTo>
                      <a:pt x="183" y="168"/>
                    </a:lnTo>
                    <a:lnTo>
                      <a:pt x="188" y="161"/>
                    </a:lnTo>
                    <a:lnTo>
                      <a:pt x="194" y="154"/>
                    </a:lnTo>
                    <a:lnTo>
                      <a:pt x="199" y="147"/>
                    </a:lnTo>
                    <a:lnTo>
                      <a:pt x="202" y="139"/>
                    </a:lnTo>
                    <a:lnTo>
                      <a:pt x="205" y="131"/>
                    </a:lnTo>
                    <a:lnTo>
                      <a:pt x="208" y="122"/>
                    </a:lnTo>
                    <a:lnTo>
                      <a:pt x="209" y="113"/>
                    </a:lnTo>
                    <a:lnTo>
                      <a:pt x="210" y="103"/>
                    </a:lnTo>
                    <a:lnTo>
                      <a:pt x="210" y="104"/>
                    </a:lnTo>
                    <a:lnTo>
                      <a:pt x="210" y="104"/>
                    </a:lnTo>
                    <a:lnTo>
                      <a:pt x="210" y="104"/>
                    </a:lnTo>
                    <a:lnTo>
                      <a:pt x="210" y="104"/>
                    </a:lnTo>
                    <a:lnTo>
                      <a:pt x="210" y="104"/>
                    </a:lnTo>
                    <a:lnTo>
                      <a:pt x="210" y="104"/>
                    </a:lnTo>
                    <a:lnTo>
                      <a:pt x="210" y="104"/>
                    </a:lnTo>
                    <a:lnTo>
                      <a:pt x="210" y="105"/>
                    </a:lnTo>
                    <a:lnTo>
                      <a:pt x="210" y="105"/>
                    </a:lnTo>
                    <a:lnTo>
                      <a:pt x="210" y="105"/>
                    </a:lnTo>
                    <a:lnTo>
                      <a:pt x="210" y="105"/>
                    </a:lnTo>
                    <a:lnTo>
                      <a:pt x="210" y="105"/>
                    </a:lnTo>
                    <a:lnTo>
                      <a:pt x="210" y="105"/>
                    </a:lnTo>
                    <a:lnTo>
                      <a:pt x="210" y="105"/>
                    </a:lnTo>
                    <a:lnTo>
                      <a:pt x="210" y="105"/>
                    </a:lnTo>
                    <a:lnTo>
                      <a:pt x="210" y="106"/>
                    </a:lnTo>
                    <a:lnTo>
                      <a:pt x="210" y="116"/>
                    </a:lnTo>
                    <a:lnTo>
                      <a:pt x="208" y="127"/>
                    </a:lnTo>
                    <a:lnTo>
                      <a:pt x="205" y="137"/>
                    </a:lnTo>
                    <a:lnTo>
                      <a:pt x="201" y="147"/>
                    </a:lnTo>
                    <a:lnTo>
                      <a:pt x="197" y="156"/>
                    </a:lnTo>
                    <a:lnTo>
                      <a:pt x="192" y="165"/>
                    </a:lnTo>
                    <a:lnTo>
                      <a:pt x="186" y="173"/>
                    </a:lnTo>
                    <a:lnTo>
                      <a:pt x="179" y="181"/>
                    </a:lnTo>
                    <a:lnTo>
                      <a:pt x="172" y="187"/>
                    </a:lnTo>
                    <a:lnTo>
                      <a:pt x="164" y="193"/>
                    </a:lnTo>
                    <a:lnTo>
                      <a:pt x="155" y="198"/>
                    </a:lnTo>
                    <a:lnTo>
                      <a:pt x="145" y="203"/>
                    </a:lnTo>
                    <a:lnTo>
                      <a:pt x="136" y="206"/>
                    </a:lnTo>
                    <a:lnTo>
                      <a:pt x="126" y="209"/>
                    </a:lnTo>
                    <a:lnTo>
                      <a:pt x="116" y="211"/>
                    </a:lnTo>
                    <a:lnTo>
                      <a:pt x="105" y="211"/>
                    </a:lnTo>
                    <a:lnTo>
                      <a:pt x="94" y="211"/>
                    </a:lnTo>
                    <a:lnTo>
                      <a:pt x="84" y="209"/>
                    </a:lnTo>
                    <a:lnTo>
                      <a:pt x="74" y="206"/>
                    </a:lnTo>
                    <a:lnTo>
                      <a:pt x="65" y="203"/>
                    </a:lnTo>
                    <a:lnTo>
                      <a:pt x="55" y="198"/>
                    </a:lnTo>
                    <a:lnTo>
                      <a:pt x="47" y="193"/>
                    </a:lnTo>
                    <a:lnTo>
                      <a:pt x="38" y="187"/>
                    </a:lnTo>
                    <a:lnTo>
                      <a:pt x="31" y="181"/>
                    </a:lnTo>
                    <a:lnTo>
                      <a:pt x="24" y="173"/>
                    </a:lnTo>
                    <a:lnTo>
                      <a:pt x="18" y="165"/>
                    </a:lnTo>
                    <a:lnTo>
                      <a:pt x="13" y="156"/>
                    </a:lnTo>
                    <a:lnTo>
                      <a:pt x="9" y="147"/>
                    </a:lnTo>
                    <a:lnTo>
                      <a:pt x="5" y="137"/>
                    </a:lnTo>
                    <a:lnTo>
                      <a:pt x="2" y="127"/>
                    </a:lnTo>
                    <a:lnTo>
                      <a:pt x="1" y="116"/>
                    </a:lnTo>
                    <a:lnTo>
                      <a:pt x="0" y="106"/>
                    </a:lnTo>
                    <a:lnTo>
                      <a:pt x="1" y="95"/>
                    </a:lnTo>
                    <a:lnTo>
                      <a:pt x="2" y="85"/>
                    </a:lnTo>
                    <a:lnTo>
                      <a:pt x="5" y="75"/>
                    </a:lnTo>
                    <a:lnTo>
                      <a:pt x="9" y="64"/>
                    </a:lnTo>
                    <a:lnTo>
                      <a:pt x="13" y="55"/>
                    </a:lnTo>
                    <a:lnTo>
                      <a:pt x="18" y="47"/>
                    </a:lnTo>
                    <a:lnTo>
                      <a:pt x="24" y="38"/>
                    </a:lnTo>
                    <a:lnTo>
                      <a:pt x="31" y="31"/>
                    </a:lnTo>
                    <a:lnTo>
                      <a:pt x="38" y="25"/>
                    </a:lnTo>
                    <a:lnTo>
                      <a:pt x="47" y="19"/>
                    </a:lnTo>
                    <a:lnTo>
                      <a:pt x="55" y="13"/>
                    </a:lnTo>
                    <a:lnTo>
                      <a:pt x="65" y="8"/>
                    </a:lnTo>
                    <a:lnTo>
                      <a:pt x="74" y="5"/>
                    </a:lnTo>
                    <a:lnTo>
                      <a:pt x="84" y="3"/>
                    </a:lnTo>
                    <a:lnTo>
                      <a:pt x="94" y="1"/>
                    </a:lnTo>
                    <a:lnTo>
                      <a:pt x="105" y="0"/>
                    </a:lnTo>
                    <a:lnTo>
                      <a:pt x="116" y="1"/>
                    </a:lnTo>
                    <a:lnTo>
                      <a:pt x="126" y="3"/>
                    </a:lnTo>
                    <a:lnTo>
                      <a:pt x="136" y="4"/>
                    </a:lnTo>
                    <a:lnTo>
                      <a:pt x="145" y="8"/>
                    </a:lnTo>
                    <a:lnTo>
                      <a:pt x="155" y="12"/>
                    </a:lnTo>
                    <a:lnTo>
                      <a:pt x="163" y="17"/>
                    </a:lnTo>
                    <a:lnTo>
                      <a:pt x="171" y="23"/>
                    </a:lnTo>
                    <a:lnTo>
                      <a:pt x="178" y="30"/>
                    </a:lnTo>
                    <a:lnTo>
                      <a:pt x="185" y="36"/>
                    </a:lnTo>
                    <a:lnTo>
                      <a:pt x="191" y="44"/>
                    </a:lnTo>
                    <a:lnTo>
                      <a:pt x="197" y="53"/>
                    </a:lnTo>
                    <a:lnTo>
                      <a:pt x="201" y="62"/>
                    </a:lnTo>
                    <a:lnTo>
                      <a:pt x="205" y="71"/>
                    </a:lnTo>
                    <a:lnTo>
                      <a:pt x="207" y="81"/>
                    </a:lnTo>
                    <a:lnTo>
                      <a:pt x="209" y="91"/>
                    </a:lnTo>
                    <a:lnTo>
                      <a:pt x="210" y="102"/>
                    </a:lnTo>
                    <a:lnTo>
                      <a:pt x="210" y="101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06" name="Line 316"/>
              <p:cNvSpPr>
                <a:spLocks noChangeShapeType="1"/>
              </p:cNvSpPr>
              <p:nvPr/>
            </p:nvSpPr>
            <p:spPr bwMode="auto">
              <a:xfrm flipH="1">
                <a:off x="4696" y="2759"/>
                <a:ext cx="18" cy="3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07" name="Freeform 317"/>
              <p:cNvSpPr>
                <a:spLocks/>
              </p:cNvSpPr>
              <p:nvPr/>
            </p:nvSpPr>
            <p:spPr bwMode="auto">
              <a:xfrm>
                <a:off x="4424" y="3068"/>
                <a:ext cx="92" cy="97"/>
              </a:xfrm>
              <a:custGeom>
                <a:avLst/>
                <a:gdLst/>
                <a:ahLst/>
                <a:cxnLst>
                  <a:cxn ang="0">
                    <a:pos x="4" y="97"/>
                  </a:cxn>
                  <a:cxn ang="0">
                    <a:pos x="1" y="90"/>
                  </a:cxn>
                  <a:cxn ang="0">
                    <a:pos x="1" y="83"/>
                  </a:cxn>
                  <a:cxn ang="0">
                    <a:pos x="0" y="76"/>
                  </a:cxn>
                  <a:cxn ang="0">
                    <a:pos x="1" y="66"/>
                  </a:cxn>
                  <a:cxn ang="0">
                    <a:pos x="2" y="58"/>
                  </a:cxn>
                  <a:cxn ang="0">
                    <a:pos x="6" y="49"/>
                  </a:cxn>
                  <a:cxn ang="0">
                    <a:pos x="9" y="39"/>
                  </a:cxn>
                  <a:cxn ang="0">
                    <a:pos x="14" y="31"/>
                  </a:cxn>
                  <a:cxn ang="0">
                    <a:pos x="20" y="23"/>
                  </a:cxn>
                  <a:cxn ang="0">
                    <a:pos x="28" y="16"/>
                  </a:cxn>
                  <a:cxn ang="0">
                    <a:pos x="35" y="10"/>
                  </a:cxn>
                  <a:cxn ang="0">
                    <a:pos x="44" y="5"/>
                  </a:cxn>
                  <a:cxn ang="0">
                    <a:pos x="55" y="1"/>
                  </a:cxn>
                  <a:cxn ang="0">
                    <a:pos x="65" y="0"/>
                  </a:cxn>
                  <a:cxn ang="0">
                    <a:pos x="78" y="1"/>
                  </a:cxn>
                  <a:cxn ang="0">
                    <a:pos x="92" y="4"/>
                  </a:cxn>
                </a:cxnLst>
                <a:rect l="0" t="0" r="r" b="b"/>
                <a:pathLst>
                  <a:path w="92" h="97">
                    <a:moveTo>
                      <a:pt x="4" y="97"/>
                    </a:moveTo>
                    <a:lnTo>
                      <a:pt x="1" y="90"/>
                    </a:lnTo>
                    <a:lnTo>
                      <a:pt x="1" y="83"/>
                    </a:lnTo>
                    <a:lnTo>
                      <a:pt x="0" y="76"/>
                    </a:lnTo>
                    <a:lnTo>
                      <a:pt x="1" y="66"/>
                    </a:lnTo>
                    <a:lnTo>
                      <a:pt x="2" y="58"/>
                    </a:lnTo>
                    <a:lnTo>
                      <a:pt x="6" y="49"/>
                    </a:lnTo>
                    <a:lnTo>
                      <a:pt x="9" y="39"/>
                    </a:lnTo>
                    <a:lnTo>
                      <a:pt x="14" y="31"/>
                    </a:lnTo>
                    <a:lnTo>
                      <a:pt x="20" y="23"/>
                    </a:lnTo>
                    <a:lnTo>
                      <a:pt x="28" y="16"/>
                    </a:lnTo>
                    <a:lnTo>
                      <a:pt x="35" y="10"/>
                    </a:lnTo>
                    <a:lnTo>
                      <a:pt x="44" y="5"/>
                    </a:lnTo>
                    <a:lnTo>
                      <a:pt x="55" y="1"/>
                    </a:lnTo>
                    <a:lnTo>
                      <a:pt x="65" y="0"/>
                    </a:lnTo>
                    <a:lnTo>
                      <a:pt x="78" y="1"/>
                    </a:lnTo>
                    <a:lnTo>
                      <a:pt x="92" y="4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08" name="Freeform 318"/>
              <p:cNvSpPr>
                <a:spLocks/>
              </p:cNvSpPr>
              <p:nvPr/>
            </p:nvSpPr>
            <p:spPr bwMode="auto">
              <a:xfrm>
                <a:off x="4425" y="3163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09" name="Freeform 319"/>
              <p:cNvSpPr>
                <a:spLocks/>
              </p:cNvSpPr>
              <p:nvPr/>
            </p:nvSpPr>
            <p:spPr bwMode="auto">
              <a:xfrm>
                <a:off x="4515" y="3069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10" name="Freeform 320"/>
              <p:cNvSpPr>
                <a:spLocks/>
              </p:cNvSpPr>
              <p:nvPr/>
            </p:nvSpPr>
            <p:spPr bwMode="auto">
              <a:xfrm>
                <a:off x="4957" y="3076"/>
                <a:ext cx="92" cy="97"/>
              </a:xfrm>
              <a:custGeom>
                <a:avLst/>
                <a:gdLst/>
                <a:ahLst/>
                <a:cxnLst>
                  <a:cxn ang="0">
                    <a:pos x="4" y="97"/>
                  </a:cxn>
                  <a:cxn ang="0">
                    <a:pos x="1" y="90"/>
                  </a:cxn>
                  <a:cxn ang="0">
                    <a:pos x="1" y="83"/>
                  </a:cxn>
                  <a:cxn ang="0">
                    <a:pos x="0" y="75"/>
                  </a:cxn>
                  <a:cxn ang="0">
                    <a:pos x="1" y="66"/>
                  </a:cxn>
                  <a:cxn ang="0">
                    <a:pos x="3" y="58"/>
                  </a:cxn>
                  <a:cxn ang="0">
                    <a:pos x="6" y="48"/>
                  </a:cxn>
                  <a:cxn ang="0">
                    <a:pos x="10" y="39"/>
                  </a:cxn>
                  <a:cxn ang="0">
                    <a:pos x="14" y="30"/>
                  </a:cxn>
                  <a:cxn ang="0">
                    <a:pos x="20" y="22"/>
                  </a:cxn>
                  <a:cxn ang="0">
                    <a:pos x="28" y="15"/>
                  </a:cxn>
                  <a:cxn ang="0">
                    <a:pos x="35" y="9"/>
                  </a:cxn>
                  <a:cxn ang="0">
                    <a:pos x="44" y="4"/>
                  </a:cxn>
                  <a:cxn ang="0">
                    <a:pos x="55" y="1"/>
                  </a:cxn>
                  <a:cxn ang="0">
                    <a:pos x="65" y="0"/>
                  </a:cxn>
                  <a:cxn ang="0">
                    <a:pos x="78" y="1"/>
                  </a:cxn>
                  <a:cxn ang="0">
                    <a:pos x="92" y="3"/>
                  </a:cxn>
                </a:cxnLst>
                <a:rect l="0" t="0" r="r" b="b"/>
                <a:pathLst>
                  <a:path w="92" h="97">
                    <a:moveTo>
                      <a:pt x="4" y="97"/>
                    </a:moveTo>
                    <a:lnTo>
                      <a:pt x="1" y="90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1" y="66"/>
                    </a:lnTo>
                    <a:lnTo>
                      <a:pt x="3" y="58"/>
                    </a:lnTo>
                    <a:lnTo>
                      <a:pt x="6" y="48"/>
                    </a:lnTo>
                    <a:lnTo>
                      <a:pt x="10" y="39"/>
                    </a:lnTo>
                    <a:lnTo>
                      <a:pt x="14" y="30"/>
                    </a:lnTo>
                    <a:lnTo>
                      <a:pt x="20" y="22"/>
                    </a:lnTo>
                    <a:lnTo>
                      <a:pt x="28" y="15"/>
                    </a:lnTo>
                    <a:lnTo>
                      <a:pt x="35" y="9"/>
                    </a:lnTo>
                    <a:lnTo>
                      <a:pt x="44" y="4"/>
                    </a:lnTo>
                    <a:lnTo>
                      <a:pt x="55" y="1"/>
                    </a:lnTo>
                    <a:lnTo>
                      <a:pt x="65" y="0"/>
                    </a:lnTo>
                    <a:lnTo>
                      <a:pt x="78" y="1"/>
                    </a:lnTo>
                    <a:lnTo>
                      <a:pt x="92" y="3"/>
                    </a:lnTo>
                  </a:path>
                </a:pathLst>
              </a:custGeom>
              <a:solidFill>
                <a:srgbClr val="FFDE3B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11" name="Freeform 321"/>
              <p:cNvSpPr>
                <a:spLocks/>
              </p:cNvSpPr>
              <p:nvPr/>
            </p:nvSpPr>
            <p:spPr bwMode="auto">
              <a:xfrm>
                <a:off x="4958" y="3171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12" name="Freeform 322"/>
              <p:cNvSpPr>
                <a:spLocks/>
              </p:cNvSpPr>
              <p:nvPr/>
            </p:nvSpPr>
            <p:spPr bwMode="auto">
              <a:xfrm>
                <a:off x="5048" y="30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13" name="Freeform 323"/>
              <p:cNvSpPr>
                <a:spLocks/>
              </p:cNvSpPr>
              <p:nvPr/>
            </p:nvSpPr>
            <p:spPr bwMode="auto">
              <a:xfrm>
                <a:off x="4698" y="2625"/>
                <a:ext cx="91" cy="96"/>
              </a:xfrm>
              <a:custGeom>
                <a:avLst/>
                <a:gdLst/>
                <a:ahLst/>
                <a:cxnLst>
                  <a:cxn ang="0">
                    <a:pos x="3" y="96"/>
                  </a:cxn>
                  <a:cxn ang="0">
                    <a:pos x="1" y="91"/>
                  </a:cxn>
                  <a:cxn ang="0">
                    <a:pos x="0" y="84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2" y="57"/>
                  </a:cxn>
                  <a:cxn ang="0">
                    <a:pos x="5" y="48"/>
                  </a:cxn>
                  <a:cxn ang="0">
                    <a:pos x="9" y="40"/>
                  </a:cxn>
                  <a:cxn ang="0">
                    <a:pos x="13" y="31"/>
                  </a:cxn>
                  <a:cxn ang="0">
                    <a:pos x="19" y="23"/>
                  </a:cxn>
                  <a:cxn ang="0">
                    <a:pos x="27" y="16"/>
                  </a:cxn>
                  <a:cxn ang="0">
                    <a:pos x="34" y="9"/>
                  </a:cxn>
                  <a:cxn ang="0">
                    <a:pos x="44" y="5"/>
                  </a:cxn>
                  <a:cxn ang="0">
                    <a:pos x="54" y="1"/>
                  </a:cxn>
                  <a:cxn ang="0">
                    <a:pos x="66" y="0"/>
                  </a:cxn>
                  <a:cxn ang="0">
                    <a:pos x="77" y="1"/>
                  </a:cxn>
                  <a:cxn ang="0">
                    <a:pos x="91" y="4"/>
                  </a:cxn>
                </a:cxnLst>
                <a:rect l="0" t="0" r="r" b="b"/>
                <a:pathLst>
                  <a:path w="91" h="96">
                    <a:moveTo>
                      <a:pt x="3" y="96"/>
                    </a:moveTo>
                    <a:lnTo>
                      <a:pt x="1" y="91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2" y="57"/>
                    </a:lnTo>
                    <a:lnTo>
                      <a:pt x="5" y="48"/>
                    </a:lnTo>
                    <a:lnTo>
                      <a:pt x="9" y="40"/>
                    </a:lnTo>
                    <a:lnTo>
                      <a:pt x="13" y="31"/>
                    </a:lnTo>
                    <a:lnTo>
                      <a:pt x="19" y="23"/>
                    </a:lnTo>
                    <a:lnTo>
                      <a:pt x="27" y="16"/>
                    </a:lnTo>
                    <a:lnTo>
                      <a:pt x="34" y="9"/>
                    </a:lnTo>
                    <a:lnTo>
                      <a:pt x="44" y="5"/>
                    </a:lnTo>
                    <a:lnTo>
                      <a:pt x="54" y="1"/>
                    </a:lnTo>
                    <a:lnTo>
                      <a:pt x="66" y="0"/>
                    </a:lnTo>
                    <a:lnTo>
                      <a:pt x="77" y="1"/>
                    </a:lnTo>
                    <a:lnTo>
                      <a:pt x="91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14" name="Freeform 324"/>
              <p:cNvSpPr>
                <a:spLocks/>
              </p:cNvSpPr>
              <p:nvPr/>
            </p:nvSpPr>
            <p:spPr bwMode="auto">
              <a:xfrm>
                <a:off x="4699" y="2721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15" name="Freeform 325"/>
              <p:cNvSpPr>
                <a:spLocks/>
              </p:cNvSpPr>
              <p:nvPr/>
            </p:nvSpPr>
            <p:spPr bwMode="auto">
              <a:xfrm>
                <a:off x="4788" y="2626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16" name="Freeform 326"/>
              <p:cNvSpPr>
                <a:spLocks/>
              </p:cNvSpPr>
              <p:nvPr/>
            </p:nvSpPr>
            <p:spPr bwMode="auto">
              <a:xfrm>
                <a:off x="4713" y="2414"/>
                <a:ext cx="40" cy="253"/>
              </a:xfrm>
              <a:custGeom>
                <a:avLst/>
                <a:gdLst/>
                <a:ahLst/>
                <a:cxnLst>
                  <a:cxn ang="0">
                    <a:pos x="0" y="253"/>
                  </a:cxn>
                  <a:cxn ang="0">
                    <a:pos x="8" y="0"/>
                  </a:cxn>
                  <a:cxn ang="0">
                    <a:pos x="30" y="0"/>
                  </a:cxn>
                  <a:cxn ang="0">
                    <a:pos x="40" y="250"/>
                  </a:cxn>
                </a:cxnLst>
                <a:rect l="0" t="0" r="r" b="b"/>
                <a:pathLst>
                  <a:path w="40" h="253">
                    <a:moveTo>
                      <a:pt x="0" y="253"/>
                    </a:moveTo>
                    <a:lnTo>
                      <a:pt x="8" y="0"/>
                    </a:lnTo>
                    <a:lnTo>
                      <a:pt x="30" y="0"/>
                    </a:lnTo>
                    <a:lnTo>
                      <a:pt x="40" y="25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17" name="Freeform 327"/>
              <p:cNvSpPr>
                <a:spLocks/>
              </p:cNvSpPr>
              <p:nvPr/>
            </p:nvSpPr>
            <p:spPr bwMode="auto">
              <a:xfrm>
                <a:off x="4688" y="2443"/>
                <a:ext cx="80" cy="8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0" y="0"/>
                  </a:cxn>
                  <a:cxn ang="0">
                    <a:pos x="57" y="26"/>
                  </a:cxn>
                  <a:cxn ang="0">
                    <a:pos x="57" y="61"/>
                  </a:cxn>
                  <a:cxn ang="0">
                    <a:pos x="57" y="61"/>
                  </a:cxn>
                  <a:cxn ang="0">
                    <a:pos x="58" y="62"/>
                  </a:cxn>
                  <a:cxn ang="0">
                    <a:pos x="59" y="63"/>
                  </a:cxn>
                  <a:cxn ang="0">
                    <a:pos x="60" y="65"/>
                  </a:cxn>
                  <a:cxn ang="0">
                    <a:pos x="62" y="67"/>
                  </a:cxn>
                  <a:cxn ang="0">
                    <a:pos x="64" y="70"/>
                  </a:cxn>
                  <a:cxn ang="0">
                    <a:pos x="65" y="71"/>
                  </a:cxn>
                  <a:cxn ang="0">
                    <a:pos x="68" y="74"/>
                  </a:cxn>
                  <a:cxn ang="0">
                    <a:pos x="70" y="77"/>
                  </a:cxn>
                  <a:cxn ang="0">
                    <a:pos x="71" y="79"/>
                  </a:cxn>
                  <a:cxn ang="0">
                    <a:pos x="73" y="82"/>
                  </a:cxn>
                  <a:cxn ang="0">
                    <a:pos x="75" y="83"/>
                  </a:cxn>
                  <a:cxn ang="0">
                    <a:pos x="76" y="85"/>
                  </a:cxn>
                  <a:cxn ang="0">
                    <a:pos x="77" y="86"/>
                  </a:cxn>
                  <a:cxn ang="0">
                    <a:pos x="78" y="87"/>
                  </a:cxn>
                  <a:cxn ang="0">
                    <a:pos x="78" y="87"/>
                  </a:cxn>
                  <a:cxn ang="0">
                    <a:pos x="77" y="87"/>
                  </a:cxn>
                  <a:cxn ang="0">
                    <a:pos x="75" y="86"/>
                  </a:cxn>
                  <a:cxn ang="0">
                    <a:pos x="71" y="86"/>
                  </a:cxn>
                  <a:cxn ang="0">
                    <a:pos x="66" y="86"/>
                  </a:cxn>
                  <a:cxn ang="0">
                    <a:pos x="60" y="86"/>
                  </a:cxn>
                  <a:cxn ang="0">
                    <a:pos x="54" y="86"/>
                  </a:cxn>
                  <a:cxn ang="0">
                    <a:pos x="46" y="86"/>
                  </a:cxn>
                  <a:cxn ang="0">
                    <a:pos x="39" y="86"/>
                  </a:cxn>
                  <a:cxn ang="0">
                    <a:pos x="32" y="86"/>
                  </a:cxn>
                  <a:cxn ang="0">
                    <a:pos x="25" y="87"/>
                  </a:cxn>
                  <a:cxn ang="0">
                    <a:pos x="18" y="87"/>
                  </a:cxn>
                  <a:cxn ang="0">
                    <a:pos x="12" y="87"/>
                  </a:cxn>
                  <a:cxn ang="0">
                    <a:pos x="7" y="87"/>
                  </a:cxn>
                  <a:cxn ang="0">
                    <a:pos x="3" y="87"/>
                  </a:cxn>
                  <a:cxn ang="0">
                    <a:pos x="1" y="87"/>
                  </a:cxn>
                  <a:cxn ang="0">
                    <a:pos x="0" y="87"/>
                  </a:cxn>
                  <a:cxn ang="0">
                    <a:pos x="28" y="61"/>
                  </a:cxn>
                  <a:cxn ang="0">
                    <a:pos x="28" y="26"/>
                  </a:cxn>
                  <a:cxn ang="0">
                    <a:pos x="4" y="0"/>
                  </a:cxn>
                </a:cxnLst>
                <a:rect l="0" t="0" r="r" b="b"/>
                <a:pathLst>
                  <a:path w="80" h="87">
                    <a:moveTo>
                      <a:pt x="4" y="0"/>
                    </a:moveTo>
                    <a:lnTo>
                      <a:pt x="80" y="0"/>
                    </a:lnTo>
                    <a:lnTo>
                      <a:pt x="57" y="26"/>
                    </a:lnTo>
                    <a:lnTo>
                      <a:pt x="57" y="61"/>
                    </a:lnTo>
                    <a:lnTo>
                      <a:pt x="57" y="61"/>
                    </a:lnTo>
                    <a:lnTo>
                      <a:pt x="58" y="62"/>
                    </a:lnTo>
                    <a:lnTo>
                      <a:pt x="59" y="63"/>
                    </a:lnTo>
                    <a:lnTo>
                      <a:pt x="60" y="65"/>
                    </a:lnTo>
                    <a:lnTo>
                      <a:pt x="62" y="67"/>
                    </a:lnTo>
                    <a:lnTo>
                      <a:pt x="64" y="70"/>
                    </a:lnTo>
                    <a:lnTo>
                      <a:pt x="65" y="71"/>
                    </a:lnTo>
                    <a:lnTo>
                      <a:pt x="68" y="74"/>
                    </a:lnTo>
                    <a:lnTo>
                      <a:pt x="70" y="77"/>
                    </a:lnTo>
                    <a:lnTo>
                      <a:pt x="71" y="79"/>
                    </a:lnTo>
                    <a:lnTo>
                      <a:pt x="73" y="82"/>
                    </a:lnTo>
                    <a:lnTo>
                      <a:pt x="75" y="83"/>
                    </a:lnTo>
                    <a:lnTo>
                      <a:pt x="76" y="85"/>
                    </a:lnTo>
                    <a:lnTo>
                      <a:pt x="77" y="86"/>
                    </a:lnTo>
                    <a:lnTo>
                      <a:pt x="78" y="87"/>
                    </a:lnTo>
                    <a:lnTo>
                      <a:pt x="78" y="87"/>
                    </a:lnTo>
                    <a:lnTo>
                      <a:pt x="77" y="87"/>
                    </a:lnTo>
                    <a:lnTo>
                      <a:pt x="75" y="86"/>
                    </a:lnTo>
                    <a:lnTo>
                      <a:pt x="71" y="86"/>
                    </a:lnTo>
                    <a:lnTo>
                      <a:pt x="66" y="86"/>
                    </a:lnTo>
                    <a:lnTo>
                      <a:pt x="60" y="86"/>
                    </a:lnTo>
                    <a:lnTo>
                      <a:pt x="54" y="86"/>
                    </a:lnTo>
                    <a:lnTo>
                      <a:pt x="46" y="86"/>
                    </a:lnTo>
                    <a:lnTo>
                      <a:pt x="39" y="86"/>
                    </a:lnTo>
                    <a:lnTo>
                      <a:pt x="32" y="86"/>
                    </a:lnTo>
                    <a:lnTo>
                      <a:pt x="25" y="87"/>
                    </a:lnTo>
                    <a:lnTo>
                      <a:pt x="18" y="87"/>
                    </a:lnTo>
                    <a:lnTo>
                      <a:pt x="12" y="87"/>
                    </a:lnTo>
                    <a:lnTo>
                      <a:pt x="7" y="87"/>
                    </a:lnTo>
                    <a:lnTo>
                      <a:pt x="3" y="87"/>
                    </a:lnTo>
                    <a:lnTo>
                      <a:pt x="1" y="87"/>
                    </a:lnTo>
                    <a:lnTo>
                      <a:pt x="0" y="87"/>
                    </a:lnTo>
                    <a:lnTo>
                      <a:pt x="28" y="61"/>
                    </a:lnTo>
                    <a:lnTo>
                      <a:pt x="28" y="2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18" name="Freeform 328"/>
              <p:cNvSpPr>
                <a:spLocks/>
              </p:cNvSpPr>
              <p:nvPr/>
            </p:nvSpPr>
            <p:spPr bwMode="auto">
              <a:xfrm>
                <a:off x="4636" y="2609"/>
                <a:ext cx="209" cy="212"/>
              </a:xfrm>
              <a:custGeom>
                <a:avLst/>
                <a:gdLst/>
                <a:ahLst/>
                <a:cxnLst>
                  <a:cxn ang="0">
                    <a:pos x="207" y="83"/>
                  </a:cxn>
                  <a:cxn ang="0">
                    <a:pos x="198" y="59"/>
                  </a:cxn>
                  <a:cxn ang="0">
                    <a:pos x="182" y="39"/>
                  </a:cxn>
                  <a:cxn ang="0">
                    <a:pos x="162" y="24"/>
                  </a:cxn>
                  <a:cxn ang="0">
                    <a:pos x="137" y="16"/>
                  </a:cxn>
                  <a:cxn ang="0">
                    <a:pos x="110" y="14"/>
                  </a:cxn>
                  <a:cxn ang="0">
                    <a:pos x="85" y="21"/>
                  </a:cxn>
                  <a:cxn ang="0">
                    <a:pos x="62" y="34"/>
                  </a:cxn>
                  <a:cxn ang="0">
                    <a:pos x="45" y="54"/>
                  </a:cxn>
                  <a:cxn ang="0">
                    <a:pos x="33" y="78"/>
                  </a:cxn>
                  <a:cxn ang="0">
                    <a:pos x="30" y="104"/>
                  </a:cxn>
                  <a:cxn ang="0">
                    <a:pos x="33" y="131"/>
                  </a:cxn>
                  <a:cxn ang="0">
                    <a:pos x="45" y="155"/>
                  </a:cxn>
                  <a:cxn ang="0">
                    <a:pos x="62" y="174"/>
                  </a:cxn>
                  <a:cxn ang="0">
                    <a:pos x="85" y="188"/>
                  </a:cxn>
                  <a:cxn ang="0">
                    <a:pos x="110" y="194"/>
                  </a:cxn>
                  <a:cxn ang="0">
                    <a:pos x="137" y="193"/>
                  </a:cxn>
                  <a:cxn ang="0">
                    <a:pos x="162" y="184"/>
                  </a:cxn>
                  <a:cxn ang="0">
                    <a:pos x="182" y="168"/>
                  </a:cxn>
                  <a:cxn ang="0">
                    <a:pos x="198" y="147"/>
                  </a:cxn>
                  <a:cxn ang="0">
                    <a:pos x="207" y="123"/>
                  </a:cxn>
                  <a:cxn ang="0">
                    <a:pos x="209" y="105"/>
                  </a:cxn>
                  <a:cxn ang="0">
                    <a:pos x="209" y="105"/>
                  </a:cxn>
                  <a:cxn ang="0">
                    <a:pos x="209" y="105"/>
                  </a:cxn>
                  <a:cxn ang="0">
                    <a:pos x="209" y="106"/>
                  </a:cxn>
                  <a:cxn ang="0">
                    <a:pos x="209" y="106"/>
                  </a:cxn>
                  <a:cxn ang="0">
                    <a:pos x="209" y="107"/>
                  </a:cxn>
                  <a:cxn ang="0">
                    <a:pos x="204" y="138"/>
                  </a:cxn>
                  <a:cxn ang="0">
                    <a:pos x="192" y="165"/>
                  </a:cxn>
                  <a:cxn ang="0">
                    <a:pos x="171" y="188"/>
                  </a:cxn>
                  <a:cxn ang="0">
                    <a:pos x="145" y="203"/>
                  </a:cxn>
                  <a:cxn ang="0">
                    <a:pos x="115" y="211"/>
                  </a:cxn>
                  <a:cxn ang="0">
                    <a:pos x="84" y="209"/>
                  </a:cxn>
                  <a:cxn ang="0">
                    <a:pos x="55" y="199"/>
                  </a:cxn>
                  <a:cxn ang="0">
                    <a:pos x="31" y="181"/>
                  </a:cxn>
                  <a:cxn ang="0">
                    <a:pos x="13" y="157"/>
                  </a:cxn>
                  <a:cxn ang="0">
                    <a:pos x="2" y="128"/>
                  </a:cxn>
                  <a:cxn ang="0">
                    <a:pos x="0" y="95"/>
                  </a:cxn>
                  <a:cxn ang="0">
                    <a:pos x="8" y="65"/>
                  </a:cxn>
                  <a:cxn ang="0">
                    <a:pos x="24" y="39"/>
                  </a:cxn>
                  <a:cxn ang="0">
                    <a:pos x="46" y="18"/>
                  </a:cxn>
                  <a:cxn ang="0">
                    <a:pos x="74" y="6"/>
                  </a:cxn>
                  <a:cxn ang="0">
                    <a:pos x="105" y="0"/>
                  </a:cxn>
                  <a:cxn ang="0">
                    <a:pos x="135" y="5"/>
                  </a:cxn>
                  <a:cxn ang="0">
                    <a:pos x="162" y="17"/>
                  </a:cxn>
                  <a:cxn ang="0">
                    <a:pos x="185" y="37"/>
                  </a:cxn>
                  <a:cxn ang="0">
                    <a:pos x="200" y="62"/>
                  </a:cxn>
                  <a:cxn ang="0">
                    <a:pos x="209" y="91"/>
                  </a:cxn>
                </a:cxnLst>
                <a:rect l="0" t="0" r="r" b="b"/>
                <a:pathLst>
                  <a:path w="209" h="212">
                    <a:moveTo>
                      <a:pt x="209" y="101"/>
                    </a:moveTo>
                    <a:lnTo>
                      <a:pt x="209" y="92"/>
                    </a:lnTo>
                    <a:lnTo>
                      <a:pt x="207" y="83"/>
                    </a:lnTo>
                    <a:lnTo>
                      <a:pt x="205" y="74"/>
                    </a:lnTo>
                    <a:lnTo>
                      <a:pt x="202" y="67"/>
                    </a:lnTo>
                    <a:lnTo>
                      <a:pt x="198" y="59"/>
                    </a:lnTo>
                    <a:lnTo>
                      <a:pt x="193" y="51"/>
                    </a:lnTo>
                    <a:lnTo>
                      <a:pt x="188" y="45"/>
                    </a:lnTo>
                    <a:lnTo>
                      <a:pt x="182" y="39"/>
                    </a:lnTo>
                    <a:lnTo>
                      <a:pt x="176" y="34"/>
                    </a:lnTo>
                    <a:lnTo>
                      <a:pt x="169" y="28"/>
                    </a:lnTo>
                    <a:lnTo>
                      <a:pt x="162" y="24"/>
                    </a:lnTo>
                    <a:lnTo>
                      <a:pt x="154" y="20"/>
                    </a:lnTo>
                    <a:lnTo>
                      <a:pt x="146" y="17"/>
                    </a:lnTo>
                    <a:lnTo>
                      <a:pt x="137" y="16"/>
                    </a:lnTo>
                    <a:lnTo>
                      <a:pt x="128" y="14"/>
                    </a:lnTo>
                    <a:lnTo>
                      <a:pt x="119" y="14"/>
                    </a:lnTo>
                    <a:lnTo>
                      <a:pt x="110" y="14"/>
                    </a:lnTo>
                    <a:lnTo>
                      <a:pt x="101" y="16"/>
                    </a:lnTo>
                    <a:lnTo>
                      <a:pt x="92" y="17"/>
                    </a:lnTo>
                    <a:lnTo>
                      <a:pt x="85" y="21"/>
                    </a:lnTo>
                    <a:lnTo>
                      <a:pt x="76" y="24"/>
                    </a:lnTo>
                    <a:lnTo>
                      <a:pt x="69" y="29"/>
                    </a:lnTo>
                    <a:lnTo>
                      <a:pt x="62" y="34"/>
                    </a:lnTo>
                    <a:lnTo>
                      <a:pt x="56" y="40"/>
                    </a:lnTo>
                    <a:lnTo>
                      <a:pt x="50" y="46"/>
                    </a:lnTo>
                    <a:lnTo>
                      <a:pt x="45" y="54"/>
                    </a:lnTo>
                    <a:lnTo>
                      <a:pt x="40" y="61"/>
                    </a:lnTo>
                    <a:lnTo>
                      <a:pt x="36" y="69"/>
                    </a:lnTo>
                    <a:lnTo>
                      <a:pt x="33" y="78"/>
                    </a:lnTo>
                    <a:lnTo>
                      <a:pt x="31" y="86"/>
                    </a:lnTo>
                    <a:lnTo>
                      <a:pt x="30" y="95"/>
                    </a:lnTo>
                    <a:lnTo>
                      <a:pt x="30" y="104"/>
                    </a:lnTo>
                    <a:lnTo>
                      <a:pt x="30" y="113"/>
                    </a:lnTo>
                    <a:lnTo>
                      <a:pt x="31" y="123"/>
                    </a:lnTo>
                    <a:lnTo>
                      <a:pt x="33" y="131"/>
                    </a:lnTo>
                    <a:lnTo>
                      <a:pt x="36" y="140"/>
                    </a:lnTo>
                    <a:lnTo>
                      <a:pt x="40" y="147"/>
                    </a:lnTo>
                    <a:lnTo>
                      <a:pt x="45" y="155"/>
                    </a:lnTo>
                    <a:lnTo>
                      <a:pt x="50" y="162"/>
                    </a:lnTo>
                    <a:lnTo>
                      <a:pt x="56" y="168"/>
                    </a:lnTo>
                    <a:lnTo>
                      <a:pt x="62" y="174"/>
                    </a:lnTo>
                    <a:lnTo>
                      <a:pt x="69" y="179"/>
                    </a:lnTo>
                    <a:lnTo>
                      <a:pt x="76" y="184"/>
                    </a:lnTo>
                    <a:lnTo>
                      <a:pt x="85" y="188"/>
                    </a:lnTo>
                    <a:lnTo>
                      <a:pt x="92" y="190"/>
                    </a:lnTo>
                    <a:lnTo>
                      <a:pt x="101" y="193"/>
                    </a:lnTo>
                    <a:lnTo>
                      <a:pt x="110" y="194"/>
                    </a:lnTo>
                    <a:lnTo>
                      <a:pt x="119" y="195"/>
                    </a:lnTo>
                    <a:lnTo>
                      <a:pt x="128" y="194"/>
                    </a:lnTo>
                    <a:lnTo>
                      <a:pt x="137" y="193"/>
                    </a:lnTo>
                    <a:lnTo>
                      <a:pt x="146" y="190"/>
                    </a:lnTo>
                    <a:lnTo>
                      <a:pt x="154" y="188"/>
                    </a:lnTo>
                    <a:lnTo>
                      <a:pt x="162" y="184"/>
                    </a:lnTo>
                    <a:lnTo>
                      <a:pt x="169" y="179"/>
                    </a:lnTo>
                    <a:lnTo>
                      <a:pt x="176" y="174"/>
                    </a:lnTo>
                    <a:lnTo>
                      <a:pt x="182" y="168"/>
                    </a:lnTo>
                    <a:lnTo>
                      <a:pt x="188" y="162"/>
                    </a:lnTo>
                    <a:lnTo>
                      <a:pt x="193" y="155"/>
                    </a:lnTo>
                    <a:lnTo>
                      <a:pt x="198" y="147"/>
                    </a:lnTo>
                    <a:lnTo>
                      <a:pt x="202" y="140"/>
                    </a:lnTo>
                    <a:lnTo>
                      <a:pt x="205" y="131"/>
                    </a:lnTo>
                    <a:lnTo>
                      <a:pt x="207" y="123"/>
                    </a:lnTo>
                    <a:lnTo>
                      <a:pt x="209" y="113"/>
                    </a:lnTo>
                    <a:lnTo>
                      <a:pt x="209" y="104"/>
                    </a:lnTo>
                    <a:lnTo>
                      <a:pt x="209" y="105"/>
                    </a:lnTo>
                    <a:lnTo>
                      <a:pt x="209" y="105"/>
                    </a:lnTo>
                    <a:lnTo>
                      <a:pt x="209" y="105"/>
                    </a:lnTo>
                    <a:lnTo>
                      <a:pt x="209" y="105"/>
                    </a:lnTo>
                    <a:lnTo>
                      <a:pt x="209" y="105"/>
                    </a:lnTo>
                    <a:lnTo>
                      <a:pt x="209" y="105"/>
                    </a:lnTo>
                    <a:lnTo>
                      <a:pt x="209" y="105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9" y="107"/>
                    </a:lnTo>
                    <a:lnTo>
                      <a:pt x="209" y="117"/>
                    </a:lnTo>
                    <a:lnTo>
                      <a:pt x="207" y="128"/>
                    </a:lnTo>
                    <a:lnTo>
                      <a:pt x="204" y="138"/>
                    </a:lnTo>
                    <a:lnTo>
                      <a:pt x="201" y="147"/>
                    </a:lnTo>
                    <a:lnTo>
                      <a:pt x="197" y="157"/>
                    </a:lnTo>
                    <a:lnTo>
                      <a:pt x="192" y="165"/>
                    </a:lnTo>
                    <a:lnTo>
                      <a:pt x="185" y="174"/>
                    </a:lnTo>
                    <a:lnTo>
                      <a:pt x="178" y="181"/>
                    </a:lnTo>
                    <a:lnTo>
                      <a:pt x="171" y="188"/>
                    </a:lnTo>
                    <a:lnTo>
                      <a:pt x="163" y="194"/>
                    </a:lnTo>
                    <a:lnTo>
                      <a:pt x="155" y="199"/>
                    </a:lnTo>
                    <a:lnTo>
                      <a:pt x="145" y="203"/>
                    </a:lnTo>
                    <a:lnTo>
                      <a:pt x="136" y="207"/>
                    </a:lnTo>
                    <a:lnTo>
                      <a:pt x="126" y="209"/>
                    </a:lnTo>
                    <a:lnTo>
                      <a:pt x="115" y="211"/>
                    </a:lnTo>
                    <a:lnTo>
                      <a:pt x="105" y="212"/>
                    </a:lnTo>
                    <a:lnTo>
                      <a:pt x="94" y="211"/>
                    </a:lnTo>
                    <a:lnTo>
                      <a:pt x="84" y="209"/>
                    </a:lnTo>
                    <a:lnTo>
                      <a:pt x="74" y="207"/>
                    </a:lnTo>
                    <a:lnTo>
                      <a:pt x="63" y="203"/>
                    </a:lnTo>
                    <a:lnTo>
                      <a:pt x="55" y="199"/>
                    </a:lnTo>
                    <a:lnTo>
                      <a:pt x="46" y="194"/>
                    </a:lnTo>
                    <a:lnTo>
                      <a:pt x="38" y="188"/>
                    </a:lnTo>
                    <a:lnTo>
                      <a:pt x="31" y="181"/>
                    </a:lnTo>
                    <a:lnTo>
                      <a:pt x="24" y="174"/>
                    </a:lnTo>
                    <a:lnTo>
                      <a:pt x="18" y="165"/>
                    </a:lnTo>
                    <a:lnTo>
                      <a:pt x="13" y="157"/>
                    </a:lnTo>
                    <a:lnTo>
                      <a:pt x="8" y="147"/>
                    </a:lnTo>
                    <a:lnTo>
                      <a:pt x="4" y="138"/>
                    </a:lnTo>
                    <a:lnTo>
                      <a:pt x="2" y="128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0" y="95"/>
                    </a:lnTo>
                    <a:lnTo>
                      <a:pt x="2" y="85"/>
                    </a:lnTo>
                    <a:lnTo>
                      <a:pt x="4" y="75"/>
                    </a:lnTo>
                    <a:lnTo>
                      <a:pt x="8" y="65"/>
                    </a:lnTo>
                    <a:lnTo>
                      <a:pt x="13" y="56"/>
                    </a:lnTo>
                    <a:lnTo>
                      <a:pt x="18" y="47"/>
                    </a:lnTo>
                    <a:lnTo>
                      <a:pt x="24" y="39"/>
                    </a:lnTo>
                    <a:lnTo>
                      <a:pt x="31" y="32"/>
                    </a:lnTo>
                    <a:lnTo>
                      <a:pt x="38" y="25"/>
                    </a:lnTo>
                    <a:lnTo>
                      <a:pt x="46" y="18"/>
                    </a:lnTo>
                    <a:lnTo>
                      <a:pt x="55" y="13"/>
                    </a:lnTo>
                    <a:lnTo>
                      <a:pt x="63" y="9"/>
                    </a:lnTo>
                    <a:lnTo>
                      <a:pt x="74" y="6"/>
                    </a:lnTo>
                    <a:lnTo>
                      <a:pt x="84" y="3"/>
                    </a:lnTo>
                    <a:lnTo>
                      <a:pt x="94" y="1"/>
                    </a:lnTo>
                    <a:lnTo>
                      <a:pt x="105" y="0"/>
                    </a:lnTo>
                    <a:lnTo>
                      <a:pt x="115" y="1"/>
                    </a:lnTo>
                    <a:lnTo>
                      <a:pt x="125" y="3"/>
                    </a:lnTo>
                    <a:lnTo>
                      <a:pt x="135" y="5"/>
                    </a:lnTo>
                    <a:lnTo>
                      <a:pt x="144" y="8"/>
                    </a:lnTo>
                    <a:lnTo>
                      <a:pt x="154" y="12"/>
                    </a:lnTo>
                    <a:lnTo>
                      <a:pt x="162" y="17"/>
                    </a:lnTo>
                    <a:lnTo>
                      <a:pt x="171" y="23"/>
                    </a:lnTo>
                    <a:lnTo>
                      <a:pt x="178" y="30"/>
                    </a:lnTo>
                    <a:lnTo>
                      <a:pt x="185" y="37"/>
                    </a:lnTo>
                    <a:lnTo>
                      <a:pt x="191" y="45"/>
                    </a:lnTo>
                    <a:lnTo>
                      <a:pt x="196" y="53"/>
                    </a:lnTo>
                    <a:lnTo>
                      <a:pt x="200" y="62"/>
                    </a:lnTo>
                    <a:lnTo>
                      <a:pt x="204" y="72"/>
                    </a:lnTo>
                    <a:lnTo>
                      <a:pt x="207" y="81"/>
                    </a:lnTo>
                    <a:lnTo>
                      <a:pt x="209" y="91"/>
                    </a:lnTo>
                    <a:lnTo>
                      <a:pt x="209" y="102"/>
                    </a:lnTo>
                    <a:lnTo>
                      <a:pt x="209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19" name="Rectangle 329"/>
              <p:cNvSpPr>
                <a:spLocks noChangeArrowheads="1"/>
              </p:cNvSpPr>
              <p:nvPr/>
            </p:nvSpPr>
            <p:spPr bwMode="auto">
              <a:xfrm>
                <a:off x="5217" y="4124"/>
                <a:ext cx="4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330"/>
            <p:cNvGrpSpPr>
              <a:grpSpLocks/>
            </p:cNvGrpSpPr>
            <p:nvPr/>
          </p:nvGrpSpPr>
          <p:grpSpPr bwMode="auto">
            <a:xfrm rot="-72708">
              <a:off x="3025" y="515"/>
              <a:ext cx="1333" cy="2055"/>
              <a:chOff x="4796" y="357"/>
              <a:chExt cx="1456" cy="2702"/>
            </a:xfrm>
          </p:grpSpPr>
          <p:sp>
            <p:nvSpPr>
              <p:cNvPr id="18" name="Freeform 331"/>
              <p:cNvSpPr>
                <a:spLocks/>
              </p:cNvSpPr>
              <p:nvPr/>
            </p:nvSpPr>
            <p:spPr bwMode="auto">
              <a:xfrm>
                <a:off x="5180" y="1966"/>
                <a:ext cx="252" cy="1093"/>
              </a:xfrm>
              <a:custGeom>
                <a:avLst/>
                <a:gdLst/>
                <a:ahLst/>
                <a:cxnLst>
                  <a:cxn ang="0">
                    <a:pos x="11" y="1093"/>
                  </a:cxn>
                  <a:cxn ang="0">
                    <a:pos x="0" y="1083"/>
                  </a:cxn>
                  <a:cxn ang="0">
                    <a:pos x="0" y="135"/>
                  </a:cxn>
                  <a:cxn ang="0">
                    <a:pos x="238" y="0"/>
                  </a:cxn>
                  <a:cxn ang="0">
                    <a:pos x="252" y="4"/>
                  </a:cxn>
                  <a:cxn ang="0">
                    <a:pos x="252" y="954"/>
                  </a:cxn>
                  <a:cxn ang="0">
                    <a:pos x="11" y="1093"/>
                  </a:cxn>
                </a:cxnLst>
                <a:rect l="0" t="0" r="r" b="b"/>
                <a:pathLst>
                  <a:path w="252" h="1093">
                    <a:moveTo>
                      <a:pt x="11" y="1093"/>
                    </a:moveTo>
                    <a:lnTo>
                      <a:pt x="0" y="1083"/>
                    </a:lnTo>
                    <a:lnTo>
                      <a:pt x="0" y="135"/>
                    </a:lnTo>
                    <a:lnTo>
                      <a:pt x="238" y="0"/>
                    </a:lnTo>
                    <a:lnTo>
                      <a:pt x="252" y="4"/>
                    </a:lnTo>
                    <a:lnTo>
                      <a:pt x="252" y="954"/>
                    </a:lnTo>
                    <a:lnTo>
                      <a:pt x="11" y="1093"/>
                    </a:lnTo>
                    <a:close/>
                  </a:path>
                </a:pathLst>
              </a:custGeom>
              <a:solidFill>
                <a:srgbClr val="0033CC"/>
              </a:solidFill>
              <a:ln w="7938">
                <a:solidFill>
                  <a:srgbClr val="FFDE3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9" name="Freeform 332"/>
              <p:cNvSpPr>
                <a:spLocks/>
              </p:cNvSpPr>
              <p:nvPr/>
            </p:nvSpPr>
            <p:spPr bwMode="auto">
              <a:xfrm>
                <a:off x="5192" y="2290"/>
                <a:ext cx="242" cy="769"/>
              </a:xfrm>
              <a:custGeom>
                <a:avLst/>
                <a:gdLst/>
                <a:ahLst/>
                <a:cxnLst>
                  <a:cxn ang="0">
                    <a:pos x="242" y="630"/>
                  </a:cxn>
                  <a:cxn ang="0">
                    <a:pos x="242" y="0"/>
                  </a:cxn>
                  <a:cxn ang="0">
                    <a:pos x="0" y="134"/>
                  </a:cxn>
                  <a:cxn ang="0">
                    <a:pos x="0" y="769"/>
                  </a:cxn>
                  <a:cxn ang="0">
                    <a:pos x="242" y="630"/>
                  </a:cxn>
                </a:cxnLst>
                <a:rect l="0" t="0" r="r" b="b"/>
                <a:pathLst>
                  <a:path w="242" h="769">
                    <a:moveTo>
                      <a:pt x="242" y="630"/>
                    </a:moveTo>
                    <a:lnTo>
                      <a:pt x="242" y="0"/>
                    </a:lnTo>
                    <a:lnTo>
                      <a:pt x="0" y="134"/>
                    </a:lnTo>
                    <a:lnTo>
                      <a:pt x="0" y="769"/>
                    </a:lnTo>
                    <a:lnTo>
                      <a:pt x="242" y="630"/>
                    </a:lnTo>
                  </a:path>
                </a:pathLst>
              </a:custGeom>
              <a:noFill/>
              <a:ln w="7938">
                <a:solidFill>
                  <a:srgbClr val="FFDE3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0" name="Freeform 333"/>
              <p:cNvSpPr>
                <a:spLocks/>
              </p:cNvSpPr>
              <p:nvPr/>
            </p:nvSpPr>
            <p:spPr bwMode="auto">
              <a:xfrm>
                <a:off x="5193" y="2312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1" name="Freeform 334"/>
              <p:cNvSpPr>
                <a:spLocks/>
              </p:cNvSpPr>
              <p:nvPr/>
            </p:nvSpPr>
            <p:spPr bwMode="auto">
              <a:xfrm>
                <a:off x="5192" y="2445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2" name="Freeform 335"/>
              <p:cNvSpPr>
                <a:spLocks/>
              </p:cNvSpPr>
              <p:nvPr/>
            </p:nvSpPr>
            <p:spPr bwMode="auto">
              <a:xfrm>
                <a:off x="5431" y="2311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3" name="Freeform 336"/>
              <p:cNvSpPr>
                <a:spLocks/>
              </p:cNvSpPr>
              <p:nvPr/>
            </p:nvSpPr>
            <p:spPr bwMode="auto">
              <a:xfrm>
                <a:off x="5193" y="2333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4" name="Freeform 337"/>
              <p:cNvSpPr>
                <a:spLocks/>
              </p:cNvSpPr>
              <p:nvPr/>
            </p:nvSpPr>
            <p:spPr bwMode="auto">
              <a:xfrm>
                <a:off x="5192" y="2466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5" name="Freeform 338"/>
              <p:cNvSpPr>
                <a:spLocks/>
              </p:cNvSpPr>
              <p:nvPr/>
            </p:nvSpPr>
            <p:spPr bwMode="auto">
              <a:xfrm>
                <a:off x="5431" y="233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6" name="Freeform 339"/>
              <p:cNvSpPr>
                <a:spLocks/>
              </p:cNvSpPr>
              <p:nvPr/>
            </p:nvSpPr>
            <p:spPr bwMode="auto">
              <a:xfrm>
                <a:off x="5193" y="2355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7" name="Freeform 340"/>
              <p:cNvSpPr>
                <a:spLocks/>
              </p:cNvSpPr>
              <p:nvPr/>
            </p:nvSpPr>
            <p:spPr bwMode="auto">
              <a:xfrm>
                <a:off x="5192" y="2488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8" name="Freeform 341"/>
              <p:cNvSpPr>
                <a:spLocks/>
              </p:cNvSpPr>
              <p:nvPr/>
            </p:nvSpPr>
            <p:spPr bwMode="auto">
              <a:xfrm>
                <a:off x="5431" y="2354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9" name="Freeform 342"/>
              <p:cNvSpPr>
                <a:spLocks/>
              </p:cNvSpPr>
              <p:nvPr/>
            </p:nvSpPr>
            <p:spPr bwMode="auto">
              <a:xfrm>
                <a:off x="5193" y="2377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0" name="Freeform 343"/>
              <p:cNvSpPr>
                <a:spLocks/>
              </p:cNvSpPr>
              <p:nvPr/>
            </p:nvSpPr>
            <p:spPr bwMode="auto">
              <a:xfrm>
                <a:off x="5192" y="251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1" name="Freeform 344"/>
              <p:cNvSpPr>
                <a:spLocks/>
              </p:cNvSpPr>
              <p:nvPr/>
            </p:nvSpPr>
            <p:spPr bwMode="auto">
              <a:xfrm>
                <a:off x="5431" y="2376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2" name="Freeform 345"/>
              <p:cNvSpPr>
                <a:spLocks/>
              </p:cNvSpPr>
              <p:nvPr/>
            </p:nvSpPr>
            <p:spPr bwMode="auto">
              <a:xfrm>
                <a:off x="5193" y="2398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3" name="Freeform 346"/>
              <p:cNvSpPr>
                <a:spLocks/>
              </p:cNvSpPr>
              <p:nvPr/>
            </p:nvSpPr>
            <p:spPr bwMode="auto">
              <a:xfrm>
                <a:off x="5192" y="2531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4" name="Freeform 347"/>
              <p:cNvSpPr>
                <a:spLocks/>
              </p:cNvSpPr>
              <p:nvPr/>
            </p:nvSpPr>
            <p:spPr bwMode="auto">
              <a:xfrm>
                <a:off x="5431" y="2398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5" name="Freeform 348"/>
              <p:cNvSpPr>
                <a:spLocks/>
              </p:cNvSpPr>
              <p:nvPr/>
            </p:nvSpPr>
            <p:spPr bwMode="auto">
              <a:xfrm>
                <a:off x="5193" y="2420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6" name="Freeform 349"/>
              <p:cNvSpPr>
                <a:spLocks/>
              </p:cNvSpPr>
              <p:nvPr/>
            </p:nvSpPr>
            <p:spPr bwMode="auto">
              <a:xfrm>
                <a:off x="5192" y="2553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7" name="Freeform 350"/>
              <p:cNvSpPr>
                <a:spLocks/>
              </p:cNvSpPr>
              <p:nvPr/>
            </p:nvSpPr>
            <p:spPr bwMode="auto">
              <a:xfrm>
                <a:off x="5431" y="2419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8" name="Freeform 351"/>
              <p:cNvSpPr>
                <a:spLocks/>
              </p:cNvSpPr>
              <p:nvPr/>
            </p:nvSpPr>
            <p:spPr bwMode="auto">
              <a:xfrm>
                <a:off x="5193" y="2442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9" name="Freeform 352"/>
              <p:cNvSpPr>
                <a:spLocks/>
              </p:cNvSpPr>
              <p:nvPr/>
            </p:nvSpPr>
            <p:spPr bwMode="auto">
              <a:xfrm>
                <a:off x="5192" y="2575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0" name="Freeform 353"/>
              <p:cNvSpPr>
                <a:spLocks/>
              </p:cNvSpPr>
              <p:nvPr/>
            </p:nvSpPr>
            <p:spPr bwMode="auto">
              <a:xfrm>
                <a:off x="5431" y="2441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1" name="Freeform 354"/>
              <p:cNvSpPr>
                <a:spLocks/>
              </p:cNvSpPr>
              <p:nvPr/>
            </p:nvSpPr>
            <p:spPr bwMode="auto">
              <a:xfrm>
                <a:off x="5193" y="2463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Freeform 355"/>
              <p:cNvSpPr>
                <a:spLocks/>
              </p:cNvSpPr>
              <p:nvPr/>
            </p:nvSpPr>
            <p:spPr bwMode="auto">
              <a:xfrm>
                <a:off x="5192" y="2596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3" name="Freeform 356"/>
              <p:cNvSpPr>
                <a:spLocks/>
              </p:cNvSpPr>
              <p:nvPr/>
            </p:nvSpPr>
            <p:spPr bwMode="auto">
              <a:xfrm>
                <a:off x="5431" y="246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Freeform 357"/>
              <p:cNvSpPr>
                <a:spLocks/>
              </p:cNvSpPr>
              <p:nvPr/>
            </p:nvSpPr>
            <p:spPr bwMode="auto">
              <a:xfrm>
                <a:off x="5193" y="2485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5" name="Freeform 358"/>
              <p:cNvSpPr>
                <a:spLocks/>
              </p:cNvSpPr>
              <p:nvPr/>
            </p:nvSpPr>
            <p:spPr bwMode="auto">
              <a:xfrm>
                <a:off x="5192" y="2618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Freeform 359"/>
              <p:cNvSpPr>
                <a:spLocks/>
              </p:cNvSpPr>
              <p:nvPr/>
            </p:nvSpPr>
            <p:spPr bwMode="auto">
              <a:xfrm>
                <a:off x="5431" y="248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7" name="Freeform 360"/>
              <p:cNvSpPr>
                <a:spLocks/>
              </p:cNvSpPr>
              <p:nvPr/>
            </p:nvSpPr>
            <p:spPr bwMode="auto">
              <a:xfrm>
                <a:off x="5193" y="2507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Freeform 361"/>
              <p:cNvSpPr>
                <a:spLocks/>
              </p:cNvSpPr>
              <p:nvPr/>
            </p:nvSpPr>
            <p:spPr bwMode="auto">
              <a:xfrm>
                <a:off x="5192" y="264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9" name="Freeform 362"/>
              <p:cNvSpPr>
                <a:spLocks/>
              </p:cNvSpPr>
              <p:nvPr/>
            </p:nvSpPr>
            <p:spPr bwMode="auto">
              <a:xfrm>
                <a:off x="5431" y="2506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Freeform 363"/>
              <p:cNvSpPr>
                <a:spLocks/>
              </p:cNvSpPr>
              <p:nvPr/>
            </p:nvSpPr>
            <p:spPr bwMode="auto">
              <a:xfrm>
                <a:off x="5193" y="2528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3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3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" name="Freeform 364"/>
              <p:cNvSpPr>
                <a:spLocks/>
              </p:cNvSpPr>
              <p:nvPr/>
            </p:nvSpPr>
            <p:spPr bwMode="auto">
              <a:xfrm>
                <a:off x="5192" y="2661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Freeform 365"/>
              <p:cNvSpPr>
                <a:spLocks/>
              </p:cNvSpPr>
              <p:nvPr/>
            </p:nvSpPr>
            <p:spPr bwMode="auto">
              <a:xfrm>
                <a:off x="5431" y="2528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" name="Freeform 366"/>
              <p:cNvSpPr>
                <a:spLocks/>
              </p:cNvSpPr>
              <p:nvPr/>
            </p:nvSpPr>
            <p:spPr bwMode="auto">
              <a:xfrm>
                <a:off x="5193" y="2550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4" name="Freeform 367"/>
              <p:cNvSpPr>
                <a:spLocks/>
              </p:cNvSpPr>
              <p:nvPr/>
            </p:nvSpPr>
            <p:spPr bwMode="auto">
              <a:xfrm>
                <a:off x="5192" y="2683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5" name="Freeform 368"/>
              <p:cNvSpPr>
                <a:spLocks/>
              </p:cNvSpPr>
              <p:nvPr/>
            </p:nvSpPr>
            <p:spPr bwMode="auto">
              <a:xfrm>
                <a:off x="5431" y="255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6" name="Freeform 369"/>
              <p:cNvSpPr>
                <a:spLocks/>
              </p:cNvSpPr>
              <p:nvPr/>
            </p:nvSpPr>
            <p:spPr bwMode="auto">
              <a:xfrm>
                <a:off x="5193" y="2572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7" name="Freeform 370"/>
              <p:cNvSpPr>
                <a:spLocks/>
              </p:cNvSpPr>
              <p:nvPr/>
            </p:nvSpPr>
            <p:spPr bwMode="auto">
              <a:xfrm>
                <a:off x="5192" y="2705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8" name="Freeform 371"/>
              <p:cNvSpPr>
                <a:spLocks/>
              </p:cNvSpPr>
              <p:nvPr/>
            </p:nvSpPr>
            <p:spPr bwMode="auto">
              <a:xfrm>
                <a:off x="5431" y="2571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9" name="Freeform 372"/>
              <p:cNvSpPr>
                <a:spLocks/>
              </p:cNvSpPr>
              <p:nvPr/>
            </p:nvSpPr>
            <p:spPr bwMode="auto">
              <a:xfrm>
                <a:off x="5193" y="2593"/>
                <a:ext cx="239" cy="13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6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6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6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0" name="Freeform 373"/>
              <p:cNvSpPr>
                <a:spLocks/>
              </p:cNvSpPr>
              <p:nvPr/>
            </p:nvSpPr>
            <p:spPr bwMode="auto">
              <a:xfrm>
                <a:off x="5192" y="2726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1" name="Freeform 374"/>
              <p:cNvSpPr>
                <a:spLocks/>
              </p:cNvSpPr>
              <p:nvPr/>
            </p:nvSpPr>
            <p:spPr bwMode="auto">
              <a:xfrm>
                <a:off x="5431" y="259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2" name="Freeform 375"/>
              <p:cNvSpPr>
                <a:spLocks/>
              </p:cNvSpPr>
              <p:nvPr/>
            </p:nvSpPr>
            <p:spPr bwMode="auto">
              <a:xfrm>
                <a:off x="5193" y="2615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3" name="Freeform 376"/>
              <p:cNvSpPr>
                <a:spLocks/>
              </p:cNvSpPr>
              <p:nvPr/>
            </p:nvSpPr>
            <p:spPr bwMode="auto">
              <a:xfrm>
                <a:off x="5192" y="2748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4" name="Freeform 377"/>
              <p:cNvSpPr>
                <a:spLocks/>
              </p:cNvSpPr>
              <p:nvPr/>
            </p:nvSpPr>
            <p:spPr bwMode="auto">
              <a:xfrm>
                <a:off x="5431" y="2614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5" name="Freeform 378"/>
              <p:cNvSpPr>
                <a:spLocks/>
              </p:cNvSpPr>
              <p:nvPr/>
            </p:nvSpPr>
            <p:spPr bwMode="auto">
              <a:xfrm>
                <a:off x="5193" y="2637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6" name="Freeform 379"/>
              <p:cNvSpPr>
                <a:spLocks/>
              </p:cNvSpPr>
              <p:nvPr/>
            </p:nvSpPr>
            <p:spPr bwMode="auto">
              <a:xfrm>
                <a:off x="5192" y="277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7" name="Freeform 380"/>
              <p:cNvSpPr>
                <a:spLocks/>
              </p:cNvSpPr>
              <p:nvPr/>
            </p:nvSpPr>
            <p:spPr bwMode="auto">
              <a:xfrm>
                <a:off x="5431" y="2636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Freeform 381"/>
              <p:cNvSpPr>
                <a:spLocks/>
              </p:cNvSpPr>
              <p:nvPr/>
            </p:nvSpPr>
            <p:spPr bwMode="auto">
              <a:xfrm>
                <a:off x="5193" y="2659"/>
                <a:ext cx="239" cy="135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2"/>
                  </a:cxn>
                </a:cxnLst>
                <a:rect l="0" t="0" r="r" b="b"/>
                <a:pathLst>
                  <a:path w="239" h="135">
                    <a:moveTo>
                      <a:pt x="0" y="132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9" name="Freeform 382"/>
              <p:cNvSpPr>
                <a:spLocks/>
              </p:cNvSpPr>
              <p:nvPr/>
            </p:nvSpPr>
            <p:spPr bwMode="auto">
              <a:xfrm>
                <a:off x="5192" y="2791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Freeform 383"/>
              <p:cNvSpPr>
                <a:spLocks/>
              </p:cNvSpPr>
              <p:nvPr/>
            </p:nvSpPr>
            <p:spPr bwMode="auto">
              <a:xfrm>
                <a:off x="5431" y="2658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1" name="Freeform 384"/>
              <p:cNvSpPr>
                <a:spLocks/>
              </p:cNvSpPr>
              <p:nvPr/>
            </p:nvSpPr>
            <p:spPr bwMode="auto">
              <a:xfrm>
                <a:off x="5193" y="2680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Freeform 385"/>
              <p:cNvSpPr>
                <a:spLocks/>
              </p:cNvSpPr>
              <p:nvPr/>
            </p:nvSpPr>
            <p:spPr bwMode="auto">
              <a:xfrm>
                <a:off x="5192" y="2813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3" name="Freeform 386"/>
              <p:cNvSpPr>
                <a:spLocks/>
              </p:cNvSpPr>
              <p:nvPr/>
            </p:nvSpPr>
            <p:spPr bwMode="auto">
              <a:xfrm>
                <a:off x="5431" y="268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Freeform 387"/>
              <p:cNvSpPr>
                <a:spLocks/>
              </p:cNvSpPr>
              <p:nvPr/>
            </p:nvSpPr>
            <p:spPr bwMode="auto">
              <a:xfrm>
                <a:off x="5193" y="2702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5" name="Freeform 388"/>
              <p:cNvSpPr>
                <a:spLocks/>
              </p:cNvSpPr>
              <p:nvPr/>
            </p:nvSpPr>
            <p:spPr bwMode="auto">
              <a:xfrm>
                <a:off x="5192" y="2835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Freeform 389"/>
              <p:cNvSpPr>
                <a:spLocks/>
              </p:cNvSpPr>
              <p:nvPr/>
            </p:nvSpPr>
            <p:spPr bwMode="auto">
              <a:xfrm>
                <a:off x="5431" y="2701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7" name="Freeform 390"/>
              <p:cNvSpPr>
                <a:spLocks/>
              </p:cNvSpPr>
              <p:nvPr/>
            </p:nvSpPr>
            <p:spPr bwMode="auto">
              <a:xfrm>
                <a:off x="5193" y="2724"/>
                <a:ext cx="239" cy="135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2"/>
                  </a:cxn>
                </a:cxnLst>
                <a:rect l="0" t="0" r="r" b="b"/>
                <a:pathLst>
                  <a:path w="239" h="135">
                    <a:moveTo>
                      <a:pt x="0" y="132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Freeform 391"/>
              <p:cNvSpPr>
                <a:spLocks/>
              </p:cNvSpPr>
              <p:nvPr/>
            </p:nvSpPr>
            <p:spPr bwMode="auto">
              <a:xfrm>
                <a:off x="5192" y="2856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9" name="Freeform 392"/>
              <p:cNvSpPr>
                <a:spLocks/>
              </p:cNvSpPr>
              <p:nvPr/>
            </p:nvSpPr>
            <p:spPr bwMode="auto">
              <a:xfrm>
                <a:off x="5431" y="2723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0" name="Freeform 393"/>
              <p:cNvSpPr>
                <a:spLocks/>
              </p:cNvSpPr>
              <p:nvPr/>
            </p:nvSpPr>
            <p:spPr bwMode="auto">
              <a:xfrm>
                <a:off x="5193" y="2745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1" name="Freeform 394"/>
              <p:cNvSpPr>
                <a:spLocks/>
              </p:cNvSpPr>
              <p:nvPr/>
            </p:nvSpPr>
            <p:spPr bwMode="auto">
              <a:xfrm>
                <a:off x="5192" y="2878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2" name="Freeform 395"/>
              <p:cNvSpPr>
                <a:spLocks/>
              </p:cNvSpPr>
              <p:nvPr/>
            </p:nvSpPr>
            <p:spPr bwMode="auto">
              <a:xfrm>
                <a:off x="5431" y="274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3" name="Freeform 396"/>
              <p:cNvSpPr>
                <a:spLocks/>
              </p:cNvSpPr>
              <p:nvPr/>
            </p:nvSpPr>
            <p:spPr bwMode="auto">
              <a:xfrm>
                <a:off x="5193" y="2767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4" name="Freeform 397"/>
              <p:cNvSpPr>
                <a:spLocks/>
              </p:cNvSpPr>
              <p:nvPr/>
            </p:nvSpPr>
            <p:spPr bwMode="auto">
              <a:xfrm>
                <a:off x="5192" y="2900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5" name="Freeform 398"/>
              <p:cNvSpPr>
                <a:spLocks/>
              </p:cNvSpPr>
              <p:nvPr/>
            </p:nvSpPr>
            <p:spPr bwMode="auto">
              <a:xfrm>
                <a:off x="5431" y="2766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6" name="Freeform 399"/>
              <p:cNvSpPr>
                <a:spLocks/>
              </p:cNvSpPr>
              <p:nvPr/>
            </p:nvSpPr>
            <p:spPr bwMode="auto">
              <a:xfrm>
                <a:off x="5193" y="2789"/>
                <a:ext cx="239" cy="135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2"/>
                  </a:cxn>
                </a:cxnLst>
                <a:rect l="0" t="0" r="r" b="b"/>
                <a:pathLst>
                  <a:path w="239" h="135">
                    <a:moveTo>
                      <a:pt x="0" y="132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7" name="Freeform 400"/>
              <p:cNvSpPr>
                <a:spLocks/>
              </p:cNvSpPr>
              <p:nvPr/>
            </p:nvSpPr>
            <p:spPr bwMode="auto">
              <a:xfrm>
                <a:off x="5192" y="2921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8" name="Freeform 401"/>
              <p:cNvSpPr>
                <a:spLocks/>
              </p:cNvSpPr>
              <p:nvPr/>
            </p:nvSpPr>
            <p:spPr bwMode="auto">
              <a:xfrm>
                <a:off x="5431" y="2788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9" name="Freeform 402"/>
              <p:cNvSpPr>
                <a:spLocks/>
              </p:cNvSpPr>
              <p:nvPr/>
            </p:nvSpPr>
            <p:spPr bwMode="auto">
              <a:xfrm>
                <a:off x="5193" y="2810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0" name="Freeform 403"/>
              <p:cNvSpPr>
                <a:spLocks/>
              </p:cNvSpPr>
              <p:nvPr/>
            </p:nvSpPr>
            <p:spPr bwMode="auto">
              <a:xfrm>
                <a:off x="5192" y="2943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1" name="Freeform 404"/>
              <p:cNvSpPr>
                <a:spLocks/>
              </p:cNvSpPr>
              <p:nvPr/>
            </p:nvSpPr>
            <p:spPr bwMode="auto">
              <a:xfrm>
                <a:off x="5431" y="281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2" name="Freeform 405"/>
              <p:cNvSpPr>
                <a:spLocks/>
              </p:cNvSpPr>
              <p:nvPr/>
            </p:nvSpPr>
            <p:spPr bwMode="auto">
              <a:xfrm>
                <a:off x="5193" y="2832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3" name="Freeform 406"/>
              <p:cNvSpPr>
                <a:spLocks/>
              </p:cNvSpPr>
              <p:nvPr/>
            </p:nvSpPr>
            <p:spPr bwMode="auto">
              <a:xfrm>
                <a:off x="5192" y="2965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4" name="Freeform 407"/>
              <p:cNvSpPr>
                <a:spLocks/>
              </p:cNvSpPr>
              <p:nvPr/>
            </p:nvSpPr>
            <p:spPr bwMode="auto">
              <a:xfrm>
                <a:off x="5431" y="2831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5" name="Freeform 408"/>
              <p:cNvSpPr>
                <a:spLocks/>
              </p:cNvSpPr>
              <p:nvPr/>
            </p:nvSpPr>
            <p:spPr bwMode="auto">
              <a:xfrm>
                <a:off x="5193" y="2854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6" name="Freeform 409"/>
              <p:cNvSpPr>
                <a:spLocks/>
              </p:cNvSpPr>
              <p:nvPr/>
            </p:nvSpPr>
            <p:spPr bwMode="auto">
              <a:xfrm>
                <a:off x="5192" y="2987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7" name="Freeform 410"/>
              <p:cNvSpPr>
                <a:spLocks/>
              </p:cNvSpPr>
              <p:nvPr/>
            </p:nvSpPr>
            <p:spPr bwMode="auto">
              <a:xfrm>
                <a:off x="5431" y="2853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8" name="Freeform 411"/>
              <p:cNvSpPr>
                <a:spLocks/>
              </p:cNvSpPr>
              <p:nvPr/>
            </p:nvSpPr>
            <p:spPr bwMode="auto">
              <a:xfrm>
                <a:off x="5193" y="2875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9" name="Freeform 412"/>
              <p:cNvSpPr>
                <a:spLocks/>
              </p:cNvSpPr>
              <p:nvPr/>
            </p:nvSpPr>
            <p:spPr bwMode="auto">
              <a:xfrm>
                <a:off x="5192" y="3008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0" name="Freeform 413"/>
              <p:cNvSpPr>
                <a:spLocks/>
              </p:cNvSpPr>
              <p:nvPr/>
            </p:nvSpPr>
            <p:spPr bwMode="auto">
              <a:xfrm>
                <a:off x="5431" y="287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1" name="Freeform 414"/>
              <p:cNvSpPr>
                <a:spLocks/>
              </p:cNvSpPr>
              <p:nvPr/>
            </p:nvSpPr>
            <p:spPr bwMode="auto">
              <a:xfrm>
                <a:off x="5193" y="2897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2" name="Freeform 415"/>
              <p:cNvSpPr>
                <a:spLocks/>
              </p:cNvSpPr>
              <p:nvPr/>
            </p:nvSpPr>
            <p:spPr bwMode="auto">
              <a:xfrm>
                <a:off x="5192" y="3030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3" name="Freeform 416"/>
              <p:cNvSpPr>
                <a:spLocks/>
              </p:cNvSpPr>
              <p:nvPr/>
            </p:nvSpPr>
            <p:spPr bwMode="auto">
              <a:xfrm>
                <a:off x="5431" y="2896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4" name="Rectangle 417"/>
              <p:cNvSpPr>
                <a:spLocks noChangeArrowheads="1"/>
              </p:cNvSpPr>
              <p:nvPr/>
            </p:nvSpPr>
            <p:spPr bwMode="auto">
              <a:xfrm>
                <a:off x="5233" y="2403"/>
                <a:ext cx="3" cy="6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5" name="Freeform 418"/>
              <p:cNvSpPr>
                <a:spLocks/>
              </p:cNvSpPr>
              <p:nvPr/>
            </p:nvSpPr>
            <p:spPr bwMode="auto">
              <a:xfrm>
                <a:off x="5180" y="2100"/>
                <a:ext cx="12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12" h="9">
                    <a:moveTo>
                      <a:pt x="2" y="0"/>
                    </a:moveTo>
                    <a:lnTo>
                      <a:pt x="12" y="7"/>
                    </a:lnTo>
                    <a:lnTo>
                      <a:pt x="11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6" name="Freeform 419"/>
              <p:cNvSpPr>
                <a:spLocks/>
              </p:cNvSpPr>
              <p:nvPr/>
            </p:nvSpPr>
            <p:spPr bwMode="auto">
              <a:xfrm>
                <a:off x="5179" y="2099"/>
                <a:ext cx="3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1" y="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7" name="Freeform 420"/>
              <p:cNvSpPr>
                <a:spLocks/>
              </p:cNvSpPr>
              <p:nvPr/>
            </p:nvSpPr>
            <p:spPr bwMode="auto">
              <a:xfrm>
                <a:off x="5191" y="2107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8" name="Freeform 421"/>
              <p:cNvSpPr>
                <a:spLocks/>
              </p:cNvSpPr>
              <p:nvPr/>
            </p:nvSpPr>
            <p:spPr bwMode="auto">
              <a:xfrm>
                <a:off x="5192" y="1971"/>
                <a:ext cx="242" cy="457"/>
              </a:xfrm>
              <a:custGeom>
                <a:avLst/>
                <a:gdLst/>
                <a:ahLst/>
                <a:cxnLst>
                  <a:cxn ang="0">
                    <a:pos x="242" y="318"/>
                  </a:cxn>
                  <a:cxn ang="0">
                    <a:pos x="242" y="0"/>
                  </a:cxn>
                  <a:cxn ang="0">
                    <a:pos x="0" y="139"/>
                  </a:cxn>
                  <a:cxn ang="0">
                    <a:pos x="0" y="457"/>
                  </a:cxn>
                  <a:cxn ang="0">
                    <a:pos x="242" y="318"/>
                  </a:cxn>
                </a:cxnLst>
                <a:rect l="0" t="0" r="r" b="b"/>
                <a:pathLst>
                  <a:path w="242" h="457">
                    <a:moveTo>
                      <a:pt x="242" y="318"/>
                    </a:moveTo>
                    <a:lnTo>
                      <a:pt x="242" y="0"/>
                    </a:lnTo>
                    <a:lnTo>
                      <a:pt x="0" y="139"/>
                    </a:lnTo>
                    <a:lnTo>
                      <a:pt x="0" y="457"/>
                    </a:lnTo>
                    <a:lnTo>
                      <a:pt x="242" y="318"/>
                    </a:lnTo>
                    <a:close/>
                  </a:path>
                </a:pathLst>
              </a:custGeom>
              <a:solidFill>
                <a:srgbClr val="0033CC"/>
              </a:solidFill>
              <a:ln w="7938">
                <a:solidFill>
                  <a:srgbClr val="FFDE3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9" name="Freeform 422"/>
              <p:cNvSpPr>
                <a:spLocks/>
              </p:cNvSpPr>
              <p:nvPr/>
            </p:nvSpPr>
            <p:spPr bwMode="auto">
              <a:xfrm>
                <a:off x="5229" y="1925"/>
                <a:ext cx="206" cy="162"/>
              </a:xfrm>
              <a:custGeom>
                <a:avLst/>
                <a:gdLst/>
                <a:ahLst/>
                <a:cxnLst>
                  <a:cxn ang="0">
                    <a:pos x="166" y="0"/>
                  </a:cxn>
                  <a:cxn ang="0">
                    <a:pos x="206" y="44"/>
                  </a:cxn>
                  <a:cxn ang="0">
                    <a:pos x="0" y="162"/>
                  </a:cxn>
                  <a:cxn ang="0">
                    <a:pos x="3" y="135"/>
                  </a:cxn>
                  <a:cxn ang="0">
                    <a:pos x="177" y="38"/>
                  </a:cxn>
                  <a:cxn ang="0">
                    <a:pos x="152" y="10"/>
                  </a:cxn>
                  <a:cxn ang="0">
                    <a:pos x="166" y="0"/>
                  </a:cxn>
                </a:cxnLst>
                <a:rect l="0" t="0" r="r" b="b"/>
                <a:pathLst>
                  <a:path w="206" h="162">
                    <a:moveTo>
                      <a:pt x="166" y="0"/>
                    </a:moveTo>
                    <a:lnTo>
                      <a:pt x="206" y="44"/>
                    </a:lnTo>
                    <a:lnTo>
                      <a:pt x="0" y="162"/>
                    </a:lnTo>
                    <a:lnTo>
                      <a:pt x="3" y="135"/>
                    </a:lnTo>
                    <a:lnTo>
                      <a:pt x="177" y="38"/>
                    </a:lnTo>
                    <a:lnTo>
                      <a:pt x="152" y="1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0" name="Freeform 423"/>
              <p:cNvSpPr>
                <a:spLocks/>
              </p:cNvSpPr>
              <p:nvPr/>
            </p:nvSpPr>
            <p:spPr bwMode="auto">
              <a:xfrm>
                <a:off x="5231" y="1932"/>
                <a:ext cx="187" cy="142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87" y="34"/>
                  </a:cxn>
                  <a:cxn ang="0">
                    <a:pos x="0" y="142"/>
                  </a:cxn>
                </a:cxnLst>
                <a:rect l="0" t="0" r="r" b="b"/>
                <a:pathLst>
                  <a:path w="187" h="142">
                    <a:moveTo>
                      <a:pt x="156" y="0"/>
                    </a:moveTo>
                    <a:lnTo>
                      <a:pt x="187" y="34"/>
                    </a:lnTo>
                    <a:lnTo>
                      <a:pt x="0" y="14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1" name="Freeform 424"/>
              <p:cNvSpPr>
                <a:spLocks/>
              </p:cNvSpPr>
              <p:nvPr/>
            </p:nvSpPr>
            <p:spPr bwMode="auto">
              <a:xfrm>
                <a:off x="5405" y="1961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4"/>
                    </a:lnTo>
                    <a:lnTo>
                      <a:pt x="1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2" name="Freeform 425"/>
              <p:cNvSpPr>
                <a:spLocks/>
              </p:cNvSpPr>
              <p:nvPr/>
            </p:nvSpPr>
            <p:spPr bwMode="auto">
              <a:xfrm>
                <a:off x="5403" y="1961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3" name="Freeform 426"/>
              <p:cNvSpPr>
                <a:spLocks/>
              </p:cNvSpPr>
              <p:nvPr/>
            </p:nvSpPr>
            <p:spPr bwMode="auto">
              <a:xfrm>
                <a:off x="5417" y="1965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4" name="Freeform 427"/>
              <p:cNvSpPr>
                <a:spLocks/>
              </p:cNvSpPr>
              <p:nvPr/>
            </p:nvSpPr>
            <p:spPr bwMode="auto">
              <a:xfrm>
                <a:off x="5220" y="1899"/>
                <a:ext cx="193" cy="130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0" y="126"/>
                  </a:cxn>
                  <a:cxn ang="0">
                    <a:pos x="8" y="130"/>
                  </a:cxn>
                  <a:cxn ang="0">
                    <a:pos x="193" y="25"/>
                  </a:cxn>
                  <a:cxn ang="0">
                    <a:pos x="193" y="4"/>
                  </a:cxn>
                  <a:cxn ang="0">
                    <a:pos x="185" y="0"/>
                  </a:cxn>
                  <a:cxn ang="0">
                    <a:pos x="0" y="105"/>
                  </a:cxn>
                </a:cxnLst>
                <a:rect l="0" t="0" r="r" b="b"/>
                <a:pathLst>
                  <a:path w="193" h="130">
                    <a:moveTo>
                      <a:pt x="0" y="105"/>
                    </a:moveTo>
                    <a:lnTo>
                      <a:pt x="0" y="126"/>
                    </a:lnTo>
                    <a:lnTo>
                      <a:pt x="8" y="130"/>
                    </a:lnTo>
                    <a:lnTo>
                      <a:pt x="193" y="25"/>
                    </a:lnTo>
                    <a:lnTo>
                      <a:pt x="193" y="4"/>
                    </a:lnTo>
                    <a:lnTo>
                      <a:pt x="185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5" name="Freeform 428"/>
              <p:cNvSpPr>
                <a:spLocks/>
              </p:cNvSpPr>
              <p:nvPr/>
            </p:nvSpPr>
            <p:spPr bwMode="auto">
              <a:xfrm>
                <a:off x="5221" y="1904"/>
                <a:ext cx="191" cy="103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6" y="103"/>
                  </a:cxn>
                  <a:cxn ang="0">
                    <a:pos x="191" y="0"/>
                  </a:cxn>
                </a:cxnLst>
                <a:rect l="0" t="0" r="r" b="b"/>
                <a:pathLst>
                  <a:path w="191" h="103">
                    <a:moveTo>
                      <a:pt x="0" y="100"/>
                    </a:moveTo>
                    <a:lnTo>
                      <a:pt x="6" y="103"/>
                    </a:lnTo>
                    <a:lnTo>
                      <a:pt x="19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6" name="Rectangle 429"/>
              <p:cNvSpPr>
                <a:spLocks noChangeArrowheads="1"/>
              </p:cNvSpPr>
              <p:nvPr/>
            </p:nvSpPr>
            <p:spPr bwMode="auto">
              <a:xfrm>
                <a:off x="5226" y="2009"/>
                <a:ext cx="3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7" name="Rectangle 430"/>
              <p:cNvSpPr>
                <a:spLocks noChangeArrowheads="1"/>
              </p:cNvSpPr>
              <p:nvPr/>
            </p:nvSpPr>
            <p:spPr bwMode="auto">
              <a:xfrm>
                <a:off x="5226" y="2028"/>
                <a:ext cx="3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8" name="Freeform 431"/>
              <p:cNvSpPr>
                <a:spLocks/>
              </p:cNvSpPr>
              <p:nvPr/>
            </p:nvSpPr>
            <p:spPr bwMode="auto">
              <a:xfrm>
                <a:off x="5701" y="1430"/>
                <a:ext cx="163" cy="12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6" y="72"/>
                  </a:cxn>
                  <a:cxn ang="0">
                    <a:pos x="138" y="1"/>
                  </a:cxn>
                  <a:cxn ang="0">
                    <a:pos x="163" y="0"/>
                  </a:cxn>
                  <a:cxn ang="0">
                    <a:pos x="104" y="129"/>
                  </a:cxn>
                  <a:cxn ang="0">
                    <a:pos x="58" y="97"/>
                  </a:cxn>
                  <a:cxn ang="0">
                    <a:pos x="26" y="111"/>
                  </a:cxn>
                  <a:cxn ang="0">
                    <a:pos x="25" y="111"/>
                  </a:cxn>
                  <a:cxn ang="0">
                    <a:pos x="25" y="111"/>
                  </a:cxn>
                  <a:cxn ang="0">
                    <a:pos x="25" y="111"/>
                  </a:cxn>
                  <a:cxn ang="0">
                    <a:pos x="25" y="111"/>
                  </a:cxn>
                  <a:cxn ang="0">
                    <a:pos x="24" y="111"/>
                  </a:cxn>
                  <a:cxn ang="0">
                    <a:pos x="23" y="111"/>
                  </a:cxn>
                  <a:cxn ang="0">
                    <a:pos x="23" y="111"/>
                  </a:cxn>
                  <a:cxn ang="0">
                    <a:pos x="22" y="111"/>
                  </a:cxn>
                  <a:cxn ang="0">
                    <a:pos x="21" y="111"/>
                  </a:cxn>
                  <a:cxn ang="0">
                    <a:pos x="21" y="111"/>
                  </a:cxn>
                  <a:cxn ang="0">
                    <a:pos x="20" y="111"/>
                  </a:cxn>
                  <a:cxn ang="0">
                    <a:pos x="19" y="111"/>
                  </a:cxn>
                  <a:cxn ang="0">
                    <a:pos x="18" y="111"/>
                  </a:cxn>
                  <a:cxn ang="0">
                    <a:pos x="17" y="111"/>
                  </a:cxn>
                  <a:cxn ang="0">
                    <a:pos x="17" y="111"/>
                  </a:cxn>
                  <a:cxn ang="0">
                    <a:pos x="16" y="111"/>
                  </a:cxn>
                  <a:cxn ang="0">
                    <a:pos x="15" y="111"/>
                  </a:cxn>
                  <a:cxn ang="0">
                    <a:pos x="15" y="111"/>
                  </a:cxn>
                  <a:cxn ang="0">
                    <a:pos x="14" y="111"/>
                  </a:cxn>
                  <a:cxn ang="0">
                    <a:pos x="14" y="111"/>
                  </a:cxn>
                  <a:cxn ang="0">
                    <a:pos x="13" y="110"/>
                  </a:cxn>
                  <a:cxn ang="0">
                    <a:pos x="13" y="110"/>
                  </a:cxn>
                  <a:cxn ang="0">
                    <a:pos x="12" y="110"/>
                  </a:cxn>
                  <a:cxn ang="0">
                    <a:pos x="12" y="110"/>
                  </a:cxn>
                  <a:cxn ang="0">
                    <a:pos x="11" y="110"/>
                  </a:cxn>
                  <a:cxn ang="0">
                    <a:pos x="11" y="109"/>
                  </a:cxn>
                  <a:cxn ang="0">
                    <a:pos x="11" y="109"/>
                  </a:cxn>
                  <a:cxn ang="0">
                    <a:pos x="10" y="109"/>
                  </a:cxn>
                  <a:cxn ang="0">
                    <a:pos x="10" y="109"/>
                  </a:cxn>
                  <a:cxn ang="0">
                    <a:pos x="10" y="109"/>
                  </a:cxn>
                  <a:cxn ang="0">
                    <a:pos x="0" y="79"/>
                  </a:cxn>
                </a:cxnLst>
                <a:rect l="0" t="0" r="r" b="b"/>
                <a:pathLst>
                  <a:path w="163" h="129">
                    <a:moveTo>
                      <a:pt x="0" y="79"/>
                    </a:moveTo>
                    <a:lnTo>
                      <a:pt x="6" y="72"/>
                    </a:lnTo>
                    <a:lnTo>
                      <a:pt x="138" y="1"/>
                    </a:lnTo>
                    <a:lnTo>
                      <a:pt x="163" y="0"/>
                    </a:lnTo>
                    <a:lnTo>
                      <a:pt x="104" y="129"/>
                    </a:lnTo>
                    <a:lnTo>
                      <a:pt x="58" y="97"/>
                    </a:lnTo>
                    <a:lnTo>
                      <a:pt x="26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4" y="111"/>
                    </a:lnTo>
                    <a:lnTo>
                      <a:pt x="23" y="111"/>
                    </a:lnTo>
                    <a:lnTo>
                      <a:pt x="23" y="111"/>
                    </a:lnTo>
                    <a:lnTo>
                      <a:pt x="22" y="111"/>
                    </a:lnTo>
                    <a:lnTo>
                      <a:pt x="21" y="111"/>
                    </a:lnTo>
                    <a:lnTo>
                      <a:pt x="21" y="111"/>
                    </a:lnTo>
                    <a:lnTo>
                      <a:pt x="20" y="111"/>
                    </a:lnTo>
                    <a:lnTo>
                      <a:pt x="19" y="111"/>
                    </a:lnTo>
                    <a:lnTo>
                      <a:pt x="18" y="111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6" y="111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14" y="111"/>
                    </a:lnTo>
                    <a:lnTo>
                      <a:pt x="14" y="111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2" y="110"/>
                    </a:lnTo>
                    <a:lnTo>
                      <a:pt x="12" y="110"/>
                    </a:lnTo>
                    <a:lnTo>
                      <a:pt x="11" y="110"/>
                    </a:lnTo>
                    <a:lnTo>
                      <a:pt x="11" y="109"/>
                    </a:lnTo>
                    <a:lnTo>
                      <a:pt x="11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9" name="Freeform 432"/>
              <p:cNvSpPr>
                <a:spLocks/>
              </p:cNvSpPr>
              <p:nvPr/>
            </p:nvSpPr>
            <p:spPr bwMode="auto">
              <a:xfrm>
                <a:off x="5728" y="1516"/>
                <a:ext cx="4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2" y="5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4" y="10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4" y="15"/>
                  </a:cxn>
                  <a:cxn ang="0">
                    <a:pos x="4" y="17"/>
                  </a:cxn>
                  <a:cxn ang="0">
                    <a:pos x="3" y="18"/>
                  </a:cxn>
                  <a:cxn ang="0">
                    <a:pos x="3" y="19"/>
                  </a:cxn>
                  <a:cxn ang="0">
                    <a:pos x="2" y="20"/>
                  </a:cxn>
                  <a:cxn ang="0">
                    <a:pos x="1" y="21"/>
                  </a:cxn>
                  <a:cxn ang="0">
                    <a:pos x="1" y="22"/>
                  </a:cxn>
                  <a:cxn ang="0">
                    <a:pos x="0" y="23"/>
                  </a:cxn>
                </a:cxnLst>
                <a:rect l="0" t="0" r="r" b="b"/>
                <a:pathLst>
                  <a:path w="4" h="23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2" y="20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0" y="2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0" name="Freeform 433"/>
              <p:cNvSpPr>
                <a:spLocks/>
              </p:cNvSpPr>
              <p:nvPr/>
            </p:nvSpPr>
            <p:spPr bwMode="auto">
              <a:xfrm>
                <a:off x="5724" y="1514"/>
                <a:ext cx="7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1" name="Freeform 434"/>
              <p:cNvSpPr>
                <a:spLocks/>
              </p:cNvSpPr>
              <p:nvPr/>
            </p:nvSpPr>
            <p:spPr bwMode="auto">
              <a:xfrm>
                <a:off x="5726" y="1536"/>
                <a:ext cx="4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2" name="Freeform 435"/>
              <p:cNvSpPr>
                <a:spLocks/>
              </p:cNvSpPr>
              <p:nvPr/>
            </p:nvSpPr>
            <p:spPr bwMode="auto">
              <a:xfrm>
                <a:off x="5708" y="1527"/>
                <a:ext cx="20" cy="13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9" y="12"/>
                  </a:cxn>
                  <a:cxn ang="0">
                    <a:pos x="17" y="13"/>
                  </a:cxn>
                  <a:cxn ang="0">
                    <a:pos x="16" y="13"/>
                  </a:cxn>
                  <a:cxn ang="0">
                    <a:pos x="15" y="13"/>
                  </a:cxn>
                  <a:cxn ang="0">
                    <a:pos x="14" y="12"/>
                  </a:cxn>
                  <a:cxn ang="0">
                    <a:pos x="12" y="12"/>
                  </a:cxn>
                  <a:cxn ang="0">
                    <a:pos x="11" y="12"/>
                  </a:cxn>
                  <a:cxn ang="0">
                    <a:pos x="10" y="11"/>
                  </a:cxn>
                  <a:cxn ang="0">
                    <a:pos x="8" y="10"/>
                  </a:cxn>
                  <a:cxn ang="0">
                    <a:pos x="7" y="9"/>
                  </a:cxn>
                  <a:cxn ang="0">
                    <a:pos x="6" y="8"/>
                  </a:cxn>
                  <a:cxn ang="0">
                    <a:pos x="4" y="7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0" h="13">
                    <a:moveTo>
                      <a:pt x="20" y="12"/>
                    </a:moveTo>
                    <a:lnTo>
                      <a:pt x="19" y="12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8" y="10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3" name="Freeform 436"/>
              <p:cNvSpPr>
                <a:spLocks/>
              </p:cNvSpPr>
              <p:nvPr/>
            </p:nvSpPr>
            <p:spPr bwMode="auto">
              <a:xfrm>
                <a:off x="5726" y="1536"/>
                <a:ext cx="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4" name="Freeform 437"/>
              <p:cNvSpPr>
                <a:spLocks/>
              </p:cNvSpPr>
              <p:nvPr/>
            </p:nvSpPr>
            <p:spPr bwMode="auto">
              <a:xfrm>
                <a:off x="5704" y="1525"/>
                <a:ext cx="7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5" name="Freeform 438"/>
              <p:cNvSpPr>
                <a:spLocks/>
              </p:cNvSpPr>
              <p:nvPr/>
            </p:nvSpPr>
            <p:spPr bwMode="auto">
              <a:xfrm>
                <a:off x="5703" y="1504"/>
                <a:ext cx="5" cy="23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4" y="21"/>
                  </a:cxn>
                  <a:cxn ang="0">
                    <a:pos x="3" y="19"/>
                  </a:cxn>
                  <a:cxn ang="0">
                    <a:pos x="2" y="18"/>
                  </a:cxn>
                  <a:cxn ang="0">
                    <a:pos x="1" y="16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23">
                    <a:moveTo>
                      <a:pt x="5" y="23"/>
                    </a:moveTo>
                    <a:lnTo>
                      <a:pt x="4" y="21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6" name="Freeform 439"/>
              <p:cNvSpPr>
                <a:spLocks/>
              </p:cNvSpPr>
              <p:nvPr/>
            </p:nvSpPr>
            <p:spPr bwMode="auto">
              <a:xfrm>
                <a:off x="5704" y="1525"/>
                <a:ext cx="7" cy="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4"/>
                  </a:cxn>
                  <a:cxn ang="0">
                    <a:pos x="7" y="0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7" name="Freeform 440"/>
              <p:cNvSpPr>
                <a:spLocks/>
              </p:cNvSpPr>
              <p:nvPr/>
            </p:nvSpPr>
            <p:spPr bwMode="auto">
              <a:xfrm>
                <a:off x="5706" y="1501"/>
                <a:ext cx="3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0" y="0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8" name="Freeform 441"/>
              <p:cNvSpPr>
                <a:spLocks/>
              </p:cNvSpPr>
              <p:nvPr/>
            </p:nvSpPr>
            <p:spPr bwMode="auto">
              <a:xfrm>
                <a:off x="5708" y="1503"/>
                <a:ext cx="20" cy="1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10" y="2"/>
                  </a:cxn>
                  <a:cxn ang="0">
                    <a:pos x="11" y="3"/>
                  </a:cxn>
                  <a:cxn ang="0">
                    <a:pos x="12" y="4"/>
                  </a:cxn>
                  <a:cxn ang="0">
                    <a:pos x="14" y="5"/>
                  </a:cxn>
                  <a:cxn ang="0">
                    <a:pos x="15" y="6"/>
                  </a:cxn>
                  <a:cxn ang="0">
                    <a:pos x="16" y="8"/>
                  </a:cxn>
                  <a:cxn ang="0">
                    <a:pos x="17" y="9"/>
                  </a:cxn>
                  <a:cxn ang="0">
                    <a:pos x="19" y="11"/>
                  </a:cxn>
                  <a:cxn ang="0">
                    <a:pos x="20" y="13"/>
                  </a:cxn>
                </a:cxnLst>
                <a:rect l="0" t="0" r="r" b="b"/>
                <a:pathLst>
                  <a:path w="20" h="13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4" y="5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7" y="9"/>
                    </a:lnTo>
                    <a:lnTo>
                      <a:pt x="19" y="11"/>
                    </a:lnTo>
                    <a:lnTo>
                      <a:pt x="20" y="1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9" name="Freeform 442"/>
              <p:cNvSpPr>
                <a:spLocks/>
              </p:cNvSpPr>
              <p:nvPr/>
            </p:nvSpPr>
            <p:spPr bwMode="auto">
              <a:xfrm>
                <a:off x="5706" y="1501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0" y="0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0" name="Freeform 443"/>
              <p:cNvSpPr>
                <a:spLocks/>
              </p:cNvSpPr>
              <p:nvPr/>
            </p:nvSpPr>
            <p:spPr bwMode="auto">
              <a:xfrm>
                <a:off x="5724" y="1514"/>
                <a:ext cx="7" cy="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4"/>
                  </a:cxn>
                  <a:cxn ang="0">
                    <a:pos x="7" y="0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1" name="Line 444"/>
              <p:cNvSpPr>
                <a:spLocks noChangeShapeType="1"/>
              </p:cNvSpPr>
              <p:nvPr/>
            </p:nvSpPr>
            <p:spPr bwMode="auto">
              <a:xfrm flipH="1" flipV="1">
                <a:off x="5765" y="1486"/>
                <a:ext cx="45" cy="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2" name="Freeform 445"/>
              <p:cNvSpPr>
                <a:spLocks/>
              </p:cNvSpPr>
              <p:nvPr/>
            </p:nvSpPr>
            <p:spPr bwMode="auto">
              <a:xfrm>
                <a:off x="5749" y="1482"/>
                <a:ext cx="16" cy="4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6" h="4">
                    <a:moveTo>
                      <a:pt x="16" y="4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3" name="Freeform 446"/>
              <p:cNvSpPr>
                <a:spLocks/>
              </p:cNvSpPr>
              <p:nvPr/>
            </p:nvSpPr>
            <p:spPr bwMode="auto">
              <a:xfrm>
                <a:off x="5765" y="1485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4" name="Freeform 447"/>
              <p:cNvSpPr>
                <a:spLocks/>
              </p:cNvSpPr>
              <p:nvPr/>
            </p:nvSpPr>
            <p:spPr bwMode="auto">
              <a:xfrm>
                <a:off x="5749" y="1482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5" name="Freeform 448"/>
              <p:cNvSpPr>
                <a:spLocks/>
              </p:cNvSpPr>
              <p:nvPr/>
            </p:nvSpPr>
            <p:spPr bwMode="auto">
              <a:xfrm>
                <a:off x="5741" y="1483"/>
                <a:ext cx="8" cy="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6" name="Freeform 449"/>
              <p:cNvSpPr>
                <a:spLocks/>
              </p:cNvSpPr>
              <p:nvPr/>
            </p:nvSpPr>
            <p:spPr bwMode="auto">
              <a:xfrm>
                <a:off x="5749" y="1482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7" name="Freeform 450"/>
              <p:cNvSpPr>
                <a:spLocks/>
              </p:cNvSpPr>
              <p:nvPr/>
            </p:nvSpPr>
            <p:spPr bwMode="auto">
              <a:xfrm>
                <a:off x="5741" y="148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8" name="Freeform 451"/>
              <p:cNvSpPr>
                <a:spLocks/>
              </p:cNvSpPr>
              <p:nvPr/>
            </p:nvSpPr>
            <p:spPr bwMode="auto">
              <a:xfrm>
                <a:off x="5741" y="1485"/>
                <a:ext cx="17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3"/>
                  </a:cxn>
                  <a:cxn ang="0">
                    <a:pos x="10" y="4"/>
                  </a:cxn>
                  <a:cxn ang="0">
                    <a:pos x="12" y="4"/>
                  </a:cxn>
                  <a:cxn ang="0">
                    <a:pos x="13" y="5"/>
                  </a:cxn>
                  <a:cxn ang="0">
                    <a:pos x="14" y="6"/>
                  </a:cxn>
                  <a:cxn ang="0">
                    <a:pos x="15" y="7"/>
                  </a:cxn>
                  <a:cxn ang="0">
                    <a:pos x="17" y="8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5" y="7"/>
                    </a:lnTo>
                    <a:lnTo>
                      <a:pt x="17" y="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9" name="Freeform 452"/>
              <p:cNvSpPr>
                <a:spLocks/>
              </p:cNvSpPr>
              <p:nvPr/>
            </p:nvSpPr>
            <p:spPr bwMode="auto">
              <a:xfrm>
                <a:off x="5741" y="148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0" name="Freeform 453"/>
              <p:cNvSpPr>
                <a:spLocks/>
              </p:cNvSpPr>
              <p:nvPr/>
            </p:nvSpPr>
            <p:spPr bwMode="auto">
              <a:xfrm>
                <a:off x="5757" y="149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1" name="Freeform 454"/>
              <p:cNvSpPr>
                <a:spLocks/>
              </p:cNvSpPr>
              <p:nvPr/>
            </p:nvSpPr>
            <p:spPr bwMode="auto">
              <a:xfrm>
                <a:off x="5758" y="1493"/>
                <a:ext cx="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6" y="9"/>
                  </a:cxn>
                  <a:cxn ang="0">
                    <a:pos x="6" y="10"/>
                  </a:cxn>
                  <a:cxn ang="0">
                    <a:pos x="6" y="11"/>
                  </a:cxn>
                  <a:cxn ang="0">
                    <a:pos x="7" y="12"/>
                  </a:cxn>
                  <a:cxn ang="0">
                    <a:pos x="7" y="13"/>
                  </a:cxn>
                  <a:cxn ang="0">
                    <a:pos x="7" y="14"/>
                  </a:cxn>
                  <a:cxn ang="0">
                    <a:pos x="7" y="16"/>
                  </a:cxn>
                  <a:cxn ang="0">
                    <a:pos x="7" y="17"/>
                  </a:cxn>
                </a:cxnLst>
                <a:rect l="0" t="0" r="r" b="b"/>
                <a:pathLst>
                  <a:path w="7" h="17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2" name="Freeform 455"/>
              <p:cNvSpPr>
                <a:spLocks/>
              </p:cNvSpPr>
              <p:nvPr/>
            </p:nvSpPr>
            <p:spPr bwMode="auto">
              <a:xfrm>
                <a:off x="5757" y="1492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3" name="Freeform 456"/>
              <p:cNvSpPr>
                <a:spLocks/>
              </p:cNvSpPr>
              <p:nvPr/>
            </p:nvSpPr>
            <p:spPr bwMode="auto">
              <a:xfrm>
                <a:off x="5764" y="1510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4" name="Freeform 457"/>
              <p:cNvSpPr>
                <a:spLocks/>
              </p:cNvSpPr>
              <p:nvPr/>
            </p:nvSpPr>
            <p:spPr bwMode="auto">
              <a:xfrm>
                <a:off x="5759" y="1510"/>
                <a:ext cx="6" cy="1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4" y="8"/>
                  </a:cxn>
                  <a:cxn ang="0">
                    <a:pos x="4" y="9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2" y="14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lnTo>
                      <a:pt x="6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5" name="Freeform 458"/>
              <p:cNvSpPr>
                <a:spLocks/>
              </p:cNvSpPr>
              <p:nvPr/>
            </p:nvSpPr>
            <p:spPr bwMode="auto">
              <a:xfrm>
                <a:off x="5764" y="1510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6" name="Freeform 459"/>
              <p:cNvSpPr>
                <a:spLocks/>
              </p:cNvSpPr>
              <p:nvPr/>
            </p:nvSpPr>
            <p:spPr bwMode="auto">
              <a:xfrm>
                <a:off x="5759" y="152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7" name="Freeform 460"/>
              <p:cNvSpPr>
                <a:spLocks/>
              </p:cNvSpPr>
              <p:nvPr/>
            </p:nvSpPr>
            <p:spPr bwMode="auto">
              <a:xfrm>
                <a:off x="5560" y="1511"/>
                <a:ext cx="160" cy="92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145" y="0"/>
                  </a:cxn>
                  <a:cxn ang="0">
                    <a:pos x="145" y="0"/>
                  </a:cxn>
                  <a:cxn ang="0">
                    <a:pos x="145" y="0"/>
                  </a:cxn>
                  <a:cxn ang="0">
                    <a:pos x="146" y="0"/>
                  </a:cxn>
                  <a:cxn ang="0">
                    <a:pos x="146" y="0"/>
                  </a:cxn>
                  <a:cxn ang="0">
                    <a:pos x="147" y="0"/>
                  </a:cxn>
                  <a:cxn ang="0">
                    <a:pos x="148" y="0"/>
                  </a:cxn>
                  <a:cxn ang="0">
                    <a:pos x="149" y="0"/>
                  </a:cxn>
                  <a:cxn ang="0">
                    <a:pos x="150" y="0"/>
                  </a:cxn>
                  <a:cxn ang="0">
                    <a:pos x="151" y="0"/>
                  </a:cxn>
                  <a:cxn ang="0">
                    <a:pos x="152" y="1"/>
                  </a:cxn>
                  <a:cxn ang="0">
                    <a:pos x="153" y="2"/>
                  </a:cxn>
                  <a:cxn ang="0">
                    <a:pos x="154" y="3"/>
                  </a:cxn>
                  <a:cxn ang="0">
                    <a:pos x="155" y="4"/>
                  </a:cxn>
                  <a:cxn ang="0">
                    <a:pos x="156" y="5"/>
                  </a:cxn>
                  <a:cxn ang="0">
                    <a:pos x="157" y="6"/>
                  </a:cxn>
                  <a:cxn ang="0">
                    <a:pos x="158" y="8"/>
                  </a:cxn>
                  <a:cxn ang="0">
                    <a:pos x="159" y="10"/>
                  </a:cxn>
                  <a:cxn ang="0">
                    <a:pos x="160" y="13"/>
                  </a:cxn>
                  <a:cxn ang="0">
                    <a:pos x="160" y="15"/>
                  </a:cxn>
                  <a:cxn ang="0">
                    <a:pos x="160" y="16"/>
                  </a:cxn>
                  <a:cxn ang="0">
                    <a:pos x="160" y="18"/>
                  </a:cxn>
                  <a:cxn ang="0">
                    <a:pos x="159" y="19"/>
                  </a:cxn>
                  <a:cxn ang="0">
                    <a:pos x="159" y="21"/>
                  </a:cxn>
                  <a:cxn ang="0">
                    <a:pos x="158" y="22"/>
                  </a:cxn>
                  <a:cxn ang="0">
                    <a:pos x="158" y="23"/>
                  </a:cxn>
                  <a:cxn ang="0">
                    <a:pos x="157" y="24"/>
                  </a:cxn>
                  <a:cxn ang="0">
                    <a:pos x="156" y="24"/>
                  </a:cxn>
                  <a:cxn ang="0">
                    <a:pos x="155" y="25"/>
                  </a:cxn>
                  <a:cxn ang="0">
                    <a:pos x="155" y="25"/>
                  </a:cxn>
                  <a:cxn ang="0">
                    <a:pos x="154" y="26"/>
                  </a:cxn>
                  <a:cxn ang="0">
                    <a:pos x="154" y="26"/>
                  </a:cxn>
                  <a:cxn ang="0">
                    <a:pos x="154" y="26"/>
                  </a:cxn>
                  <a:cxn ang="0">
                    <a:pos x="10" y="92"/>
                  </a:cxn>
                  <a:cxn ang="0">
                    <a:pos x="0" y="66"/>
                  </a:cxn>
                </a:cxnLst>
                <a:rect l="0" t="0" r="r" b="b"/>
                <a:pathLst>
                  <a:path w="160" h="92">
                    <a:moveTo>
                      <a:pt x="0" y="66"/>
                    </a:moveTo>
                    <a:lnTo>
                      <a:pt x="145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0" y="0"/>
                    </a:lnTo>
                    <a:lnTo>
                      <a:pt x="151" y="0"/>
                    </a:lnTo>
                    <a:lnTo>
                      <a:pt x="152" y="1"/>
                    </a:lnTo>
                    <a:lnTo>
                      <a:pt x="153" y="2"/>
                    </a:lnTo>
                    <a:lnTo>
                      <a:pt x="154" y="3"/>
                    </a:lnTo>
                    <a:lnTo>
                      <a:pt x="155" y="4"/>
                    </a:lnTo>
                    <a:lnTo>
                      <a:pt x="156" y="5"/>
                    </a:lnTo>
                    <a:lnTo>
                      <a:pt x="157" y="6"/>
                    </a:lnTo>
                    <a:lnTo>
                      <a:pt x="158" y="8"/>
                    </a:lnTo>
                    <a:lnTo>
                      <a:pt x="159" y="10"/>
                    </a:lnTo>
                    <a:lnTo>
                      <a:pt x="160" y="13"/>
                    </a:lnTo>
                    <a:lnTo>
                      <a:pt x="160" y="15"/>
                    </a:lnTo>
                    <a:lnTo>
                      <a:pt x="160" y="16"/>
                    </a:lnTo>
                    <a:lnTo>
                      <a:pt x="160" y="18"/>
                    </a:lnTo>
                    <a:lnTo>
                      <a:pt x="159" y="19"/>
                    </a:lnTo>
                    <a:lnTo>
                      <a:pt x="159" y="21"/>
                    </a:lnTo>
                    <a:lnTo>
                      <a:pt x="158" y="22"/>
                    </a:lnTo>
                    <a:lnTo>
                      <a:pt x="158" y="23"/>
                    </a:lnTo>
                    <a:lnTo>
                      <a:pt x="157" y="24"/>
                    </a:lnTo>
                    <a:lnTo>
                      <a:pt x="156" y="24"/>
                    </a:lnTo>
                    <a:lnTo>
                      <a:pt x="155" y="25"/>
                    </a:lnTo>
                    <a:lnTo>
                      <a:pt x="155" y="25"/>
                    </a:lnTo>
                    <a:lnTo>
                      <a:pt x="154" y="26"/>
                    </a:lnTo>
                    <a:lnTo>
                      <a:pt x="154" y="26"/>
                    </a:lnTo>
                    <a:lnTo>
                      <a:pt x="154" y="26"/>
                    </a:lnTo>
                    <a:lnTo>
                      <a:pt x="10" y="9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8" name="Freeform 461"/>
              <p:cNvSpPr>
                <a:spLocks/>
              </p:cNvSpPr>
              <p:nvPr/>
            </p:nvSpPr>
            <p:spPr bwMode="auto">
              <a:xfrm>
                <a:off x="5538" y="1534"/>
                <a:ext cx="40" cy="101"/>
              </a:xfrm>
              <a:custGeom>
                <a:avLst/>
                <a:gdLst/>
                <a:ahLst/>
                <a:cxnLst>
                  <a:cxn ang="0">
                    <a:pos x="36" y="34"/>
                  </a:cxn>
                  <a:cxn ang="0">
                    <a:pos x="36" y="35"/>
                  </a:cxn>
                  <a:cxn ang="0">
                    <a:pos x="36" y="37"/>
                  </a:cxn>
                  <a:cxn ang="0">
                    <a:pos x="37" y="38"/>
                  </a:cxn>
                  <a:cxn ang="0">
                    <a:pos x="38" y="41"/>
                  </a:cxn>
                  <a:cxn ang="0">
                    <a:pos x="39" y="43"/>
                  </a:cxn>
                  <a:cxn ang="0">
                    <a:pos x="39" y="46"/>
                  </a:cxn>
                  <a:cxn ang="0">
                    <a:pos x="40" y="48"/>
                  </a:cxn>
                  <a:cxn ang="0">
                    <a:pos x="40" y="51"/>
                  </a:cxn>
                  <a:cxn ang="0">
                    <a:pos x="39" y="55"/>
                  </a:cxn>
                  <a:cxn ang="0">
                    <a:pos x="39" y="58"/>
                  </a:cxn>
                  <a:cxn ang="0">
                    <a:pos x="38" y="61"/>
                  </a:cxn>
                  <a:cxn ang="0">
                    <a:pos x="38" y="64"/>
                  </a:cxn>
                  <a:cxn ang="0">
                    <a:pos x="37" y="67"/>
                  </a:cxn>
                  <a:cxn ang="0">
                    <a:pos x="36" y="69"/>
                  </a:cxn>
                  <a:cxn ang="0">
                    <a:pos x="36" y="70"/>
                  </a:cxn>
                  <a:cxn ang="0">
                    <a:pos x="36" y="91"/>
                  </a:cxn>
                  <a:cxn ang="0">
                    <a:pos x="0" y="97"/>
                  </a:cxn>
                  <a:cxn ang="0">
                    <a:pos x="0" y="81"/>
                  </a:cxn>
                  <a:cxn ang="0">
                    <a:pos x="1" y="80"/>
                  </a:cxn>
                  <a:cxn ang="0">
                    <a:pos x="3" y="78"/>
                  </a:cxn>
                  <a:cxn ang="0">
                    <a:pos x="5" y="75"/>
                  </a:cxn>
                  <a:cxn ang="0">
                    <a:pos x="7" y="72"/>
                  </a:cxn>
                  <a:cxn ang="0">
                    <a:pos x="9" y="68"/>
                  </a:cxn>
                  <a:cxn ang="0">
                    <a:pos x="11" y="64"/>
                  </a:cxn>
                  <a:cxn ang="0">
                    <a:pos x="12" y="61"/>
                  </a:cxn>
                  <a:cxn ang="0">
                    <a:pos x="12" y="57"/>
                  </a:cxn>
                  <a:cxn ang="0">
                    <a:pos x="11" y="55"/>
                  </a:cxn>
                  <a:cxn ang="0">
                    <a:pos x="10" y="53"/>
                  </a:cxn>
                  <a:cxn ang="0">
                    <a:pos x="9" y="51"/>
                  </a:cxn>
                  <a:cxn ang="0">
                    <a:pos x="7" y="49"/>
                  </a:cxn>
                  <a:cxn ang="0">
                    <a:pos x="6" y="47"/>
                  </a:cxn>
                  <a:cxn ang="0">
                    <a:pos x="5" y="46"/>
                  </a:cxn>
                  <a:cxn ang="0">
                    <a:pos x="4" y="45"/>
                  </a:cxn>
                  <a:cxn ang="0">
                    <a:pos x="24" y="0"/>
                  </a:cxn>
                </a:cxnLst>
                <a:rect l="0" t="0" r="r" b="b"/>
                <a:pathLst>
                  <a:path w="40" h="101">
                    <a:moveTo>
                      <a:pt x="36" y="4"/>
                    </a:moveTo>
                    <a:lnTo>
                      <a:pt x="36" y="34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36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40"/>
                    </a:lnTo>
                    <a:lnTo>
                      <a:pt x="38" y="41"/>
                    </a:lnTo>
                    <a:lnTo>
                      <a:pt x="38" y="42"/>
                    </a:lnTo>
                    <a:lnTo>
                      <a:pt x="39" y="43"/>
                    </a:lnTo>
                    <a:lnTo>
                      <a:pt x="39" y="45"/>
                    </a:lnTo>
                    <a:lnTo>
                      <a:pt x="39" y="46"/>
                    </a:lnTo>
                    <a:lnTo>
                      <a:pt x="39" y="47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0" y="51"/>
                    </a:lnTo>
                    <a:lnTo>
                      <a:pt x="40" y="53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9" y="58"/>
                    </a:lnTo>
                    <a:lnTo>
                      <a:pt x="39" y="60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38" y="64"/>
                    </a:lnTo>
                    <a:lnTo>
                      <a:pt x="37" y="66"/>
                    </a:lnTo>
                    <a:lnTo>
                      <a:pt x="37" y="67"/>
                    </a:lnTo>
                    <a:lnTo>
                      <a:pt x="37" y="68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6" y="91"/>
                    </a:lnTo>
                    <a:lnTo>
                      <a:pt x="12" y="101"/>
                    </a:lnTo>
                    <a:lnTo>
                      <a:pt x="0" y="9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79"/>
                    </a:lnTo>
                    <a:lnTo>
                      <a:pt x="3" y="78"/>
                    </a:lnTo>
                    <a:lnTo>
                      <a:pt x="4" y="76"/>
                    </a:lnTo>
                    <a:lnTo>
                      <a:pt x="5" y="75"/>
                    </a:lnTo>
                    <a:lnTo>
                      <a:pt x="6" y="73"/>
                    </a:lnTo>
                    <a:lnTo>
                      <a:pt x="7" y="72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10" y="66"/>
                    </a:lnTo>
                    <a:lnTo>
                      <a:pt x="11" y="64"/>
                    </a:lnTo>
                    <a:lnTo>
                      <a:pt x="12" y="62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0" y="53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8" y="50"/>
                    </a:lnTo>
                    <a:lnTo>
                      <a:pt x="7" y="49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14"/>
                    </a:lnTo>
                    <a:lnTo>
                      <a:pt x="24" y="0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9" name="Line 462"/>
              <p:cNvSpPr>
                <a:spLocks noChangeShapeType="1"/>
              </p:cNvSpPr>
              <p:nvPr/>
            </p:nvSpPr>
            <p:spPr bwMode="auto">
              <a:xfrm flipV="1">
                <a:off x="5551" y="1614"/>
                <a:ext cx="1" cy="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0" name="Freeform 463"/>
              <p:cNvSpPr>
                <a:spLocks/>
              </p:cNvSpPr>
              <p:nvPr/>
            </p:nvSpPr>
            <p:spPr bwMode="auto">
              <a:xfrm>
                <a:off x="5551" y="1595"/>
                <a:ext cx="8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1" y="16"/>
                  </a:cxn>
                  <a:cxn ang="0">
                    <a:pos x="2" y="15"/>
                  </a:cxn>
                  <a:cxn ang="0">
                    <a:pos x="3" y="13"/>
                  </a:cxn>
                  <a:cxn ang="0">
                    <a:pos x="4" y="12"/>
                  </a:cxn>
                  <a:cxn ang="0">
                    <a:pos x="4" y="11"/>
                  </a:cxn>
                  <a:cxn ang="0">
                    <a:pos x="5" y="9"/>
                  </a:cxn>
                  <a:cxn ang="0">
                    <a:pos x="6" y="7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7" y="3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1" name="Freeform 464"/>
              <p:cNvSpPr>
                <a:spLocks/>
              </p:cNvSpPr>
              <p:nvPr/>
            </p:nvSpPr>
            <p:spPr bwMode="auto">
              <a:xfrm>
                <a:off x="5550" y="1613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2" name="Freeform 465"/>
              <p:cNvSpPr>
                <a:spLocks/>
              </p:cNvSpPr>
              <p:nvPr/>
            </p:nvSpPr>
            <p:spPr bwMode="auto">
              <a:xfrm>
                <a:off x="5558" y="1595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3" name="Freeform 466"/>
              <p:cNvSpPr>
                <a:spLocks/>
              </p:cNvSpPr>
              <p:nvPr/>
            </p:nvSpPr>
            <p:spPr bwMode="auto">
              <a:xfrm>
                <a:off x="5552" y="1575"/>
                <a:ext cx="7" cy="20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6" y="18"/>
                  </a:cxn>
                  <a:cxn ang="0">
                    <a:pos x="6" y="16"/>
                  </a:cxn>
                  <a:cxn ang="0">
                    <a:pos x="6" y="15"/>
                  </a:cxn>
                  <a:cxn ang="0">
                    <a:pos x="6" y="13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20">
                    <a:moveTo>
                      <a:pt x="7" y="20"/>
                    </a:moveTo>
                    <a:lnTo>
                      <a:pt x="6" y="18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4" name="Freeform 467"/>
              <p:cNvSpPr>
                <a:spLocks/>
              </p:cNvSpPr>
              <p:nvPr/>
            </p:nvSpPr>
            <p:spPr bwMode="auto">
              <a:xfrm>
                <a:off x="5558" y="1595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5" name="Freeform 468"/>
              <p:cNvSpPr>
                <a:spLocks/>
              </p:cNvSpPr>
              <p:nvPr/>
            </p:nvSpPr>
            <p:spPr bwMode="auto">
              <a:xfrm>
                <a:off x="5551" y="1575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6" name="Freeform 469"/>
              <p:cNvSpPr>
                <a:spLocks/>
              </p:cNvSpPr>
              <p:nvPr/>
            </p:nvSpPr>
            <p:spPr bwMode="auto">
              <a:xfrm>
                <a:off x="5552" y="1538"/>
                <a:ext cx="22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12"/>
                  </a:cxn>
                  <a:cxn ang="0">
                    <a:pos x="22" y="0"/>
                  </a:cxn>
                </a:cxnLst>
                <a:rect l="0" t="0" r="r" b="b"/>
                <a:pathLst>
                  <a:path w="22" h="37">
                    <a:moveTo>
                      <a:pt x="0" y="37"/>
                    </a:moveTo>
                    <a:lnTo>
                      <a:pt x="0" y="12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7" name="Freeform 470"/>
              <p:cNvSpPr>
                <a:spLocks/>
              </p:cNvSpPr>
              <p:nvPr/>
            </p:nvSpPr>
            <p:spPr bwMode="auto">
              <a:xfrm>
                <a:off x="5463" y="1580"/>
                <a:ext cx="87" cy="79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68" y="1"/>
                  </a:cxn>
                  <a:cxn ang="0">
                    <a:pos x="68" y="1"/>
                  </a:cxn>
                  <a:cxn ang="0">
                    <a:pos x="68" y="1"/>
                  </a:cxn>
                  <a:cxn ang="0">
                    <a:pos x="68" y="1"/>
                  </a:cxn>
                  <a:cxn ang="0">
                    <a:pos x="69" y="1"/>
                  </a:cxn>
                  <a:cxn ang="0">
                    <a:pos x="70" y="1"/>
                  </a:cxn>
                  <a:cxn ang="0">
                    <a:pos x="71" y="0"/>
                  </a:cxn>
                  <a:cxn ang="0">
                    <a:pos x="72" y="0"/>
                  </a:cxn>
                  <a:cxn ang="0">
                    <a:pos x="73" y="0"/>
                  </a:cxn>
                  <a:cxn ang="0">
                    <a:pos x="74" y="0"/>
                  </a:cxn>
                  <a:cxn ang="0">
                    <a:pos x="75" y="1"/>
                  </a:cxn>
                  <a:cxn ang="0">
                    <a:pos x="76" y="1"/>
                  </a:cxn>
                  <a:cxn ang="0">
                    <a:pos x="78" y="1"/>
                  </a:cxn>
                  <a:cxn ang="0">
                    <a:pos x="79" y="2"/>
                  </a:cxn>
                  <a:cxn ang="0">
                    <a:pos x="80" y="3"/>
                  </a:cxn>
                  <a:cxn ang="0">
                    <a:pos x="82" y="4"/>
                  </a:cxn>
                  <a:cxn ang="0">
                    <a:pos x="83" y="6"/>
                  </a:cxn>
                  <a:cxn ang="0">
                    <a:pos x="84" y="8"/>
                  </a:cxn>
                  <a:cxn ang="0">
                    <a:pos x="86" y="10"/>
                  </a:cxn>
                  <a:cxn ang="0">
                    <a:pos x="86" y="12"/>
                  </a:cxn>
                  <a:cxn ang="0">
                    <a:pos x="87" y="13"/>
                  </a:cxn>
                  <a:cxn ang="0">
                    <a:pos x="87" y="15"/>
                  </a:cxn>
                  <a:cxn ang="0">
                    <a:pos x="87" y="16"/>
                  </a:cxn>
                  <a:cxn ang="0">
                    <a:pos x="87" y="18"/>
                  </a:cxn>
                  <a:cxn ang="0">
                    <a:pos x="87" y="19"/>
                  </a:cxn>
                  <a:cxn ang="0">
                    <a:pos x="86" y="20"/>
                  </a:cxn>
                  <a:cxn ang="0">
                    <a:pos x="86" y="21"/>
                  </a:cxn>
                  <a:cxn ang="0">
                    <a:pos x="85" y="22"/>
                  </a:cxn>
                  <a:cxn ang="0">
                    <a:pos x="85" y="23"/>
                  </a:cxn>
                  <a:cxn ang="0">
                    <a:pos x="84" y="23"/>
                  </a:cxn>
                  <a:cxn ang="0">
                    <a:pos x="84" y="24"/>
                  </a:cxn>
                  <a:cxn ang="0">
                    <a:pos x="84" y="24"/>
                  </a:cxn>
                  <a:cxn ang="0">
                    <a:pos x="84" y="24"/>
                  </a:cxn>
                  <a:cxn ang="0">
                    <a:pos x="16" y="79"/>
                  </a:cxn>
                  <a:cxn ang="0">
                    <a:pos x="0" y="57"/>
                  </a:cxn>
                </a:cxnLst>
                <a:rect l="0" t="0" r="r" b="b"/>
                <a:pathLst>
                  <a:path w="87" h="79">
                    <a:moveTo>
                      <a:pt x="0" y="57"/>
                    </a:move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8" y="1"/>
                    </a:lnTo>
                    <a:lnTo>
                      <a:pt x="79" y="2"/>
                    </a:lnTo>
                    <a:lnTo>
                      <a:pt x="80" y="3"/>
                    </a:lnTo>
                    <a:lnTo>
                      <a:pt x="82" y="4"/>
                    </a:lnTo>
                    <a:lnTo>
                      <a:pt x="83" y="6"/>
                    </a:lnTo>
                    <a:lnTo>
                      <a:pt x="84" y="8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7" y="13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7" y="18"/>
                    </a:lnTo>
                    <a:lnTo>
                      <a:pt x="87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4" y="23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16" y="79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8" name="Freeform 471"/>
              <p:cNvSpPr>
                <a:spLocks/>
              </p:cNvSpPr>
              <p:nvPr/>
            </p:nvSpPr>
            <p:spPr bwMode="auto">
              <a:xfrm>
                <a:off x="5084" y="1432"/>
                <a:ext cx="473" cy="551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0" y="423"/>
                  </a:cxn>
                  <a:cxn ang="0">
                    <a:pos x="229" y="551"/>
                  </a:cxn>
                  <a:cxn ang="0">
                    <a:pos x="472" y="410"/>
                  </a:cxn>
                  <a:cxn ang="0">
                    <a:pos x="473" y="401"/>
                  </a:cxn>
                  <a:cxn ang="0">
                    <a:pos x="399" y="362"/>
                  </a:cxn>
                  <a:cxn ang="0">
                    <a:pos x="399" y="186"/>
                  </a:cxn>
                  <a:cxn ang="0">
                    <a:pos x="473" y="142"/>
                  </a:cxn>
                  <a:cxn ang="0">
                    <a:pos x="473" y="132"/>
                  </a:cxn>
                  <a:cxn ang="0">
                    <a:pos x="242" y="0"/>
                  </a:cxn>
                  <a:cxn ang="0">
                    <a:pos x="0" y="138"/>
                  </a:cxn>
                </a:cxnLst>
                <a:rect l="0" t="0" r="r" b="b"/>
                <a:pathLst>
                  <a:path w="473" h="551">
                    <a:moveTo>
                      <a:pt x="0" y="138"/>
                    </a:moveTo>
                    <a:lnTo>
                      <a:pt x="0" y="423"/>
                    </a:lnTo>
                    <a:lnTo>
                      <a:pt x="229" y="551"/>
                    </a:lnTo>
                    <a:lnTo>
                      <a:pt x="472" y="410"/>
                    </a:lnTo>
                    <a:lnTo>
                      <a:pt x="473" y="401"/>
                    </a:lnTo>
                    <a:lnTo>
                      <a:pt x="399" y="362"/>
                    </a:lnTo>
                    <a:lnTo>
                      <a:pt x="399" y="186"/>
                    </a:lnTo>
                    <a:lnTo>
                      <a:pt x="473" y="142"/>
                    </a:lnTo>
                    <a:lnTo>
                      <a:pt x="473" y="132"/>
                    </a:lnTo>
                    <a:lnTo>
                      <a:pt x="242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DDDDDD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9" name="Freeform 472"/>
              <p:cNvSpPr>
                <a:spLocks/>
              </p:cNvSpPr>
              <p:nvPr/>
            </p:nvSpPr>
            <p:spPr bwMode="auto">
              <a:xfrm>
                <a:off x="5238" y="1816"/>
                <a:ext cx="81" cy="15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17"/>
                  </a:cxn>
                  <a:cxn ang="0">
                    <a:pos x="74" y="155"/>
                  </a:cxn>
                  <a:cxn ang="0">
                    <a:pos x="81" y="150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81" h="155">
                    <a:moveTo>
                      <a:pt x="0" y="3"/>
                    </a:moveTo>
                    <a:lnTo>
                      <a:pt x="0" y="117"/>
                    </a:lnTo>
                    <a:lnTo>
                      <a:pt x="74" y="155"/>
                    </a:lnTo>
                    <a:lnTo>
                      <a:pt x="81" y="15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60" name="Line 473"/>
              <p:cNvSpPr>
                <a:spLocks noChangeShapeType="1"/>
              </p:cNvSpPr>
              <p:nvPr/>
            </p:nvSpPr>
            <p:spPr bwMode="auto">
              <a:xfrm>
                <a:off x="5240" y="1819"/>
                <a:ext cx="72" cy="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61" name="Freeform 474"/>
              <p:cNvSpPr>
                <a:spLocks/>
              </p:cNvSpPr>
              <p:nvPr/>
            </p:nvSpPr>
            <p:spPr bwMode="auto">
              <a:xfrm>
                <a:off x="5246" y="1856"/>
                <a:ext cx="27" cy="66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7" y="51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r" b="b"/>
                <a:pathLst>
                  <a:path w="27" h="66">
                    <a:moveTo>
                      <a:pt x="3" y="1"/>
                    </a:moveTo>
                    <a:lnTo>
                      <a:pt x="27" y="51"/>
                    </a:lnTo>
                    <a:lnTo>
                      <a:pt x="0" y="66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62" name="Freeform 475"/>
              <p:cNvSpPr>
                <a:spLocks/>
              </p:cNvSpPr>
              <p:nvPr/>
            </p:nvSpPr>
            <p:spPr bwMode="auto">
              <a:xfrm>
                <a:off x="5249" y="1916"/>
                <a:ext cx="47" cy="3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7" y="0"/>
                  </a:cxn>
                  <a:cxn ang="0">
                    <a:pos x="47" y="37"/>
                  </a:cxn>
                  <a:cxn ang="0">
                    <a:pos x="44" y="38"/>
                  </a:cxn>
                  <a:cxn ang="0">
                    <a:pos x="0" y="15"/>
                  </a:cxn>
                </a:cxnLst>
                <a:rect l="0" t="0" r="r" b="b"/>
                <a:pathLst>
                  <a:path w="47" h="38">
                    <a:moveTo>
                      <a:pt x="0" y="15"/>
                    </a:moveTo>
                    <a:lnTo>
                      <a:pt x="27" y="0"/>
                    </a:lnTo>
                    <a:lnTo>
                      <a:pt x="47" y="37"/>
                    </a:lnTo>
                    <a:lnTo>
                      <a:pt x="44" y="38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63" name="Rectangle 476"/>
              <p:cNvSpPr>
                <a:spLocks noChangeArrowheads="1"/>
              </p:cNvSpPr>
              <p:nvPr/>
            </p:nvSpPr>
            <p:spPr bwMode="auto">
              <a:xfrm>
                <a:off x="5251" y="1865"/>
                <a:ext cx="2" cy="5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64" name="Freeform 477"/>
              <p:cNvSpPr>
                <a:spLocks/>
              </p:cNvSpPr>
              <p:nvPr/>
            </p:nvSpPr>
            <p:spPr bwMode="auto">
              <a:xfrm>
                <a:off x="5257" y="1926"/>
                <a:ext cx="36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6" y="18"/>
                  </a:cxn>
                  <a:cxn ang="0">
                    <a:pos x="35" y="21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36" h="21">
                    <a:moveTo>
                      <a:pt x="1" y="0"/>
                    </a:moveTo>
                    <a:lnTo>
                      <a:pt x="36" y="18"/>
                    </a:lnTo>
                    <a:lnTo>
                      <a:pt x="35" y="2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65" name="Freeform 478"/>
              <p:cNvSpPr>
                <a:spLocks/>
              </p:cNvSpPr>
              <p:nvPr/>
            </p:nvSpPr>
            <p:spPr bwMode="auto">
              <a:xfrm>
                <a:off x="5256" y="1926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3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66" name="Freeform 479"/>
              <p:cNvSpPr>
                <a:spLocks/>
              </p:cNvSpPr>
              <p:nvPr/>
            </p:nvSpPr>
            <p:spPr bwMode="auto">
              <a:xfrm>
                <a:off x="5292" y="1944"/>
                <a:ext cx="2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67" name="Freeform 480"/>
              <p:cNvSpPr>
                <a:spLocks/>
              </p:cNvSpPr>
              <p:nvPr/>
            </p:nvSpPr>
            <p:spPr bwMode="auto">
              <a:xfrm>
                <a:off x="5253" y="1441"/>
                <a:ext cx="97" cy="54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29" y="54"/>
                  </a:cxn>
                  <a:cxn ang="0">
                    <a:pos x="97" y="14"/>
                  </a:cxn>
                  <a:cxn ang="0">
                    <a:pos x="71" y="0"/>
                  </a:cxn>
                </a:cxnLst>
                <a:rect l="0" t="0" r="r" b="b"/>
                <a:pathLst>
                  <a:path w="97" h="54">
                    <a:moveTo>
                      <a:pt x="0" y="38"/>
                    </a:moveTo>
                    <a:lnTo>
                      <a:pt x="29" y="54"/>
                    </a:lnTo>
                    <a:lnTo>
                      <a:pt x="97" y="14"/>
                    </a:lnTo>
                    <a:lnTo>
                      <a:pt x="7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68" name="Freeform 481"/>
              <p:cNvSpPr>
                <a:spLocks/>
              </p:cNvSpPr>
              <p:nvPr/>
            </p:nvSpPr>
            <p:spPr bwMode="auto">
              <a:xfrm>
                <a:off x="5312" y="1833"/>
                <a:ext cx="242" cy="1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139"/>
                  </a:cxn>
                  <a:cxn ang="0">
                    <a:pos x="242" y="0"/>
                  </a:cxn>
                </a:cxnLst>
                <a:rect l="0" t="0" r="r" b="b"/>
                <a:pathLst>
                  <a:path w="242" h="150">
                    <a:moveTo>
                      <a:pt x="0" y="150"/>
                    </a:moveTo>
                    <a:lnTo>
                      <a:pt x="0" y="139"/>
                    </a:lnTo>
                    <a:lnTo>
                      <a:pt x="24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69" name="Freeform 482"/>
              <p:cNvSpPr>
                <a:spLocks/>
              </p:cNvSpPr>
              <p:nvPr/>
            </p:nvSpPr>
            <p:spPr bwMode="auto">
              <a:xfrm>
                <a:off x="5474" y="1681"/>
                <a:ext cx="81" cy="15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17"/>
                  </a:cxn>
                  <a:cxn ang="0">
                    <a:pos x="74" y="155"/>
                  </a:cxn>
                  <a:cxn ang="0">
                    <a:pos x="81" y="150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81" h="155">
                    <a:moveTo>
                      <a:pt x="0" y="3"/>
                    </a:moveTo>
                    <a:lnTo>
                      <a:pt x="0" y="117"/>
                    </a:lnTo>
                    <a:lnTo>
                      <a:pt x="74" y="155"/>
                    </a:lnTo>
                    <a:lnTo>
                      <a:pt x="81" y="15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70" name="Line 483"/>
              <p:cNvSpPr>
                <a:spLocks noChangeShapeType="1"/>
              </p:cNvSpPr>
              <p:nvPr/>
            </p:nvSpPr>
            <p:spPr bwMode="auto">
              <a:xfrm>
                <a:off x="5476" y="1684"/>
                <a:ext cx="72" cy="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71" name="Freeform 484"/>
              <p:cNvSpPr>
                <a:spLocks/>
              </p:cNvSpPr>
              <p:nvPr/>
            </p:nvSpPr>
            <p:spPr bwMode="auto">
              <a:xfrm>
                <a:off x="5482" y="1721"/>
                <a:ext cx="27" cy="6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27" y="51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r" b="b"/>
                <a:pathLst>
                  <a:path w="27" h="66">
                    <a:moveTo>
                      <a:pt x="3" y="2"/>
                    </a:moveTo>
                    <a:lnTo>
                      <a:pt x="27" y="51"/>
                    </a:lnTo>
                    <a:lnTo>
                      <a:pt x="0" y="66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72" name="Freeform 485"/>
              <p:cNvSpPr>
                <a:spLocks/>
              </p:cNvSpPr>
              <p:nvPr/>
            </p:nvSpPr>
            <p:spPr bwMode="auto">
              <a:xfrm>
                <a:off x="5485" y="1781"/>
                <a:ext cx="47" cy="3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7" y="0"/>
                  </a:cxn>
                  <a:cxn ang="0">
                    <a:pos x="47" y="37"/>
                  </a:cxn>
                  <a:cxn ang="0">
                    <a:pos x="44" y="38"/>
                  </a:cxn>
                  <a:cxn ang="0">
                    <a:pos x="0" y="15"/>
                  </a:cxn>
                </a:cxnLst>
                <a:rect l="0" t="0" r="r" b="b"/>
                <a:pathLst>
                  <a:path w="47" h="38">
                    <a:moveTo>
                      <a:pt x="0" y="15"/>
                    </a:moveTo>
                    <a:lnTo>
                      <a:pt x="27" y="0"/>
                    </a:lnTo>
                    <a:lnTo>
                      <a:pt x="47" y="37"/>
                    </a:lnTo>
                    <a:lnTo>
                      <a:pt x="44" y="38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73" name="Freeform 486"/>
              <p:cNvSpPr>
                <a:spLocks/>
              </p:cNvSpPr>
              <p:nvPr/>
            </p:nvSpPr>
            <p:spPr bwMode="auto">
              <a:xfrm>
                <a:off x="5493" y="1792"/>
                <a:ext cx="36" cy="2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6" y="18"/>
                  </a:cxn>
                  <a:cxn ang="0">
                    <a:pos x="34" y="2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36" h="20">
                    <a:moveTo>
                      <a:pt x="1" y="0"/>
                    </a:moveTo>
                    <a:lnTo>
                      <a:pt x="36" y="18"/>
                    </a:lnTo>
                    <a:lnTo>
                      <a:pt x="34" y="2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74" name="Freeform 487"/>
              <p:cNvSpPr>
                <a:spLocks/>
              </p:cNvSpPr>
              <p:nvPr/>
            </p:nvSpPr>
            <p:spPr bwMode="auto">
              <a:xfrm>
                <a:off x="5492" y="1791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75" name="Freeform 488"/>
              <p:cNvSpPr>
                <a:spLocks/>
              </p:cNvSpPr>
              <p:nvPr/>
            </p:nvSpPr>
            <p:spPr bwMode="auto">
              <a:xfrm>
                <a:off x="5527" y="1810"/>
                <a:ext cx="3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76" name="Freeform 489"/>
              <p:cNvSpPr>
                <a:spLocks/>
              </p:cNvSpPr>
              <p:nvPr/>
            </p:nvSpPr>
            <p:spPr bwMode="auto">
              <a:xfrm>
                <a:off x="5406" y="1538"/>
                <a:ext cx="27" cy="98"/>
              </a:xfrm>
              <a:custGeom>
                <a:avLst/>
                <a:gdLst/>
                <a:ahLst/>
                <a:cxnLst>
                  <a:cxn ang="0">
                    <a:pos x="26" y="1"/>
                  </a:cxn>
                  <a:cxn ang="0">
                    <a:pos x="27" y="89"/>
                  </a:cxn>
                  <a:cxn ang="0">
                    <a:pos x="27" y="89"/>
                  </a:cxn>
                  <a:cxn ang="0">
                    <a:pos x="27" y="90"/>
                  </a:cxn>
                  <a:cxn ang="0">
                    <a:pos x="27" y="90"/>
                  </a:cxn>
                  <a:cxn ang="0">
                    <a:pos x="27" y="91"/>
                  </a:cxn>
                  <a:cxn ang="0">
                    <a:pos x="26" y="91"/>
                  </a:cxn>
                  <a:cxn ang="0">
                    <a:pos x="26" y="92"/>
                  </a:cxn>
                  <a:cxn ang="0">
                    <a:pos x="25" y="93"/>
                  </a:cxn>
                  <a:cxn ang="0">
                    <a:pos x="25" y="94"/>
                  </a:cxn>
                  <a:cxn ang="0">
                    <a:pos x="24" y="94"/>
                  </a:cxn>
                  <a:cxn ang="0">
                    <a:pos x="23" y="95"/>
                  </a:cxn>
                  <a:cxn ang="0">
                    <a:pos x="22" y="96"/>
                  </a:cxn>
                  <a:cxn ang="0">
                    <a:pos x="21" y="97"/>
                  </a:cxn>
                  <a:cxn ang="0">
                    <a:pos x="19" y="97"/>
                  </a:cxn>
                  <a:cxn ang="0">
                    <a:pos x="18" y="98"/>
                  </a:cxn>
                  <a:cxn ang="0">
                    <a:pos x="16" y="98"/>
                  </a:cxn>
                  <a:cxn ang="0">
                    <a:pos x="14" y="98"/>
                  </a:cxn>
                  <a:cxn ang="0">
                    <a:pos x="11" y="98"/>
                  </a:cxn>
                  <a:cxn ang="0">
                    <a:pos x="9" y="97"/>
                  </a:cxn>
                  <a:cxn ang="0">
                    <a:pos x="7" y="97"/>
                  </a:cxn>
                  <a:cxn ang="0">
                    <a:pos x="6" y="96"/>
                  </a:cxn>
                  <a:cxn ang="0">
                    <a:pos x="4" y="95"/>
                  </a:cxn>
                  <a:cxn ang="0">
                    <a:pos x="3" y="94"/>
                  </a:cxn>
                  <a:cxn ang="0">
                    <a:pos x="2" y="93"/>
                  </a:cxn>
                  <a:cxn ang="0">
                    <a:pos x="2" y="92"/>
                  </a:cxn>
                  <a:cxn ang="0">
                    <a:pos x="1" y="91"/>
                  </a:cxn>
                  <a:cxn ang="0">
                    <a:pos x="0" y="90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8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0"/>
                  </a:cxn>
                  <a:cxn ang="0">
                    <a:pos x="26" y="1"/>
                  </a:cxn>
                </a:cxnLst>
                <a:rect l="0" t="0" r="r" b="b"/>
                <a:pathLst>
                  <a:path w="27" h="98">
                    <a:moveTo>
                      <a:pt x="26" y="1"/>
                    </a:moveTo>
                    <a:lnTo>
                      <a:pt x="27" y="89"/>
                    </a:lnTo>
                    <a:lnTo>
                      <a:pt x="27" y="89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91"/>
                    </a:lnTo>
                    <a:lnTo>
                      <a:pt x="26" y="91"/>
                    </a:lnTo>
                    <a:lnTo>
                      <a:pt x="26" y="92"/>
                    </a:lnTo>
                    <a:lnTo>
                      <a:pt x="25" y="93"/>
                    </a:lnTo>
                    <a:lnTo>
                      <a:pt x="25" y="94"/>
                    </a:lnTo>
                    <a:lnTo>
                      <a:pt x="24" y="94"/>
                    </a:lnTo>
                    <a:lnTo>
                      <a:pt x="23" y="95"/>
                    </a:lnTo>
                    <a:lnTo>
                      <a:pt x="22" y="96"/>
                    </a:lnTo>
                    <a:lnTo>
                      <a:pt x="21" y="97"/>
                    </a:lnTo>
                    <a:lnTo>
                      <a:pt x="19" y="97"/>
                    </a:lnTo>
                    <a:lnTo>
                      <a:pt x="18" y="98"/>
                    </a:lnTo>
                    <a:lnTo>
                      <a:pt x="16" y="98"/>
                    </a:lnTo>
                    <a:lnTo>
                      <a:pt x="14" y="98"/>
                    </a:lnTo>
                    <a:lnTo>
                      <a:pt x="11" y="98"/>
                    </a:lnTo>
                    <a:lnTo>
                      <a:pt x="9" y="97"/>
                    </a:lnTo>
                    <a:lnTo>
                      <a:pt x="7" y="97"/>
                    </a:lnTo>
                    <a:lnTo>
                      <a:pt x="6" y="96"/>
                    </a:lnTo>
                    <a:lnTo>
                      <a:pt x="4" y="95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2" y="92"/>
                    </a:lnTo>
                    <a:lnTo>
                      <a:pt x="1" y="91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0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77" name="Freeform 490"/>
              <p:cNvSpPr>
                <a:spLocks/>
              </p:cNvSpPr>
              <p:nvPr/>
            </p:nvSpPr>
            <p:spPr bwMode="auto">
              <a:xfrm>
                <a:off x="5395" y="1302"/>
                <a:ext cx="232" cy="279"/>
              </a:xfrm>
              <a:custGeom>
                <a:avLst/>
                <a:gdLst/>
                <a:ahLst/>
                <a:cxnLst>
                  <a:cxn ang="0">
                    <a:pos x="209" y="16"/>
                  </a:cxn>
                  <a:cxn ang="0">
                    <a:pos x="221" y="32"/>
                  </a:cxn>
                  <a:cxn ang="0">
                    <a:pos x="229" y="51"/>
                  </a:cxn>
                  <a:cxn ang="0">
                    <a:pos x="232" y="73"/>
                  </a:cxn>
                  <a:cxn ang="0">
                    <a:pos x="231" y="97"/>
                  </a:cxn>
                  <a:cxn ang="0">
                    <a:pos x="226" y="124"/>
                  </a:cxn>
                  <a:cxn ang="0">
                    <a:pos x="216" y="151"/>
                  </a:cxn>
                  <a:cxn ang="0">
                    <a:pos x="203" y="178"/>
                  </a:cxn>
                  <a:cxn ang="0">
                    <a:pos x="185" y="205"/>
                  </a:cxn>
                  <a:cxn ang="0">
                    <a:pos x="165" y="228"/>
                  </a:cxn>
                  <a:cxn ang="0">
                    <a:pos x="144" y="247"/>
                  </a:cxn>
                  <a:cxn ang="0">
                    <a:pos x="122" y="262"/>
                  </a:cxn>
                  <a:cxn ang="0">
                    <a:pos x="100" y="273"/>
                  </a:cxn>
                  <a:cxn ang="0">
                    <a:pos x="78" y="278"/>
                  </a:cxn>
                  <a:cxn ang="0">
                    <a:pos x="58" y="279"/>
                  </a:cxn>
                  <a:cxn ang="0">
                    <a:pos x="39" y="274"/>
                  </a:cxn>
                  <a:cxn ang="0">
                    <a:pos x="23" y="263"/>
                  </a:cxn>
                  <a:cxn ang="0">
                    <a:pos x="11" y="248"/>
                  </a:cxn>
                  <a:cxn ang="0">
                    <a:pos x="3" y="229"/>
                  </a:cxn>
                  <a:cxn ang="0">
                    <a:pos x="0" y="207"/>
                  </a:cxn>
                  <a:cxn ang="0">
                    <a:pos x="1" y="182"/>
                  </a:cxn>
                  <a:cxn ang="0">
                    <a:pos x="6" y="156"/>
                  </a:cxn>
                  <a:cxn ang="0">
                    <a:pos x="16" y="129"/>
                  </a:cxn>
                  <a:cxn ang="0">
                    <a:pos x="29" y="101"/>
                  </a:cxn>
                  <a:cxn ang="0">
                    <a:pos x="47" y="75"/>
                  </a:cxn>
                  <a:cxn ang="0">
                    <a:pos x="67" y="52"/>
                  </a:cxn>
                  <a:cxn ang="0">
                    <a:pos x="88" y="32"/>
                  </a:cxn>
                  <a:cxn ang="0">
                    <a:pos x="110" y="17"/>
                  </a:cxn>
                  <a:cxn ang="0">
                    <a:pos x="132" y="7"/>
                  </a:cxn>
                  <a:cxn ang="0">
                    <a:pos x="154" y="1"/>
                  </a:cxn>
                  <a:cxn ang="0">
                    <a:pos x="174" y="1"/>
                  </a:cxn>
                  <a:cxn ang="0">
                    <a:pos x="193" y="6"/>
                  </a:cxn>
                </a:cxnLst>
                <a:rect l="0" t="0" r="r" b="b"/>
                <a:pathLst>
                  <a:path w="232" h="279">
                    <a:moveTo>
                      <a:pt x="202" y="10"/>
                    </a:moveTo>
                    <a:lnTo>
                      <a:pt x="209" y="16"/>
                    </a:lnTo>
                    <a:lnTo>
                      <a:pt x="216" y="23"/>
                    </a:lnTo>
                    <a:lnTo>
                      <a:pt x="221" y="32"/>
                    </a:lnTo>
                    <a:lnTo>
                      <a:pt x="225" y="41"/>
                    </a:lnTo>
                    <a:lnTo>
                      <a:pt x="229" y="51"/>
                    </a:lnTo>
                    <a:lnTo>
                      <a:pt x="231" y="61"/>
                    </a:lnTo>
                    <a:lnTo>
                      <a:pt x="232" y="73"/>
                    </a:lnTo>
                    <a:lnTo>
                      <a:pt x="232" y="85"/>
                    </a:lnTo>
                    <a:lnTo>
                      <a:pt x="231" y="97"/>
                    </a:lnTo>
                    <a:lnTo>
                      <a:pt x="229" y="111"/>
                    </a:lnTo>
                    <a:lnTo>
                      <a:pt x="226" y="124"/>
                    </a:lnTo>
                    <a:lnTo>
                      <a:pt x="222" y="137"/>
                    </a:lnTo>
                    <a:lnTo>
                      <a:pt x="216" y="151"/>
                    </a:lnTo>
                    <a:lnTo>
                      <a:pt x="210" y="165"/>
                    </a:lnTo>
                    <a:lnTo>
                      <a:pt x="203" y="178"/>
                    </a:lnTo>
                    <a:lnTo>
                      <a:pt x="194" y="192"/>
                    </a:lnTo>
                    <a:lnTo>
                      <a:pt x="185" y="205"/>
                    </a:lnTo>
                    <a:lnTo>
                      <a:pt x="176" y="217"/>
                    </a:lnTo>
                    <a:lnTo>
                      <a:pt x="165" y="228"/>
                    </a:lnTo>
                    <a:lnTo>
                      <a:pt x="155" y="238"/>
                    </a:lnTo>
                    <a:lnTo>
                      <a:pt x="144" y="247"/>
                    </a:lnTo>
                    <a:lnTo>
                      <a:pt x="133" y="255"/>
                    </a:lnTo>
                    <a:lnTo>
                      <a:pt x="122" y="262"/>
                    </a:lnTo>
                    <a:lnTo>
                      <a:pt x="111" y="268"/>
                    </a:lnTo>
                    <a:lnTo>
                      <a:pt x="100" y="273"/>
                    </a:lnTo>
                    <a:lnTo>
                      <a:pt x="89" y="276"/>
                    </a:lnTo>
                    <a:lnTo>
                      <a:pt x="78" y="278"/>
                    </a:lnTo>
                    <a:lnTo>
                      <a:pt x="68" y="279"/>
                    </a:lnTo>
                    <a:lnTo>
                      <a:pt x="58" y="279"/>
                    </a:lnTo>
                    <a:lnTo>
                      <a:pt x="48" y="277"/>
                    </a:lnTo>
                    <a:lnTo>
                      <a:pt x="39" y="274"/>
                    </a:lnTo>
                    <a:lnTo>
                      <a:pt x="31" y="269"/>
                    </a:lnTo>
                    <a:lnTo>
                      <a:pt x="23" y="263"/>
                    </a:lnTo>
                    <a:lnTo>
                      <a:pt x="16" y="256"/>
                    </a:lnTo>
                    <a:lnTo>
                      <a:pt x="11" y="248"/>
                    </a:lnTo>
                    <a:lnTo>
                      <a:pt x="7" y="239"/>
                    </a:lnTo>
                    <a:lnTo>
                      <a:pt x="3" y="229"/>
                    </a:lnTo>
                    <a:lnTo>
                      <a:pt x="1" y="218"/>
                    </a:lnTo>
                    <a:lnTo>
                      <a:pt x="0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69"/>
                    </a:lnTo>
                    <a:lnTo>
                      <a:pt x="6" y="156"/>
                    </a:lnTo>
                    <a:lnTo>
                      <a:pt x="10" y="142"/>
                    </a:lnTo>
                    <a:lnTo>
                      <a:pt x="16" y="129"/>
                    </a:lnTo>
                    <a:lnTo>
                      <a:pt x="22" y="115"/>
                    </a:lnTo>
                    <a:lnTo>
                      <a:pt x="29" y="101"/>
                    </a:lnTo>
                    <a:lnTo>
                      <a:pt x="38" y="88"/>
                    </a:lnTo>
                    <a:lnTo>
                      <a:pt x="47" y="75"/>
                    </a:lnTo>
                    <a:lnTo>
                      <a:pt x="56" y="63"/>
                    </a:lnTo>
                    <a:lnTo>
                      <a:pt x="67" y="52"/>
                    </a:lnTo>
                    <a:lnTo>
                      <a:pt x="77" y="41"/>
                    </a:lnTo>
                    <a:lnTo>
                      <a:pt x="88" y="32"/>
                    </a:lnTo>
                    <a:lnTo>
                      <a:pt x="99" y="24"/>
                    </a:lnTo>
                    <a:lnTo>
                      <a:pt x="110" y="17"/>
                    </a:lnTo>
                    <a:lnTo>
                      <a:pt x="121" y="12"/>
                    </a:lnTo>
                    <a:lnTo>
                      <a:pt x="132" y="7"/>
                    </a:lnTo>
                    <a:lnTo>
                      <a:pt x="143" y="3"/>
                    </a:lnTo>
                    <a:lnTo>
                      <a:pt x="154" y="1"/>
                    </a:lnTo>
                    <a:lnTo>
                      <a:pt x="164" y="0"/>
                    </a:lnTo>
                    <a:lnTo>
                      <a:pt x="174" y="1"/>
                    </a:lnTo>
                    <a:lnTo>
                      <a:pt x="184" y="3"/>
                    </a:lnTo>
                    <a:lnTo>
                      <a:pt x="193" y="6"/>
                    </a:lnTo>
                    <a:lnTo>
                      <a:pt x="20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78" name="Freeform 491"/>
              <p:cNvSpPr>
                <a:spLocks/>
              </p:cNvSpPr>
              <p:nvPr/>
            </p:nvSpPr>
            <p:spPr bwMode="auto">
              <a:xfrm>
                <a:off x="5403" y="1309"/>
                <a:ext cx="231" cy="279"/>
              </a:xfrm>
              <a:custGeom>
                <a:avLst/>
                <a:gdLst/>
                <a:ahLst/>
                <a:cxnLst>
                  <a:cxn ang="0">
                    <a:pos x="209" y="16"/>
                  </a:cxn>
                  <a:cxn ang="0">
                    <a:pos x="221" y="31"/>
                  </a:cxn>
                  <a:cxn ang="0">
                    <a:pos x="228" y="50"/>
                  </a:cxn>
                  <a:cxn ang="0">
                    <a:pos x="231" y="72"/>
                  </a:cxn>
                  <a:cxn ang="0">
                    <a:pos x="230" y="97"/>
                  </a:cxn>
                  <a:cxn ang="0">
                    <a:pos x="225" y="123"/>
                  </a:cxn>
                  <a:cxn ang="0">
                    <a:pos x="215" y="150"/>
                  </a:cxn>
                  <a:cxn ang="0">
                    <a:pos x="202" y="177"/>
                  </a:cxn>
                  <a:cxn ang="0">
                    <a:pos x="184" y="204"/>
                  </a:cxn>
                  <a:cxn ang="0">
                    <a:pos x="164" y="227"/>
                  </a:cxn>
                  <a:cxn ang="0">
                    <a:pos x="143" y="247"/>
                  </a:cxn>
                  <a:cxn ang="0">
                    <a:pos x="121" y="262"/>
                  </a:cxn>
                  <a:cxn ang="0">
                    <a:pos x="99" y="272"/>
                  </a:cxn>
                  <a:cxn ang="0">
                    <a:pos x="77" y="278"/>
                  </a:cxn>
                  <a:cxn ang="0">
                    <a:pos x="57" y="279"/>
                  </a:cxn>
                  <a:cxn ang="0">
                    <a:pos x="38" y="274"/>
                  </a:cxn>
                  <a:cxn ang="0">
                    <a:pos x="23" y="263"/>
                  </a:cxn>
                  <a:cxn ang="0">
                    <a:pos x="11" y="248"/>
                  </a:cxn>
                  <a:cxn ang="0">
                    <a:pos x="3" y="229"/>
                  </a:cxn>
                  <a:cxn ang="0">
                    <a:pos x="0" y="207"/>
                  </a:cxn>
                  <a:cxn ang="0">
                    <a:pos x="1" y="182"/>
                  </a:cxn>
                  <a:cxn ang="0">
                    <a:pos x="7" y="156"/>
                  </a:cxn>
                  <a:cxn ang="0">
                    <a:pos x="16" y="129"/>
                  </a:cxn>
                  <a:cxn ang="0">
                    <a:pos x="30" y="102"/>
                  </a:cxn>
                  <a:cxn ang="0">
                    <a:pos x="47" y="75"/>
                  </a:cxn>
                  <a:cxn ang="0">
                    <a:pos x="67" y="52"/>
                  </a:cxn>
                  <a:cxn ang="0">
                    <a:pos x="88" y="32"/>
                  </a:cxn>
                  <a:cxn ang="0">
                    <a:pos x="110" y="17"/>
                  </a:cxn>
                  <a:cxn ang="0">
                    <a:pos x="132" y="7"/>
                  </a:cxn>
                  <a:cxn ang="0">
                    <a:pos x="154" y="1"/>
                  </a:cxn>
                  <a:cxn ang="0">
                    <a:pos x="174" y="0"/>
                  </a:cxn>
                  <a:cxn ang="0">
                    <a:pos x="193" y="5"/>
                  </a:cxn>
                </a:cxnLst>
                <a:rect l="0" t="0" r="r" b="b"/>
                <a:pathLst>
                  <a:path w="231" h="279">
                    <a:moveTo>
                      <a:pt x="201" y="10"/>
                    </a:moveTo>
                    <a:lnTo>
                      <a:pt x="209" y="16"/>
                    </a:lnTo>
                    <a:lnTo>
                      <a:pt x="215" y="23"/>
                    </a:lnTo>
                    <a:lnTo>
                      <a:pt x="221" y="31"/>
                    </a:lnTo>
                    <a:lnTo>
                      <a:pt x="225" y="40"/>
                    </a:lnTo>
                    <a:lnTo>
                      <a:pt x="228" y="50"/>
                    </a:lnTo>
                    <a:lnTo>
                      <a:pt x="230" y="61"/>
                    </a:lnTo>
                    <a:lnTo>
                      <a:pt x="231" y="72"/>
                    </a:lnTo>
                    <a:lnTo>
                      <a:pt x="231" y="84"/>
                    </a:lnTo>
                    <a:lnTo>
                      <a:pt x="230" y="97"/>
                    </a:lnTo>
                    <a:lnTo>
                      <a:pt x="228" y="110"/>
                    </a:lnTo>
                    <a:lnTo>
                      <a:pt x="225" y="123"/>
                    </a:lnTo>
                    <a:lnTo>
                      <a:pt x="220" y="136"/>
                    </a:lnTo>
                    <a:lnTo>
                      <a:pt x="215" y="150"/>
                    </a:lnTo>
                    <a:lnTo>
                      <a:pt x="209" y="164"/>
                    </a:lnTo>
                    <a:lnTo>
                      <a:pt x="202" y="177"/>
                    </a:lnTo>
                    <a:lnTo>
                      <a:pt x="193" y="191"/>
                    </a:lnTo>
                    <a:lnTo>
                      <a:pt x="184" y="204"/>
                    </a:lnTo>
                    <a:lnTo>
                      <a:pt x="174" y="216"/>
                    </a:lnTo>
                    <a:lnTo>
                      <a:pt x="164" y="227"/>
                    </a:lnTo>
                    <a:lnTo>
                      <a:pt x="154" y="237"/>
                    </a:lnTo>
                    <a:lnTo>
                      <a:pt x="143" y="247"/>
                    </a:lnTo>
                    <a:lnTo>
                      <a:pt x="132" y="255"/>
                    </a:lnTo>
                    <a:lnTo>
                      <a:pt x="121" y="262"/>
                    </a:lnTo>
                    <a:lnTo>
                      <a:pt x="110" y="268"/>
                    </a:lnTo>
                    <a:lnTo>
                      <a:pt x="99" y="272"/>
                    </a:lnTo>
                    <a:lnTo>
                      <a:pt x="88" y="276"/>
                    </a:lnTo>
                    <a:lnTo>
                      <a:pt x="77" y="278"/>
                    </a:lnTo>
                    <a:lnTo>
                      <a:pt x="67" y="279"/>
                    </a:lnTo>
                    <a:lnTo>
                      <a:pt x="57" y="279"/>
                    </a:lnTo>
                    <a:lnTo>
                      <a:pt x="47" y="277"/>
                    </a:lnTo>
                    <a:lnTo>
                      <a:pt x="38" y="274"/>
                    </a:lnTo>
                    <a:lnTo>
                      <a:pt x="30" y="269"/>
                    </a:lnTo>
                    <a:lnTo>
                      <a:pt x="23" y="263"/>
                    </a:lnTo>
                    <a:lnTo>
                      <a:pt x="16" y="256"/>
                    </a:lnTo>
                    <a:lnTo>
                      <a:pt x="11" y="248"/>
                    </a:lnTo>
                    <a:lnTo>
                      <a:pt x="7" y="239"/>
                    </a:lnTo>
                    <a:lnTo>
                      <a:pt x="3" y="229"/>
                    </a:lnTo>
                    <a:lnTo>
                      <a:pt x="1" y="218"/>
                    </a:lnTo>
                    <a:lnTo>
                      <a:pt x="0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4" y="169"/>
                    </a:lnTo>
                    <a:lnTo>
                      <a:pt x="7" y="156"/>
                    </a:lnTo>
                    <a:lnTo>
                      <a:pt x="11" y="143"/>
                    </a:lnTo>
                    <a:lnTo>
                      <a:pt x="16" y="129"/>
                    </a:lnTo>
                    <a:lnTo>
                      <a:pt x="23" y="115"/>
                    </a:lnTo>
                    <a:lnTo>
                      <a:pt x="30" y="102"/>
                    </a:lnTo>
                    <a:lnTo>
                      <a:pt x="38" y="88"/>
                    </a:lnTo>
                    <a:lnTo>
                      <a:pt x="47" y="75"/>
                    </a:lnTo>
                    <a:lnTo>
                      <a:pt x="57" y="63"/>
                    </a:lnTo>
                    <a:lnTo>
                      <a:pt x="67" y="52"/>
                    </a:lnTo>
                    <a:lnTo>
                      <a:pt x="78" y="42"/>
                    </a:lnTo>
                    <a:lnTo>
                      <a:pt x="88" y="32"/>
                    </a:lnTo>
                    <a:lnTo>
                      <a:pt x="99" y="24"/>
                    </a:lnTo>
                    <a:lnTo>
                      <a:pt x="110" y="17"/>
                    </a:lnTo>
                    <a:lnTo>
                      <a:pt x="121" y="11"/>
                    </a:lnTo>
                    <a:lnTo>
                      <a:pt x="132" y="7"/>
                    </a:lnTo>
                    <a:lnTo>
                      <a:pt x="143" y="3"/>
                    </a:lnTo>
                    <a:lnTo>
                      <a:pt x="154" y="1"/>
                    </a:lnTo>
                    <a:lnTo>
                      <a:pt x="164" y="0"/>
                    </a:lnTo>
                    <a:lnTo>
                      <a:pt x="174" y="0"/>
                    </a:lnTo>
                    <a:lnTo>
                      <a:pt x="184" y="2"/>
                    </a:lnTo>
                    <a:lnTo>
                      <a:pt x="193" y="5"/>
                    </a:lnTo>
                    <a:lnTo>
                      <a:pt x="20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79" name="Freeform 492"/>
              <p:cNvSpPr>
                <a:spLocks/>
              </p:cNvSpPr>
              <p:nvPr/>
            </p:nvSpPr>
            <p:spPr bwMode="auto">
              <a:xfrm>
                <a:off x="5463" y="1404"/>
                <a:ext cx="20" cy="24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19" y="3"/>
                  </a:cxn>
                  <a:cxn ang="0">
                    <a:pos x="20" y="4"/>
                  </a:cxn>
                  <a:cxn ang="0">
                    <a:pos x="20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19" y="13"/>
                  </a:cxn>
                  <a:cxn ang="0">
                    <a:pos x="17" y="15"/>
                  </a:cxn>
                  <a:cxn ang="0">
                    <a:pos x="16" y="18"/>
                  </a:cxn>
                  <a:cxn ang="0">
                    <a:pos x="14" y="20"/>
                  </a:cxn>
                  <a:cxn ang="0">
                    <a:pos x="12" y="21"/>
                  </a:cxn>
                  <a:cxn ang="0">
                    <a:pos x="10" y="23"/>
                  </a:cxn>
                  <a:cxn ang="0">
                    <a:pos x="8" y="24"/>
                  </a:cxn>
                  <a:cxn ang="0">
                    <a:pos x="7" y="24"/>
                  </a:cxn>
                  <a:cxn ang="0">
                    <a:pos x="5" y="24"/>
                  </a:cxn>
                  <a:cxn ang="0">
                    <a:pos x="3" y="24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1" y="11"/>
                  </a:cxn>
                  <a:cxn ang="0">
                    <a:pos x="2" y="9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</a:cxnLst>
                <a:rect l="0" t="0" r="r" b="b"/>
                <a:pathLst>
                  <a:path w="20" h="24">
                    <a:moveTo>
                      <a:pt x="17" y="1"/>
                    </a:moveTo>
                    <a:lnTo>
                      <a:pt x="18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6" y="18"/>
                    </a:lnTo>
                    <a:lnTo>
                      <a:pt x="15" y="19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2" y="21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80" name="Freeform 493"/>
              <p:cNvSpPr>
                <a:spLocks/>
              </p:cNvSpPr>
              <p:nvPr/>
            </p:nvSpPr>
            <p:spPr bwMode="auto">
              <a:xfrm>
                <a:off x="5404" y="1444"/>
                <a:ext cx="28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8"/>
                  </a:cxn>
                  <a:cxn ang="0">
                    <a:pos x="1" y="47"/>
                  </a:cxn>
                  <a:cxn ang="0">
                    <a:pos x="1" y="45"/>
                  </a:cxn>
                  <a:cxn ang="0">
                    <a:pos x="2" y="43"/>
                  </a:cxn>
                  <a:cxn ang="0">
                    <a:pos x="4" y="40"/>
                  </a:cxn>
                  <a:cxn ang="0">
                    <a:pos x="5" y="37"/>
                  </a:cxn>
                  <a:cxn ang="0">
                    <a:pos x="7" y="34"/>
                  </a:cxn>
                  <a:cxn ang="0">
                    <a:pos x="8" y="30"/>
                  </a:cxn>
                  <a:cxn ang="0">
                    <a:pos x="10" y="26"/>
                  </a:cxn>
                  <a:cxn ang="0">
                    <a:pos x="12" y="22"/>
                  </a:cxn>
                  <a:cxn ang="0">
                    <a:pos x="15" y="18"/>
                  </a:cxn>
                  <a:cxn ang="0">
                    <a:pos x="17" y="14"/>
                  </a:cxn>
                  <a:cxn ang="0">
                    <a:pos x="20" y="10"/>
                  </a:cxn>
                  <a:cxn ang="0">
                    <a:pos x="22" y="6"/>
                  </a:cxn>
                  <a:cxn ang="0">
                    <a:pos x="25" y="3"/>
                  </a:cxn>
                  <a:cxn ang="0">
                    <a:pos x="28" y="0"/>
                  </a:cxn>
                </a:cxnLst>
                <a:rect l="0" t="0" r="r" b="b"/>
                <a:pathLst>
                  <a:path w="28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2" y="43"/>
                    </a:lnTo>
                    <a:lnTo>
                      <a:pt x="4" y="40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8" y="30"/>
                    </a:lnTo>
                    <a:lnTo>
                      <a:pt x="10" y="26"/>
                    </a:lnTo>
                    <a:lnTo>
                      <a:pt x="12" y="22"/>
                    </a:lnTo>
                    <a:lnTo>
                      <a:pt x="15" y="18"/>
                    </a:lnTo>
                    <a:lnTo>
                      <a:pt x="17" y="14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5" y="3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81" name="Freeform 494"/>
              <p:cNvSpPr>
                <a:spLocks/>
              </p:cNvSpPr>
              <p:nvPr/>
            </p:nvSpPr>
            <p:spPr bwMode="auto">
              <a:xfrm>
                <a:off x="5403" y="1492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82" name="Freeform 495"/>
              <p:cNvSpPr>
                <a:spLocks/>
              </p:cNvSpPr>
              <p:nvPr/>
            </p:nvSpPr>
            <p:spPr bwMode="auto">
              <a:xfrm>
                <a:off x="5431" y="144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83" name="Freeform 496"/>
              <p:cNvSpPr>
                <a:spLocks/>
              </p:cNvSpPr>
              <p:nvPr/>
            </p:nvSpPr>
            <p:spPr bwMode="auto">
              <a:xfrm>
                <a:off x="5432" y="1415"/>
                <a:ext cx="41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" y="26"/>
                  </a:cxn>
                  <a:cxn ang="0">
                    <a:pos x="5" y="23"/>
                  </a:cxn>
                  <a:cxn ang="0">
                    <a:pos x="8" y="20"/>
                  </a:cxn>
                  <a:cxn ang="0">
                    <a:pos x="12" y="18"/>
                  </a:cxn>
                  <a:cxn ang="0">
                    <a:pos x="15" y="15"/>
                  </a:cxn>
                  <a:cxn ang="0">
                    <a:pos x="19" y="13"/>
                  </a:cxn>
                  <a:cxn ang="0">
                    <a:pos x="22" y="11"/>
                  </a:cxn>
                  <a:cxn ang="0">
                    <a:pos x="25" y="9"/>
                  </a:cxn>
                  <a:cxn ang="0">
                    <a:pos x="29" y="7"/>
                  </a:cxn>
                  <a:cxn ang="0">
                    <a:pos x="32" y="5"/>
                  </a:cxn>
                  <a:cxn ang="0">
                    <a:pos x="34" y="4"/>
                  </a:cxn>
                  <a:cxn ang="0">
                    <a:pos x="37" y="2"/>
                  </a:cxn>
                  <a:cxn ang="0">
                    <a:pos x="39" y="1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29">
                    <a:moveTo>
                      <a:pt x="0" y="29"/>
                    </a:moveTo>
                    <a:lnTo>
                      <a:pt x="2" y="26"/>
                    </a:lnTo>
                    <a:lnTo>
                      <a:pt x="5" y="23"/>
                    </a:lnTo>
                    <a:lnTo>
                      <a:pt x="8" y="20"/>
                    </a:lnTo>
                    <a:lnTo>
                      <a:pt x="12" y="18"/>
                    </a:lnTo>
                    <a:lnTo>
                      <a:pt x="15" y="15"/>
                    </a:lnTo>
                    <a:lnTo>
                      <a:pt x="19" y="13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9" y="7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7" y="2"/>
                    </a:lnTo>
                    <a:lnTo>
                      <a:pt x="39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84" name="Freeform 497"/>
              <p:cNvSpPr>
                <a:spLocks/>
              </p:cNvSpPr>
              <p:nvPr/>
            </p:nvSpPr>
            <p:spPr bwMode="auto">
              <a:xfrm>
                <a:off x="5431" y="1443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85" name="Freeform 498"/>
              <p:cNvSpPr>
                <a:spLocks/>
              </p:cNvSpPr>
              <p:nvPr/>
            </p:nvSpPr>
            <p:spPr bwMode="auto">
              <a:xfrm>
                <a:off x="5473" y="1414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86" name="Freeform 499"/>
              <p:cNvSpPr>
                <a:spLocks/>
              </p:cNvSpPr>
              <p:nvPr/>
            </p:nvSpPr>
            <p:spPr bwMode="auto">
              <a:xfrm>
                <a:off x="5473" y="1392"/>
                <a:ext cx="59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" y="23"/>
                  </a:cxn>
                  <a:cxn ang="0">
                    <a:pos x="2" y="22"/>
                  </a:cxn>
                  <a:cxn ang="0">
                    <a:pos x="4" y="21"/>
                  </a:cxn>
                  <a:cxn ang="0">
                    <a:pos x="6" y="20"/>
                  </a:cxn>
                  <a:cxn ang="0">
                    <a:pos x="9" y="19"/>
                  </a:cxn>
                  <a:cxn ang="0">
                    <a:pos x="13" y="17"/>
                  </a:cxn>
                  <a:cxn ang="0">
                    <a:pos x="17" y="16"/>
                  </a:cxn>
                  <a:cxn ang="0">
                    <a:pos x="21" y="14"/>
                  </a:cxn>
                  <a:cxn ang="0">
                    <a:pos x="25" y="12"/>
                  </a:cxn>
                  <a:cxn ang="0">
                    <a:pos x="30" y="10"/>
                  </a:cxn>
                  <a:cxn ang="0">
                    <a:pos x="35" y="8"/>
                  </a:cxn>
                  <a:cxn ang="0">
                    <a:pos x="40" y="6"/>
                  </a:cxn>
                  <a:cxn ang="0">
                    <a:pos x="45" y="5"/>
                  </a:cxn>
                  <a:cxn ang="0">
                    <a:pos x="50" y="3"/>
                  </a:cxn>
                  <a:cxn ang="0">
                    <a:pos x="54" y="2"/>
                  </a:cxn>
                  <a:cxn ang="0">
                    <a:pos x="59" y="0"/>
                  </a:cxn>
                </a:cxnLst>
                <a:rect l="0" t="0" r="r" b="b"/>
                <a:pathLst>
                  <a:path w="59" h="23">
                    <a:moveTo>
                      <a:pt x="0" y="23"/>
                    </a:moveTo>
                    <a:lnTo>
                      <a:pt x="1" y="23"/>
                    </a:lnTo>
                    <a:lnTo>
                      <a:pt x="2" y="22"/>
                    </a:lnTo>
                    <a:lnTo>
                      <a:pt x="4" y="21"/>
                    </a:lnTo>
                    <a:lnTo>
                      <a:pt x="6" y="20"/>
                    </a:lnTo>
                    <a:lnTo>
                      <a:pt x="9" y="19"/>
                    </a:lnTo>
                    <a:lnTo>
                      <a:pt x="13" y="17"/>
                    </a:lnTo>
                    <a:lnTo>
                      <a:pt x="17" y="16"/>
                    </a:lnTo>
                    <a:lnTo>
                      <a:pt x="21" y="14"/>
                    </a:lnTo>
                    <a:lnTo>
                      <a:pt x="25" y="12"/>
                    </a:lnTo>
                    <a:lnTo>
                      <a:pt x="30" y="10"/>
                    </a:lnTo>
                    <a:lnTo>
                      <a:pt x="35" y="8"/>
                    </a:lnTo>
                    <a:lnTo>
                      <a:pt x="40" y="6"/>
                    </a:lnTo>
                    <a:lnTo>
                      <a:pt x="45" y="5"/>
                    </a:lnTo>
                    <a:lnTo>
                      <a:pt x="50" y="3"/>
                    </a:lnTo>
                    <a:lnTo>
                      <a:pt x="54" y="2"/>
                    </a:lnTo>
                    <a:lnTo>
                      <a:pt x="5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87" name="Freeform 500"/>
              <p:cNvSpPr>
                <a:spLocks/>
              </p:cNvSpPr>
              <p:nvPr/>
            </p:nvSpPr>
            <p:spPr bwMode="auto">
              <a:xfrm>
                <a:off x="5473" y="1414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88" name="Freeform 501"/>
              <p:cNvSpPr>
                <a:spLocks/>
              </p:cNvSpPr>
              <p:nvPr/>
            </p:nvSpPr>
            <p:spPr bwMode="auto">
              <a:xfrm>
                <a:off x="5532" y="1391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89" name="Freeform 502"/>
              <p:cNvSpPr>
                <a:spLocks/>
              </p:cNvSpPr>
              <p:nvPr/>
            </p:nvSpPr>
            <p:spPr bwMode="auto">
              <a:xfrm>
                <a:off x="5532" y="1377"/>
                <a:ext cx="101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7" y="14"/>
                  </a:cxn>
                  <a:cxn ang="0">
                    <a:pos x="15" y="12"/>
                  </a:cxn>
                  <a:cxn ang="0">
                    <a:pos x="24" y="10"/>
                  </a:cxn>
                  <a:cxn ang="0">
                    <a:pos x="32" y="9"/>
                  </a:cxn>
                  <a:cxn ang="0">
                    <a:pos x="40" y="7"/>
                  </a:cxn>
                  <a:cxn ang="0">
                    <a:pos x="49" y="6"/>
                  </a:cxn>
                  <a:cxn ang="0">
                    <a:pos x="57" y="5"/>
                  </a:cxn>
                  <a:cxn ang="0">
                    <a:pos x="65" y="4"/>
                  </a:cxn>
                  <a:cxn ang="0">
                    <a:pos x="72" y="3"/>
                  </a:cxn>
                  <a:cxn ang="0">
                    <a:pos x="79" y="2"/>
                  </a:cxn>
                  <a:cxn ang="0">
                    <a:pos x="85" y="2"/>
                  </a:cxn>
                  <a:cxn ang="0">
                    <a:pos x="90" y="1"/>
                  </a:cxn>
                  <a:cxn ang="0">
                    <a:pos x="95" y="1"/>
                  </a:cxn>
                  <a:cxn ang="0">
                    <a:pos x="98" y="0"/>
                  </a:cxn>
                  <a:cxn ang="0">
                    <a:pos x="100" y="0"/>
                  </a:cxn>
                  <a:cxn ang="0">
                    <a:pos x="101" y="0"/>
                  </a:cxn>
                </a:cxnLst>
                <a:rect l="0" t="0" r="r" b="b"/>
                <a:pathLst>
                  <a:path w="101" h="15">
                    <a:moveTo>
                      <a:pt x="0" y="15"/>
                    </a:moveTo>
                    <a:lnTo>
                      <a:pt x="7" y="14"/>
                    </a:lnTo>
                    <a:lnTo>
                      <a:pt x="15" y="12"/>
                    </a:lnTo>
                    <a:lnTo>
                      <a:pt x="24" y="10"/>
                    </a:lnTo>
                    <a:lnTo>
                      <a:pt x="32" y="9"/>
                    </a:lnTo>
                    <a:lnTo>
                      <a:pt x="40" y="7"/>
                    </a:lnTo>
                    <a:lnTo>
                      <a:pt x="49" y="6"/>
                    </a:lnTo>
                    <a:lnTo>
                      <a:pt x="57" y="5"/>
                    </a:lnTo>
                    <a:lnTo>
                      <a:pt x="65" y="4"/>
                    </a:lnTo>
                    <a:lnTo>
                      <a:pt x="72" y="3"/>
                    </a:lnTo>
                    <a:lnTo>
                      <a:pt x="79" y="2"/>
                    </a:lnTo>
                    <a:lnTo>
                      <a:pt x="85" y="2"/>
                    </a:lnTo>
                    <a:lnTo>
                      <a:pt x="90" y="1"/>
                    </a:lnTo>
                    <a:lnTo>
                      <a:pt x="95" y="1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90" name="Freeform 503"/>
              <p:cNvSpPr>
                <a:spLocks/>
              </p:cNvSpPr>
              <p:nvPr/>
            </p:nvSpPr>
            <p:spPr bwMode="auto">
              <a:xfrm>
                <a:off x="5532" y="1391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91" name="Freeform 504"/>
              <p:cNvSpPr>
                <a:spLocks/>
              </p:cNvSpPr>
              <p:nvPr/>
            </p:nvSpPr>
            <p:spPr bwMode="auto">
              <a:xfrm>
                <a:off x="5633" y="1376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92" name="Freeform 505"/>
              <p:cNvSpPr>
                <a:spLocks/>
              </p:cNvSpPr>
              <p:nvPr/>
            </p:nvSpPr>
            <p:spPr bwMode="auto">
              <a:xfrm>
                <a:off x="5480" y="1379"/>
                <a:ext cx="61" cy="79"/>
              </a:xfrm>
              <a:custGeom>
                <a:avLst/>
                <a:gdLst/>
                <a:ahLst/>
                <a:cxnLst>
                  <a:cxn ang="0">
                    <a:pos x="57" y="79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61" y="75"/>
                  </a:cxn>
                  <a:cxn ang="0">
                    <a:pos x="57" y="79"/>
                  </a:cxn>
                </a:cxnLst>
                <a:rect l="0" t="0" r="r" b="b"/>
                <a:pathLst>
                  <a:path w="61" h="79">
                    <a:moveTo>
                      <a:pt x="57" y="79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61" y="75"/>
                    </a:lnTo>
                    <a:lnTo>
                      <a:pt x="57" y="7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93" name="Freeform 506"/>
              <p:cNvSpPr>
                <a:spLocks/>
              </p:cNvSpPr>
              <p:nvPr/>
            </p:nvSpPr>
            <p:spPr bwMode="auto">
              <a:xfrm>
                <a:off x="5545" y="1385"/>
                <a:ext cx="46" cy="71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40" y="0"/>
                  </a:cxn>
                  <a:cxn ang="0">
                    <a:pos x="46" y="1"/>
                  </a:cxn>
                  <a:cxn ang="0">
                    <a:pos x="3" y="71"/>
                  </a:cxn>
                  <a:cxn ang="0">
                    <a:pos x="0" y="66"/>
                  </a:cxn>
                </a:cxnLst>
                <a:rect l="0" t="0" r="r" b="b"/>
                <a:pathLst>
                  <a:path w="46" h="71">
                    <a:moveTo>
                      <a:pt x="0" y="66"/>
                    </a:moveTo>
                    <a:lnTo>
                      <a:pt x="40" y="0"/>
                    </a:lnTo>
                    <a:lnTo>
                      <a:pt x="46" y="1"/>
                    </a:lnTo>
                    <a:lnTo>
                      <a:pt x="3" y="7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94" name="Freeform 507"/>
              <p:cNvSpPr>
                <a:spLocks/>
              </p:cNvSpPr>
              <p:nvPr/>
            </p:nvSpPr>
            <p:spPr bwMode="auto">
              <a:xfrm>
                <a:off x="5448" y="1458"/>
                <a:ext cx="91" cy="62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0" y="56"/>
                  </a:cxn>
                  <a:cxn ang="0">
                    <a:pos x="0" y="62"/>
                  </a:cxn>
                  <a:cxn ang="0">
                    <a:pos x="91" y="4"/>
                  </a:cxn>
                  <a:cxn ang="0">
                    <a:pos x="88" y="0"/>
                  </a:cxn>
                </a:cxnLst>
                <a:rect l="0" t="0" r="r" b="b"/>
                <a:pathLst>
                  <a:path w="91" h="62">
                    <a:moveTo>
                      <a:pt x="88" y="0"/>
                    </a:moveTo>
                    <a:lnTo>
                      <a:pt x="0" y="56"/>
                    </a:lnTo>
                    <a:lnTo>
                      <a:pt x="0" y="62"/>
                    </a:lnTo>
                    <a:lnTo>
                      <a:pt x="91" y="4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DE3B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95" name="Freeform 508"/>
              <p:cNvSpPr>
                <a:spLocks/>
              </p:cNvSpPr>
              <p:nvPr/>
            </p:nvSpPr>
            <p:spPr bwMode="auto">
              <a:xfrm>
                <a:off x="5523" y="1437"/>
                <a:ext cx="29" cy="3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8" y="4"/>
                  </a:cxn>
                  <a:cxn ang="0">
                    <a:pos x="29" y="6"/>
                  </a:cxn>
                  <a:cxn ang="0">
                    <a:pos x="29" y="9"/>
                  </a:cxn>
                  <a:cxn ang="0">
                    <a:pos x="29" y="12"/>
                  </a:cxn>
                  <a:cxn ang="0">
                    <a:pos x="28" y="15"/>
                  </a:cxn>
                  <a:cxn ang="0">
                    <a:pos x="27" y="19"/>
                  </a:cxn>
                  <a:cxn ang="0">
                    <a:pos x="26" y="22"/>
                  </a:cxn>
                  <a:cxn ang="0">
                    <a:pos x="23" y="25"/>
                  </a:cxn>
                  <a:cxn ang="0">
                    <a:pos x="21" y="28"/>
                  </a:cxn>
                  <a:cxn ang="0">
                    <a:pos x="18" y="31"/>
                  </a:cxn>
                  <a:cxn ang="0">
                    <a:pos x="15" y="33"/>
                  </a:cxn>
                  <a:cxn ang="0">
                    <a:pos x="13" y="34"/>
                  </a:cxn>
                  <a:cxn ang="0">
                    <a:pos x="10" y="35"/>
                  </a:cxn>
                  <a:cxn ang="0">
                    <a:pos x="7" y="35"/>
                  </a:cxn>
                  <a:cxn ang="0">
                    <a:pos x="5" y="34"/>
                  </a:cxn>
                  <a:cxn ang="0">
                    <a:pos x="3" y="33"/>
                  </a:cxn>
                  <a:cxn ang="0">
                    <a:pos x="2" y="31"/>
                  </a:cxn>
                  <a:cxn ang="0">
                    <a:pos x="1" y="29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1" y="19"/>
                  </a:cxn>
                  <a:cxn ang="0">
                    <a:pos x="2" y="16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4" y="2"/>
                  </a:cxn>
                  <a:cxn ang="0">
                    <a:pos x="17" y="1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4" y="1"/>
                  </a:cxn>
                </a:cxnLst>
                <a:rect l="0" t="0" r="r" b="b"/>
                <a:pathLst>
                  <a:path w="29" h="35">
                    <a:moveTo>
                      <a:pt x="26" y="1"/>
                    </a:moveTo>
                    <a:lnTo>
                      <a:pt x="26" y="2"/>
                    </a:lnTo>
                    <a:lnTo>
                      <a:pt x="27" y="3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7" y="19"/>
                    </a:lnTo>
                    <a:lnTo>
                      <a:pt x="26" y="20"/>
                    </a:lnTo>
                    <a:lnTo>
                      <a:pt x="26" y="22"/>
                    </a:lnTo>
                    <a:lnTo>
                      <a:pt x="25" y="24"/>
                    </a:lnTo>
                    <a:lnTo>
                      <a:pt x="23" y="25"/>
                    </a:lnTo>
                    <a:lnTo>
                      <a:pt x="22" y="27"/>
                    </a:lnTo>
                    <a:lnTo>
                      <a:pt x="21" y="28"/>
                    </a:lnTo>
                    <a:lnTo>
                      <a:pt x="20" y="29"/>
                    </a:lnTo>
                    <a:lnTo>
                      <a:pt x="18" y="31"/>
                    </a:lnTo>
                    <a:lnTo>
                      <a:pt x="17" y="32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3" y="34"/>
                    </a:lnTo>
                    <a:lnTo>
                      <a:pt x="11" y="34"/>
                    </a:lnTo>
                    <a:lnTo>
                      <a:pt x="10" y="35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96" name="Freeform 509"/>
              <p:cNvSpPr>
                <a:spLocks/>
              </p:cNvSpPr>
              <p:nvPr/>
            </p:nvSpPr>
            <p:spPr bwMode="auto">
              <a:xfrm>
                <a:off x="5529" y="1441"/>
                <a:ext cx="29" cy="3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29" y="9"/>
                  </a:cxn>
                  <a:cxn ang="0">
                    <a:pos x="29" y="12"/>
                  </a:cxn>
                  <a:cxn ang="0">
                    <a:pos x="28" y="15"/>
                  </a:cxn>
                  <a:cxn ang="0">
                    <a:pos x="27" y="18"/>
                  </a:cxn>
                  <a:cxn ang="0">
                    <a:pos x="25" y="22"/>
                  </a:cxn>
                  <a:cxn ang="0">
                    <a:pos x="23" y="25"/>
                  </a:cxn>
                  <a:cxn ang="0">
                    <a:pos x="21" y="28"/>
                  </a:cxn>
                  <a:cxn ang="0">
                    <a:pos x="18" y="30"/>
                  </a:cxn>
                  <a:cxn ang="0">
                    <a:pos x="15" y="32"/>
                  </a:cxn>
                  <a:cxn ang="0">
                    <a:pos x="12" y="34"/>
                  </a:cxn>
                  <a:cxn ang="0">
                    <a:pos x="10" y="34"/>
                  </a:cxn>
                  <a:cxn ang="0">
                    <a:pos x="7" y="34"/>
                  </a:cxn>
                  <a:cxn ang="0">
                    <a:pos x="5" y="34"/>
                  </a:cxn>
                  <a:cxn ang="0">
                    <a:pos x="3" y="33"/>
                  </a:cxn>
                  <a:cxn ang="0">
                    <a:pos x="1" y="31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1" y="19"/>
                  </a:cxn>
                  <a:cxn ang="0">
                    <a:pos x="2" y="16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4"/>
                  </a:cxn>
                  <a:cxn ang="0">
                    <a:pos x="14" y="2"/>
                  </a:cxn>
                  <a:cxn ang="0">
                    <a:pos x="17" y="1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4" y="0"/>
                  </a:cxn>
                </a:cxnLst>
                <a:rect l="0" t="0" r="r" b="b"/>
                <a:pathLst>
                  <a:path w="29" h="35">
                    <a:moveTo>
                      <a:pt x="25" y="1"/>
                    </a:moveTo>
                    <a:lnTo>
                      <a:pt x="26" y="2"/>
                    </a:lnTo>
                    <a:lnTo>
                      <a:pt x="27" y="3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7" y="18"/>
                    </a:lnTo>
                    <a:lnTo>
                      <a:pt x="26" y="20"/>
                    </a:lnTo>
                    <a:lnTo>
                      <a:pt x="25" y="22"/>
                    </a:lnTo>
                    <a:lnTo>
                      <a:pt x="24" y="24"/>
                    </a:lnTo>
                    <a:lnTo>
                      <a:pt x="23" y="25"/>
                    </a:lnTo>
                    <a:lnTo>
                      <a:pt x="22" y="27"/>
                    </a:lnTo>
                    <a:lnTo>
                      <a:pt x="21" y="28"/>
                    </a:lnTo>
                    <a:lnTo>
                      <a:pt x="19" y="29"/>
                    </a:lnTo>
                    <a:lnTo>
                      <a:pt x="18" y="30"/>
                    </a:lnTo>
                    <a:lnTo>
                      <a:pt x="17" y="31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8" y="35"/>
                    </a:lnTo>
                    <a:lnTo>
                      <a:pt x="7" y="34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97" name="Freeform 510"/>
              <p:cNvSpPr>
                <a:spLocks/>
              </p:cNvSpPr>
              <p:nvPr/>
            </p:nvSpPr>
            <p:spPr bwMode="auto">
              <a:xfrm>
                <a:off x="5129" y="1460"/>
                <a:ext cx="243" cy="364"/>
              </a:xfrm>
              <a:custGeom>
                <a:avLst/>
                <a:gdLst/>
                <a:ahLst/>
                <a:cxnLst>
                  <a:cxn ang="0">
                    <a:pos x="0" y="364"/>
                  </a:cxn>
                  <a:cxn ang="0">
                    <a:pos x="0" y="136"/>
                  </a:cxn>
                  <a:cxn ang="0">
                    <a:pos x="243" y="0"/>
                  </a:cxn>
                </a:cxnLst>
                <a:rect l="0" t="0" r="r" b="b"/>
                <a:pathLst>
                  <a:path w="243" h="364">
                    <a:moveTo>
                      <a:pt x="0" y="364"/>
                    </a:moveTo>
                    <a:lnTo>
                      <a:pt x="0" y="136"/>
                    </a:lnTo>
                    <a:lnTo>
                      <a:pt x="24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98" name="Freeform 511"/>
              <p:cNvSpPr>
                <a:spLocks/>
              </p:cNvSpPr>
              <p:nvPr/>
            </p:nvSpPr>
            <p:spPr bwMode="auto">
              <a:xfrm>
                <a:off x="5110" y="1520"/>
                <a:ext cx="97" cy="54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29" y="54"/>
                  </a:cxn>
                  <a:cxn ang="0">
                    <a:pos x="97" y="14"/>
                  </a:cxn>
                  <a:cxn ang="0">
                    <a:pos x="70" y="0"/>
                  </a:cxn>
                </a:cxnLst>
                <a:rect l="0" t="0" r="r" b="b"/>
                <a:pathLst>
                  <a:path w="97" h="54">
                    <a:moveTo>
                      <a:pt x="0" y="38"/>
                    </a:moveTo>
                    <a:lnTo>
                      <a:pt x="29" y="54"/>
                    </a:lnTo>
                    <a:lnTo>
                      <a:pt x="97" y="14"/>
                    </a:lnTo>
                    <a:lnTo>
                      <a:pt x="7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99" name="Freeform 512"/>
              <p:cNvSpPr>
                <a:spLocks/>
              </p:cNvSpPr>
              <p:nvPr/>
            </p:nvSpPr>
            <p:spPr bwMode="auto">
              <a:xfrm>
                <a:off x="5298" y="1550"/>
                <a:ext cx="28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" y="23"/>
                  </a:cxn>
                  <a:cxn ang="0">
                    <a:pos x="1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3" y="25"/>
                  </a:cxn>
                  <a:cxn ang="0">
                    <a:pos x="4" y="25"/>
                  </a:cxn>
                  <a:cxn ang="0">
                    <a:pos x="5" y="26"/>
                  </a:cxn>
                  <a:cxn ang="0">
                    <a:pos x="6" y="26"/>
                  </a:cxn>
                  <a:cxn ang="0">
                    <a:pos x="7" y="27"/>
                  </a:cxn>
                  <a:cxn ang="0">
                    <a:pos x="8" y="27"/>
                  </a:cxn>
                  <a:cxn ang="0">
                    <a:pos x="9" y="27"/>
                  </a:cxn>
                  <a:cxn ang="0">
                    <a:pos x="10" y="28"/>
                  </a:cxn>
                  <a:cxn ang="0">
                    <a:pos x="12" y="28"/>
                  </a:cxn>
                  <a:cxn ang="0">
                    <a:pos x="13" y="28"/>
                  </a:cxn>
                  <a:cxn ang="0">
                    <a:pos x="15" y="28"/>
                  </a:cxn>
                  <a:cxn ang="0">
                    <a:pos x="17" y="28"/>
                  </a:cxn>
                  <a:cxn ang="0">
                    <a:pos x="18" y="27"/>
                  </a:cxn>
                  <a:cxn ang="0">
                    <a:pos x="20" y="27"/>
                  </a:cxn>
                  <a:cxn ang="0">
                    <a:pos x="21" y="27"/>
                  </a:cxn>
                  <a:cxn ang="0">
                    <a:pos x="22" y="26"/>
                  </a:cxn>
                  <a:cxn ang="0">
                    <a:pos x="23" y="26"/>
                  </a:cxn>
                  <a:cxn ang="0">
                    <a:pos x="24" y="25"/>
                  </a:cxn>
                  <a:cxn ang="0">
                    <a:pos x="25" y="25"/>
                  </a:cxn>
                  <a:cxn ang="0">
                    <a:pos x="26" y="25"/>
                  </a:cxn>
                  <a:cxn ang="0">
                    <a:pos x="27" y="24"/>
                  </a:cxn>
                  <a:cxn ang="0">
                    <a:pos x="27" y="24"/>
                  </a:cxn>
                  <a:cxn ang="0">
                    <a:pos x="27" y="23"/>
                  </a:cxn>
                  <a:cxn ang="0">
                    <a:pos x="28" y="23"/>
                  </a:cxn>
                  <a:cxn ang="0">
                    <a:pos x="28" y="23"/>
                  </a:cxn>
                  <a:cxn ang="0">
                    <a:pos x="28" y="23"/>
                  </a:cxn>
                  <a:cxn ang="0">
                    <a:pos x="28" y="0"/>
                  </a:cxn>
                  <a:cxn ang="0">
                    <a:pos x="0" y="6"/>
                  </a:cxn>
                </a:cxnLst>
                <a:rect l="0" t="0" r="r" b="b"/>
                <a:pathLst>
                  <a:path w="28" h="28">
                    <a:moveTo>
                      <a:pt x="0" y="6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6" y="25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00" name="Freeform 513"/>
              <p:cNvSpPr>
                <a:spLocks/>
              </p:cNvSpPr>
              <p:nvPr/>
            </p:nvSpPr>
            <p:spPr bwMode="auto">
              <a:xfrm>
                <a:off x="5179" y="1311"/>
                <a:ext cx="252" cy="247"/>
              </a:xfrm>
              <a:custGeom>
                <a:avLst/>
                <a:gdLst/>
                <a:ahLst/>
                <a:cxnLst>
                  <a:cxn ang="0">
                    <a:pos x="252" y="0"/>
                  </a:cxn>
                  <a:cxn ang="0">
                    <a:pos x="144" y="241"/>
                  </a:cxn>
                  <a:cxn ang="0">
                    <a:pos x="144" y="241"/>
                  </a:cxn>
                  <a:cxn ang="0">
                    <a:pos x="144" y="241"/>
                  </a:cxn>
                  <a:cxn ang="0">
                    <a:pos x="144" y="241"/>
                  </a:cxn>
                  <a:cxn ang="0">
                    <a:pos x="143" y="242"/>
                  </a:cxn>
                  <a:cxn ang="0">
                    <a:pos x="143" y="242"/>
                  </a:cxn>
                  <a:cxn ang="0">
                    <a:pos x="142" y="243"/>
                  </a:cxn>
                  <a:cxn ang="0">
                    <a:pos x="141" y="243"/>
                  </a:cxn>
                  <a:cxn ang="0">
                    <a:pos x="141" y="244"/>
                  </a:cxn>
                  <a:cxn ang="0">
                    <a:pos x="140" y="244"/>
                  </a:cxn>
                  <a:cxn ang="0">
                    <a:pos x="139" y="245"/>
                  </a:cxn>
                  <a:cxn ang="0">
                    <a:pos x="138" y="245"/>
                  </a:cxn>
                  <a:cxn ang="0">
                    <a:pos x="137" y="246"/>
                  </a:cxn>
                  <a:cxn ang="0">
                    <a:pos x="137" y="246"/>
                  </a:cxn>
                  <a:cxn ang="0">
                    <a:pos x="136" y="247"/>
                  </a:cxn>
                  <a:cxn ang="0">
                    <a:pos x="135" y="247"/>
                  </a:cxn>
                  <a:cxn ang="0">
                    <a:pos x="134" y="247"/>
                  </a:cxn>
                  <a:cxn ang="0">
                    <a:pos x="133" y="247"/>
                  </a:cxn>
                  <a:cxn ang="0">
                    <a:pos x="132" y="247"/>
                  </a:cxn>
                  <a:cxn ang="0">
                    <a:pos x="131" y="247"/>
                  </a:cxn>
                  <a:cxn ang="0">
                    <a:pos x="130" y="247"/>
                  </a:cxn>
                  <a:cxn ang="0">
                    <a:pos x="129" y="247"/>
                  </a:cxn>
                  <a:cxn ang="0">
                    <a:pos x="128" y="246"/>
                  </a:cxn>
                  <a:cxn ang="0">
                    <a:pos x="126" y="246"/>
                  </a:cxn>
                  <a:cxn ang="0">
                    <a:pos x="125" y="246"/>
                  </a:cxn>
                  <a:cxn ang="0">
                    <a:pos x="125" y="245"/>
                  </a:cxn>
                  <a:cxn ang="0">
                    <a:pos x="124" y="245"/>
                  </a:cxn>
                  <a:cxn ang="0">
                    <a:pos x="123" y="245"/>
                  </a:cxn>
                  <a:cxn ang="0">
                    <a:pos x="122" y="245"/>
                  </a:cxn>
                  <a:cxn ang="0">
                    <a:pos x="122" y="244"/>
                  </a:cxn>
                  <a:cxn ang="0">
                    <a:pos x="121" y="244"/>
                  </a:cxn>
                  <a:cxn ang="0">
                    <a:pos x="121" y="244"/>
                  </a:cxn>
                  <a:cxn ang="0">
                    <a:pos x="0" y="129"/>
                  </a:cxn>
                  <a:cxn ang="0">
                    <a:pos x="24" y="133"/>
                  </a:cxn>
                  <a:cxn ang="0">
                    <a:pos x="130" y="234"/>
                  </a:cxn>
                  <a:cxn ang="0">
                    <a:pos x="231" y="13"/>
                  </a:cxn>
                  <a:cxn ang="0">
                    <a:pos x="252" y="0"/>
                  </a:cxn>
                </a:cxnLst>
                <a:rect l="0" t="0" r="r" b="b"/>
                <a:pathLst>
                  <a:path w="252" h="247">
                    <a:moveTo>
                      <a:pt x="252" y="0"/>
                    </a:moveTo>
                    <a:lnTo>
                      <a:pt x="144" y="241"/>
                    </a:lnTo>
                    <a:lnTo>
                      <a:pt x="144" y="241"/>
                    </a:lnTo>
                    <a:lnTo>
                      <a:pt x="144" y="241"/>
                    </a:lnTo>
                    <a:lnTo>
                      <a:pt x="144" y="241"/>
                    </a:lnTo>
                    <a:lnTo>
                      <a:pt x="143" y="242"/>
                    </a:lnTo>
                    <a:lnTo>
                      <a:pt x="143" y="242"/>
                    </a:lnTo>
                    <a:lnTo>
                      <a:pt x="142" y="243"/>
                    </a:lnTo>
                    <a:lnTo>
                      <a:pt x="141" y="243"/>
                    </a:lnTo>
                    <a:lnTo>
                      <a:pt x="141" y="244"/>
                    </a:lnTo>
                    <a:lnTo>
                      <a:pt x="140" y="244"/>
                    </a:lnTo>
                    <a:lnTo>
                      <a:pt x="139" y="245"/>
                    </a:lnTo>
                    <a:lnTo>
                      <a:pt x="138" y="245"/>
                    </a:lnTo>
                    <a:lnTo>
                      <a:pt x="137" y="246"/>
                    </a:lnTo>
                    <a:lnTo>
                      <a:pt x="137" y="246"/>
                    </a:lnTo>
                    <a:lnTo>
                      <a:pt x="136" y="247"/>
                    </a:lnTo>
                    <a:lnTo>
                      <a:pt x="135" y="247"/>
                    </a:lnTo>
                    <a:lnTo>
                      <a:pt x="134" y="247"/>
                    </a:lnTo>
                    <a:lnTo>
                      <a:pt x="133" y="247"/>
                    </a:lnTo>
                    <a:lnTo>
                      <a:pt x="132" y="247"/>
                    </a:lnTo>
                    <a:lnTo>
                      <a:pt x="131" y="247"/>
                    </a:lnTo>
                    <a:lnTo>
                      <a:pt x="130" y="247"/>
                    </a:lnTo>
                    <a:lnTo>
                      <a:pt x="129" y="247"/>
                    </a:lnTo>
                    <a:lnTo>
                      <a:pt x="128" y="246"/>
                    </a:lnTo>
                    <a:lnTo>
                      <a:pt x="126" y="246"/>
                    </a:lnTo>
                    <a:lnTo>
                      <a:pt x="125" y="246"/>
                    </a:lnTo>
                    <a:lnTo>
                      <a:pt x="125" y="245"/>
                    </a:lnTo>
                    <a:lnTo>
                      <a:pt x="124" y="245"/>
                    </a:lnTo>
                    <a:lnTo>
                      <a:pt x="123" y="245"/>
                    </a:lnTo>
                    <a:lnTo>
                      <a:pt x="122" y="245"/>
                    </a:lnTo>
                    <a:lnTo>
                      <a:pt x="122" y="244"/>
                    </a:lnTo>
                    <a:lnTo>
                      <a:pt x="121" y="244"/>
                    </a:lnTo>
                    <a:lnTo>
                      <a:pt x="121" y="244"/>
                    </a:lnTo>
                    <a:lnTo>
                      <a:pt x="0" y="129"/>
                    </a:lnTo>
                    <a:lnTo>
                      <a:pt x="24" y="133"/>
                    </a:lnTo>
                    <a:lnTo>
                      <a:pt x="130" y="234"/>
                    </a:lnTo>
                    <a:lnTo>
                      <a:pt x="231" y="13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01" name="Freeform 514"/>
              <p:cNvSpPr>
                <a:spLocks/>
              </p:cNvSpPr>
              <p:nvPr/>
            </p:nvSpPr>
            <p:spPr bwMode="auto">
              <a:xfrm>
                <a:off x="5195" y="1448"/>
                <a:ext cx="119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04"/>
                  </a:cxn>
                  <a:cxn ang="0">
                    <a:pos x="119" y="109"/>
                  </a:cxn>
                </a:cxnLst>
                <a:rect l="0" t="0" r="r" b="b"/>
                <a:pathLst>
                  <a:path w="119" h="109">
                    <a:moveTo>
                      <a:pt x="0" y="0"/>
                    </a:moveTo>
                    <a:lnTo>
                      <a:pt x="108" y="104"/>
                    </a:lnTo>
                    <a:lnTo>
                      <a:pt x="119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02" name="Freeform 515"/>
              <p:cNvSpPr>
                <a:spLocks/>
              </p:cNvSpPr>
              <p:nvPr/>
            </p:nvSpPr>
            <p:spPr bwMode="auto">
              <a:xfrm>
                <a:off x="5308" y="1319"/>
                <a:ext cx="111" cy="226"/>
              </a:xfrm>
              <a:custGeom>
                <a:avLst/>
                <a:gdLst/>
                <a:ahLst/>
                <a:cxnLst>
                  <a:cxn ang="0">
                    <a:pos x="0" y="226"/>
                  </a:cxn>
                  <a:cxn ang="0">
                    <a:pos x="10" y="223"/>
                  </a:cxn>
                  <a:cxn ang="0">
                    <a:pos x="111" y="0"/>
                  </a:cxn>
                </a:cxnLst>
                <a:rect l="0" t="0" r="r" b="b"/>
                <a:pathLst>
                  <a:path w="111" h="226">
                    <a:moveTo>
                      <a:pt x="0" y="226"/>
                    </a:moveTo>
                    <a:lnTo>
                      <a:pt x="10" y="223"/>
                    </a:lnTo>
                    <a:lnTo>
                      <a:pt x="11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03" name="Freeform 516"/>
              <p:cNvSpPr>
                <a:spLocks/>
              </p:cNvSpPr>
              <p:nvPr/>
            </p:nvSpPr>
            <p:spPr bwMode="auto">
              <a:xfrm>
                <a:off x="5218" y="1382"/>
                <a:ext cx="193" cy="130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0" y="125"/>
                  </a:cxn>
                  <a:cxn ang="0">
                    <a:pos x="7" y="130"/>
                  </a:cxn>
                  <a:cxn ang="0">
                    <a:pos x="193" y="25"/>
                  </a:cxn>
                  <a:cxn ang="0">
                    <a:pos x="193" y="4"/>
                  </a:cxn>
                  <a:cxn ang="0">
                    <a:pos x="185" y="0"/>
                  </a:cxn>
                  <a:cxn ang="0">
                    <a:pos x="0" y="104"/>
                  </a:cxn>
                </a:cxnLst>
                <a:rect l="0" t="0" r="r" b="b"/>
                <a:pathLst>
                  <a:path w="193" h="130">
                    <a:moveTo>
                      <a:pt x="0" y="104"/>
                    </a:moveTo>
                    <a:lnTo>
                      <a:pt x="0" y="125"/>
                    </a:lnTo>
                    <a:lnTo>
                      <a:pt x="7" y="130"/>
                    </a:lnTo>
                    <a:lnTo>
                      <a:pt x="193" y="25"/>
                    </a:lnTo>
                    <a:lnTo>
                      <a:pt x="193" y="4"/>
                    </a:lnTo>
                    <a:lnTo>
                      <a:pt x="185" y="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04" name="Freeform 517"/>
              <p:cNvSpPr>
                <a:spLocks/>
              </p:cNvSpPr>
              <p:nvPr/>
            </p:nvSpPr>
            <p:spPr bwMode="auto">
              <a:xfrm>
                <a:off x="5219" y="1387"/>
                <a:ext cx="191" cy="103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6" y="103"/>
                  </a:cxn>
                  <a:cxn ang="0">
                    <a:pos x="191" y="0"/>
                  </a:cxn>
                </a:cxnLst>
                <a:rect l="0" t="0" r="r" b="b"/>
                <a:pathLst>
                  <a:path w="191" h="103">
                    <a:moveTo>
                      <a:pt x="0" y="99"/>
                    </a:moveTo>
                    <a:lnTo>
                      <a:pt x="6" y="103"/>
                    </a:lnTo>
                    <a:lnTo>
                      <a:pt x="19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05" name="Freeform 518"/>
              <p:cNvSpPr>
                <a:spLocks/>
              </p:cNvSpPr>
              <p:nvPr/>
            </p:nvSpPr>
            <p:spPr bwMode="auto">
              <a:xfrm>
                <a:off x="5299" y="1555"/>
                <a:ext cx="1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10" y="8"/>
                  </a:cxn>
                  <a:cxn ang="0">
                    <a:pos x="11" y="8"/>
                  </a:cxn>
                  <a:cxn ang="0">
                    <a:pos x="13" y="8"/>
                  </a:cxn>
                </a:cxnLst>
                <a:rect l="0" t="0" r="r" b="b"/>
                <a:pathLst>
                  <a:path w="13" h="8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3" y="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06" name="Freeform 519"/>
              <p:cNvSpPr>
                <a:spLocks/>
              </p:cNvSpPr>
              <p:nvPr/>
            </p:nvSpPr>
            <p:spPr bwMode="auto">
              <a:xfrm>
                <a:off x="5298" y="1555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07" name="Freeform 520"/>
              <p:cNvSpPr>
                <a:spLocks/>
              </p:cNvSpPr>
              <p:nvPr/>
            </p:nvSpPr>
            <p:spPr bwMode="auto">
              <a:xfrm>
                <a:off x="5312" y="1562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08" name="Freeform 521"/>
              <p:cNvSpPr>
                <a:spLocks/>
              </p:cNvSpPr>
              <p:nvPr/>
            </p:nvSpPr>
            <p:spPr bwMode="auto">
              <a:xfrm>
                <a:off x="5312" y="1555"/>
                <a:ext cx="12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3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7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9" y="5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2" y="1"/>
                  </a:cxn>
                  <a:cxn ang="0">
                    <a:pos x="12" y="0"/>
                  </a:cxn>
                </a:cxnLst>
                <a:rect l="0" t="0" r="r" b="b"/>
                <a:pathLst>
                  <a:path w="12" h="8">
                    <a:moveTo>
                      <a:pt x="0" y="8"/>
                    </a:moveTo>
                    <a:lnTo>
                      <a:pt x="1" y="8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09" name="Freeform 522"/>
              <p:cNvSpPr>
                <a:spLocks/>
              </p:cNvSpPr>
              <p:nvPr/>
            </p:nvSpPr>
            <p:spPr bwMode="auto">
              <a:xfrm>
                <a:off x="5312" y="1562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10" name="Freeform 523"/>
              <p:cNvSpPr>
                <a:spLocks/>
              </p:cNvSpPr>
              <p:nvPr/>
            </p:nvSpPr>
            <p:spPr bwMode="auto">
              <a:xfrm>
                <a:off x="5323" y="1555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11" name="Freeform 524"/>
              <p:cNvSpPr>
                <a:spLocks/>
              </p:cNvSpPr>
              <p:nvPr/>
            </p:nvSpPr>
            <p:spPr bwMode="auto">
              <a:xfrm>
                <a:off x="5180" y="357"/>
                <a:ext cx="252" cy="1092"/>
              </a:xfrm>
              <a:custGeom>
                <a:avLst/>
                <a:gdLst/>
                <a:ahLst/>
                <a:cxnLst>
                  <a:cxn ang="0">
                    <a:pos x="11" y="1092"/>
                  </a:cxn>
                  <a:cxn ang="0">
                    <a:pos x="0" y="1083"/>
                  </a:cxn>
                  <a:cxn ang="0">
                    <a:pos x="0" y="134"/>
                  </a:cxn>
                  <a:cxn ang="0">
                    <a:pos x="238" y="0"/>
                  </a:cxn>
                  <a:cxn ang="0">
                    <a:pos x="252" y="4"/>
                  </a:cxn>
                  <a:cxn ang="0">
                    <a:pos x="252" y="953"/>
                  </a:cxn>
                  <a:cxn ang="0">
                    <a:pos x="11" y="1092"/>
                  </a:cxn>
                </a:cxnLst>
                <a:rect l="0" t="0" r="r" b="b"/>
                <a:pathLst>
                  <a:path w="252" h="1092">
                    <a:moveTo>
                      <a:pt x="11" y="1092"/>
                    </a:moveTo>
                    <a:lnTo>
                      <a:pt x="0" y="1083"/>
                    </a:lnTo>
                    <a:lnTo>
                      <a:pt x="0" y="134"/>
                    </a:lnTo>
                    <a:lnTo>
                      <a:pt x="238" y="0"/>
                    </a:lnTo>
                    <a:lnTo>
                      <a:pt x="252" y="4"/>
                    </a:lnTo>
                    <a:lnTo>
                      <a:pt x="252" y="953"/>
                    </a:lnTo>
                    <a:lnTo>
                      <a:pt x="11" y="1092"/>
                    </a:lnTo>
                    <a:close/>
                  </a:path>
                </a:pathLst>
              </a:custGeom>
              <a:solidFill>
                <a:srgbClr val="0033CC"/>
              </a:solidFill>
              <a:ln w="7938">
                <a:solidFill>
                  <a:srgbClr val="FFDE3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12" name="Freeform 525"/>
              <p:cNvSpPr>
                <a:spLocks/>
              </p:cNvSpPr>
              <p:nvPr/>
            </p:nvSpPr>
            <p:spPr bwMode="auto">
              <a:xfrm>
                <a:off x="5192" y="992"/>
                <a:ext cx="242" cy="457"/>
              </a:xfrm>
              <a:custGeom>
                <a:avLst/>
                <a:gdLst/>
                <a:ahLst/>
                <a:cxnLst>
                  <a:cxn ang="0">
                    <a:pos x="242" y="318"/>
                  </a:cxn>
                  <a:cxn ang="0">
                    <a:pos x="242" y="0"/>
                  </a:cxn>
                  <a:cxn ang="0">
                    <a:pos x="0" y="139"/>
                  </a:cxn>
                  <a:cxn ang="0">
                    <a:pos x="0" y="457"/>
                  </a:cxn>
                  <a:cxn ang="0">
                    <a:pos x="242" y="318"/>
                  </a:cxn>
                </a:cxnLst>
                <a:rect l="0" t="0" r="r" b="b"/>
                <a:pathLst>
                  <a:path w="242" h="457">
                    <a:moveTo>
                      <a:pt x="242" y="318"/>
                    </a:moveTo>
                    <a:lnTo>
                      <a:pt x="242" y="0"/>
                    </a:lnTo>
                    <a:lnTo>
                      <a:pt x="0" y="139"/>
                    </a:lnTo>
                    <a:lnTo>
                      <a:pt x="0" y="457"/>
                    </a:lnTo>
                    <a:lnTo>
                      <a:pt x="242" y="318"/>
                    </a:lnTo>
                    <a:close/>
                  </a:path>
                </a:pathLst>
              </a:custGeom>
              <a:solidFill>
                <a:srgbClr val="0033CC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13" name="Freeform 526"/>
              <p:cNvSpPr>
                <a:spLocks/>
              </p:cNvSpPr>
              <p:nvPr/>
            </p:nvSpPr>
            <p:spPr bwMode="auto">
              <a:xfrm>
                <a:off x="5192" y="362"/>
                <a:ext cx="242" cy="769"/>
              </a:xfrm>
              <a:custGeom>
                <a:avLst/>
                <a:gdLst/>
                <a:ahLst/>
                <a:cxnLst>
                  <a:cxn ang="0">
                    <a:pos x="242" y="630"/>
                  </a:cxn>
                  <a:cxn ang="0">
                    <a:pos x="242" y="0"/>
                  </a:cxn>
                  <a:cxn ang="0">
                    <a:pos x="0" y="134"/>
                  </a:cxn>
                  <a:cxn ang="0">
                    <a:pos x="0" y="769"/>
                  </a:cxn>
                  <a:cxn ang="0">
                    <a:pos x="242" y="630"/>
                  </a:cxn>
                </a:cxnLst>
                <a:rect l="0" t="0" r="r" b="b"/>
                <a:pathLst>
                  <a:path w="242" h="769">
                    <a:moveTo>
                      <a:pt x="242" y="630"/>
                    </a:moveTo>
                    <a:lnTo>
                      <a:pt x="242" y="0"/>
                    </a:lnTo>
                    <a:lnTo>
                      <a:pt x="0" y="134"/>
                    </a:lnTo>
                    <a:lnTo>
                      <a:pt x="0" y="769"/>
                    </a:lnTo>
                    <a:lnTo>
                      <a:pt x="242" y="630"/>
                    </a:lnTo>
                  </a:path>
                </a:pathLst>
              </a:custGeom>
              <a:noFill/>
              <a:ln w="7938">
                <a:solidFill>
                  <a:srgbClr val="FFDE3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14" name="Freeform 527"/>
              <p:cNvSpPr>
                <a:spLocks/>
              </p:cNvSpPr>
              <p:nvPr/>
            </p:nvSpPr>
            <p:spPr bwMode="auto">
              <a:xfrm>
                <a:off x="5182" y="490"/>
                <a:ext cx="12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2" y="5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12" h="7">
                    <a:moveTo>
                      <a:pt x="1" y="0"/>
                    </a:moveTo>
                    <a:lnTo>
                      <a:pt x="12" y="5"/>
                    </a:lnTo>
                    <a:lnTo>
                      <a:pt x="11" y="7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15" name="Freeform 528"/>
              <p:cNvSpPr>
                <a:spLocks/>
              </p:cNvSpPr>
              <p:nvPr/>
            </p:nvSpPr>
            <p:spPr bwMode="auto">
              <a:xfrm>
                <a:off x="5181" y="489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16" name="Freeform 529"/>
              <p:cNvSpPr>
                <a:spLocks/>
              </p:cNvSpPr>
              <p:nvPr/>
            </p:nvSpPr>
            <p:spPr bwMode="auto">
              <a:xfrm>
                <a:off x="5193" y="495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17" name="Freeform 530"/>
              <p:cNvSpPr>
                <a:spLocks/>
              </p:cNvSpPr>
              <p:nvPr/>
            </p:nvSpPr>
            <p:spPr bwMode="auto">
              <a:xfrm>
                <a:off x="5193" y="384"/>
                <a:ext cx="239" cy="134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4"/>
                  </a:cxn>
                  <a:cxn ang="0">
                    <a:pos x="0" y="132"/>
                  </a:cxn>
                </a:cxnLst>
                <a:rect l="0" t="0" r="r" b="b"/>
                <a:pathLst>
                  <a:path w="239" h="134">
                    <a:moveTo>
                      <a:pt x="0" y="132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4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18" name="Freeform 531"/>
              <p:cNvSpPr>
                <a:spLocks/>
              </p:cNvSpPr>
              <p:nvPr/>
            </p:nvSpPr>
            <p:spPr bwMode="auto">
              <a:xfrm>
                <a:off x="5192" y="516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19" name="Freeform 532"/>
              <p:cNvSpPr>
                <a:spLocks/>
              </p:cNvSpPr>
              <p:nvPr/>
            </p:nvSpPr>
            <p:spPr bwMode="auto">
              <a:xfrm>
                <a:off x="5431" y="383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20" name="Freeform 533"/>
              <p:cNvSpPr>
                <a:spLocks/>
              </p:cNvSpPr>
              <p:nvPr/>
            </p:nvSpPr>
            <p:spPr bwMode="auto">
              <a:xfrm>
                <a:off x="5193" y="405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21" name="Freeform 534"/>
              <p:cNvSpPr>
                <a:spLocks/>
              </p:cNvSpPr>
              <p:nvPr/>
            </p:nvSpPr>
            <p:spPr bwMode="auto">
              <a:xfrm>
                <a:off x="5192" y="538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22" name="Freeform 535"/>
              <p:cNvSpPr>
                <a:spLocks/>
              </p:cNvSpPr>
              <p:nvPr/>
            </p:nvSpPr>
            <p:spPr bwMode="auto">
              <a:xfrm>
                <a:off x="5431" y="40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23" name="Freeform 536"/>
              <p:cNvSpPr>
                <a:spLocks/>
              </p:cNvSpPr>
              <p:nvPr/>
            </p:nvSpPr>
            <p:spPr bwMode="auto">
              <a:xfrm>
                <a:off x="5193" y="427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24" name="Freeform 537"/>
              <p:cNvSpPr>
                <a:spLocks/>
              </p:cNvSpPr>
              <p:nvPr/>
            </p:nvSpPr>
            <p:spPr bwMode="auto">
              <a:xfrm>
                <a:off x="5192" y="56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25" name="Freeform 538"/>
              <p:cNvSpPr>
                <a:spLocks/>
              </p:cNvSpPr>
              <p:nvPr/>
            </p:nvSpPr>
            <p:spPr bwMode="auto">
              <a:xfrm>
                <a:off x="5431" y="426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26" name="Freeform 539"/>
              <p:cNvSpPr>
                <a:spLocks/>
              </p:cNvSpPr>
              <p:nvPr/>
            </p:nvSpPr>
            <p:spPr bwMode="auto">
              <a:xfrm>
                <a:off x="5193" y="449"/>
                <a:ext cx="239" cy="135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2"/>
                  </a:cxn>
                </a:cxnLst>
                <a:rect l="0" t="0" r="r" b="b"/>
                <a:pathLst>
                  <a:path w="239" h="135">
                    <a:moveTo>
                      <a:pt x="0" y="132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27" name="Freeform 540"/>
              <p:cNvSpPr>
                <a:spLocks/>
              </p:cNvSpPr>
              <p:nvPr/>
            </p:nvSpPr>
            <p:spPr bwMode="auto">
              <a:xfrm>
                <a:off x="5192" y="581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28" name="Freeform 541"/>
              <p:cNvSpPr>
                <a:spLocks/>
              </p:cNvSpPr>
              <p:nvPr/>
            </p:nvSpPr>
            <p:spPr bwMode="auto">
              <a:xfrm>
                <a:off x="5431" y="448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29" name="Freeform 542"/>
              <p:cNvSpPr>
                <a:spLocks/>
              </p:cNvSpPr>
              <p:nvPr/>
            </p:nvSpPr>
            <p:spPr bwMode="auto">
              <a:xfrm>
                <a:off x="5193" y="470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30" name="Freeform 543"/>
              <p:cNvSpPr>
                <a:spLocks/>
              </p:cNvSpPr>
              <p:nvPr/>
            </p:nvSpPr>
            <p:spPr bwMode="auto">
              <a:xfrm>
                <a:off x="5192" y="603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31" name="Freeform 544"/>
              <p:cNvSpPr>
                <a:spLocks/>
              </p:cNvSpPr>
              <p:nvPr/>
            </p:nvSpPr>
            <p:spPr bwMode="auto">
              <a:xfrm>
                <a:off x="5431" y="47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32" name="Freeform 545"/>
              <p:cNvSpPr>
                <a:spLocks/>
              </p:cNvSpPr>
              <p:nvPr/>
            </p:nvSpPr>
            <p:spPr bwMode="auto">
              <a:xfrm>
                <a:off x="5193" y="492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33" name="Freeform 546"/>
              <p:cNvSpPr>
                <a:spLocks/>
              </p:cNvSpPr>
              <p:nvPr/>
            </p:nvSpPr>
            <p:spPr bwMode="auto">
              <a:xfrm>
                <a:off x="5192" y="625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34" name="Freeform 547"/>
              <p:cNvSpPr>
                <a:spLocks/>
              </p:cNvSpPr>
              <p:nvPr/>
            </p:nvSpPr>
            <p:spPr bwMode="auto">
              <a:xfrm>
                <a:off x="5431" y="491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35" name="Freeform 548"/>
              <p:cNvSpPr>
                <a:spLocks/>
              </p:cNvSpPr>
              <p:nvPr/>
            </p:nvSpPr>
            <p:spPr bwMode="auto">
              <a:xfrm>
                <a:off x="5193" y="514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36" name="Freeform 549"/>
              <p:cNvSpPr>
                <a:spLocks/>
              </p:cNvSpPr>
              <p:nvPr/>
            </p:nvSpPr>
            <p:spPr bwMode="auto">
              <a:xfrm>
                <a:off x="5192" y="647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37" name="Freeform 550"/>
              <p:cNvSpPr>
                <a:spLocks/>
              </p:cNvSpPr>
              <p:nvPr/>
            </p:nvSpPr>
            <p:spPr bwMode="auto">
              <a:xfrm>
                <a:off x="5431" y="513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38" name="Freeform 551"/>
              <p:cNvSpPr>
                <a:spLocks/>
              </p:cNvSpPr>
              <p:nvPr/>
            </p:nvSpPr>
            <p:spPr bwMode="auto">
              <a:xfrm>
                <a:off x="5193" y="535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39" name="Freeform 552"/>
              <p:cNvSpPr>
                <a:spLocks/>
              </p:cNvSpPr>
              <p:nvPr/>
            </p:nvSpPr>
            <p:spPr bwMode="auto">
              <a:xfrm>
                <a:off x="5192" y="668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40" name="Freeform 553"/>
              <p:cNvSpPr>
                <a:spLocks/>
              </p:cNvSpPr>
              <p:nvPr/>
            </p:nvSpPr>
            <p:spPr bwMode="auto">
              <a:xfrm>
                <a:off x="5431" y="53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41" name="Freeform 554"/>
              <p:cNvSpPr>
                <a:spLocks/>
              </p:cNvSpPr>
              <p:nvPr/>
            </p:nvSpPr>
            <p:spPr bwMode="auto">
              <a:xfrm>
                <a:off x="5193" y="557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42" name="Freeform 555"/>
              <p:cNvSpPr>
                <a:spLocks/>
              </p:cNvSpPr>
              <p:nvPr/>
            </p:nvSpPr>
            <p:spPr bwMode="auto">
              <a:xfrm>
                <a:off x="5192" y="690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43" name="Freeform 556"/>
              <p:cNvSpPr>
                <a:spLocks/>
              </p:cNvSpPr>
              <p:nvPr/>
            </p:nvSpPr>
            <p:spPr bwMode="auto">
              <a:xfrm>
                <a:off x="5431" y="556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44" name="Freeform 557"/>
              <p:cNvSpPr>
                <a:spLocks/>
              </p:cNvSpPr>
              <p:nvPr/>
            </p:nvSpPr>
            <p:spPr bwMode="auto">
              <a:xfrm>
                <a:off x="5193" y="579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45" name="Freeform 558"/>
              <p:cNvSpPr>
                <a:spLocks/>
              </p:cNvSpPr>
              <p:nvPr/>
            </p:nvSpPr>
            <p:spPr bwMode="auto">
              <a:xfrm>
                <a:off x="5192" y="71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46" name="Freeform 559"/>
              <p:cNvSpPr>
                <a:spLocks/>
              </p:cNvSpPr>
              <p:nvPr/>
            </p:nvSpPr>
            <p:spPr bwMode="auto">
              <a:xfrm>
                <a:off x="5431" y="578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47" name="Freeform 560"/>
              <p:cNvSpPr>
                <a:spLocks/>
              </p:cNvSpPr>
              <p:nvPr/>
            </p:nvSpPr>
            <p:spPr bwMode="auto">
              <a:xfrm>
                <a:off x="5193" y="600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48" name="Freeform 561"/>
              <p:cNvSpPr>
                <a:spLocks/>
              </p:cNvSpPr>
              <p:nvPr/>
            </p:nvSpPr>
            <p:spPr bwMode="auto">
              <a:xfrm>
                <a:off x="5192" y="733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49" name="Freeform 562"/>
              <p:cNvSpPr>
                <a:spLocks/>
              </p:cNvSpPr>
              <p:nvPr/>
            </p:nvSpPr>
            <p:spPr bwMode="auto">
              <a:xfrm>
                <a:off x="5431" y="60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50" name="Freeform 563"/>
              <p:cNvSpPr>
                <a:spLocks/>
              </p:cNvSpPr>
              <p:nvPr/>
            </p:nvSpPr>
            <p:spPr bwMode="auto">
              <a:xfrm>
                <a:off x="5193" y="622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51" name="Freeform 564"/>
              <p:cNvSpPr>
                <a:spLocks/>
              </p:cNvSpPr>
              <p:nvPr/>
            </p:nvSpPr>
            <p:spPr bwMode="auto">
              <a:xfrm>
                <a:off x="5192" y="755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52" name="Freeform 565"/>
              <p:cNvSpPr>
                <a:spLocks/>
              </p:cNvSpPr>
              <p:nvPr/>
            </p:nvSpPr>
            <p:spPr bwMode="auto">
              <a:xfrm>
                <a:off x="5431" y="621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53" name="Freeform 566"/>
              <p:cNvSpPr>
                <a:spLocks/>
              </p:cNvSpPr>
              <p:nvPr/>
            </p:nvSpPr>
            <p:spPr bwMode="auto">
              <a:xfrm>
                <a:off x="5193" y="644"/>
                <a:ext cx="239" cy="135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2"/>
                  </a:cxn>
                </a:cxnLst>
                <a:rect l="0" t="0" r="r" b="b"/>
                <a:pathLst>
                  <a:path w="239" h="135">
                    <a:moveTo>
                      <a:pt x="0" y="132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54" name="Freeform 567"/>
              <p:cNvSpPr>
                <a:spLocks/>
              </p:cNvSpPr>
              <p:nvPr/>
            </p:nvSpPr>
            <p:spPr bwMode="auto">
              <a:xfrm>
                <a:off x="5192" y="776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55" name="Freeform 568"/>
              <p:cNvSpPr>
                <a:spLocks/>
              </p:cNvSpPr>
              <p:nvPr/>
            </p:nvSpPr>
            <p:spPr bwMode="auto">
              <a:xfrm>
                <a:off x="5431" y="643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56" name="Freeform 569"/>
              <p:cNvSpPr>
                <a:spLocks/>
              </p:cNvSpPr>
              <p:nvPr/>
            </p:nvSpPr>
            <p:spPr bwMode="auto">
              <a:xfrm>
                <a:off x="5193" y="665"/>
                <a:ext cx="239" cy="13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6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6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6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57" name="Freeform 570"/>
              <p:cNvSpPr>
                <a:spLocks/>
              </p:cNvSpPr>
              <p:nvPr/>
            </p:nvSpPr>
            <p:spPr bwMode="auto">
              <a:xfrm>
                <a:off x="5192" y="798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58" name="Freeform 571"/>
              <p:cNvSpPr>
                <a:spLocks/>
              </p:cNvSpPr>
              <p:nvPr/>
            </p:nvSpPr>
            <p:spPr bwMode="auto">
              <a:xfrm>
                <a:off x="5431" y="66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59" name="Freeform 572"/>
              <p:cNvSpPr>
                <a:spLocks/>
              </p:cNvSpPr>
              <p:nvPr/>
            </p:nvSpPr>
            <p:spPr bwMode="auto">
              <a:xfrm>
                <a:off x="5193" y="687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60" name="Freeform 573"/>
              <p:cNvSpPr>
                <a:spLocks/>
              </p:cNvSpPr>
              <p:nvPr/>
            </p:nvSpPr>
            <p:spPr bwMode="auto">
              <a:xfrm>
                <a:off x="5192" y="820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61" name="Freeform 574"/>
              <p:cNvSpPr>
                <a:spLocks/>
              </p:cNvSpPr>
              <p:nvPr/>
            </p:nvSpPr>
            <p:spPr bwMode="auto">
              <a:xfrm>
                <a:off x="5431" y="686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62" name="Freeform 575"/>
              <p:cNvSpPr>
                <a:spLocks/>
              </p:cNvSpPr>
              <p:nvPr/>
            </p:nvSpPr>
            <p:spPr bwMode="auto">
              <a:xfrm>
                <a:off x="5193" y="709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63" name="Freeform 576"/>
              <p:cNvSpPr>
                <a:spLocks/>
              </p:cNvSpPr>
              <p:nvPr/>
            </p:nvSpPr>
            <p:spPr bwMode="auto">
              <a:xfrm>
                <a:off x="5192" y="84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64" name="Freeform 577"/>
              <p:cNvSpPr>
                <a:spLocks/>
              </p:cNvSpPr>
              <p:nvPr/>
            </p:nvSpPr>
            <p:spPr bwMode="auto">
              <a:xfrm>
                <a:off x="5431" y="708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65" name="Freeform 578"/>
              <p:cNvSpPr>
                <a:spLocks/>
              </p:cNvSpPr>
              <p:nvPr/>
            </p:nvSpPr>
            <p:spPr bwMode="auto">
              <a:xfrm>
                <a:off x="5193" y="730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66" name="Freeform 579"/>
              <p:cNvSpPr>
                <a:spLocks/>
              </p:cNvSpPr>
              <p:nvPr/>
            </p:nvSpPr>
            <p:spPr bwMode="auto">
              <a:xfrm>
                <a:off x="5192" y="863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67" name="Freeform 580"/>
              <p:cNvSpPr>
                <a:spLocks/>
              </p:cNvSpPr>
              <p:nvPr/>
            </p:nvSpPr>
            <p:spPr bwMode="auto">
              <a:xfrm>
                <a:off x="5431" y="73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68" name="Freeform 581"/>
              <p:cNvSpPr>
                <a:spLocks/>
              </p:cNvSpPr>
              <p:nvPr/>
            </p:nvSpPr>
            <p:spPr bwMode="auto">
              <a:xfrm>
                <a:off x="5193" y="752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69" name="Freeform 582"/>
              <p:cNvSpPr>
                <a:spLocks/>
              </p:cNvSpPr>
              <p:nvPr/>
            </p:nvSpPr>
            <p:spPr bwMode="auto">
              <a:xfrm>
                <a:off x="5192" y="885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70" name="Freeform 583"/>
              <p:cNvSpPr>
                <a:spLocks/>
              </p:cNvSpPr>
              <p:nvPr/>
            </p:nvSpPr>
            <p:spPr bwMode="auto">
              <a:xfrm>
                <a:off x="5431" y="751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71" name="Freeform 584"/>
              <p:cNvSpPr>
                <a:spLocks/>
              </p:cNvSpPr>
              <p:nvPr/>
            </p:nvSpPr>
            <p:spPr bwMode="auto">
              <a:xfrm>
                <a:off x="5193" y="774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72" name="Freeform 585"/>
              <p:cNvSpPr>
                <a:spLocks/>
              </p:cNvSpPr>
              <p:nvPr/>
            </p:nvSpPr>
            <p:spPr bwMode="auto">
              <a:xfrm>
                <a:off x="5192" y="907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73" name="Freeform 586"/>
              <p:cNvSpPr>
                <a:spLocks/>
              </p:cNvSpPr>
              <p:nvPr/>
            </p:nvSpPr>
            <p:spPr bwMode="auto">
              <a:xfrm>
                <a:off x="5431" y="773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74" name="Freeform 587"/>
              <p:cNvSpPr>
                <a:spLocks/>
              </p:cNvSpPr>
              <p:nvPr/>
            </p:nvSpPr>
            <p:spPr bwMode="auto">
              <a:xfrm>
                <a:off x="5193" y="795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3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3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75" name="Freeform 588"/>
              <p:cNvSpPr>
                <a:spLocks/>
              </p:cNvSpPr>
              <p:nvPr/>
            </p:nvSpPr>
            <p:spPr bwMode="auto">
              <a:xfrm>
                <a:off x="5192" y="928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76" name="Freeform 589"/>
              <p:cNvSpPr>
                <a:spLocks/>
              </p:cNvSpPr>
              <p:nvPr/>
            </p:nvSpPr>
            <p:spPr bwMode="auto">
              <a:xfrm>
                <a:off x="5431" y="795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77" name="Freeform 590"/>
              <p:cNvSpPr>
                <a:spLocks/>
              </p:cNvSpPr>
              <p:nvPr/>
            </p:nvSpPr>
            <p:spPr bwMode="auto">
              <a:xfrm>
                <a:off x="5193" y="817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78" name="Freeform 591"/>
              <p:cNvSpPr>
                <a:spLocks/>
              </p:cNvSpPr>
              <p:nvPr/>
            </p:nvSpPr>
            <p:spPr bwMode="auto">
              <a:xfrm>
                <a:off x="5192" y="950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79" name="Freeform 592"/>
              <p:cNvSpPr>
                <a:spLocks/>
              </p:cNvSpPr>
              <p:nvPr/>
            </p:nvSpPr>
            <p:spPr bwMode="auto">
              <a:xfrm>
                <a:off x="5431" y="817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80" name="Freeform 593"/>
              <p:cNvSpPr>
                <a:spLocks/>
              </p:cNvSpPr>
              <p:nvPr/>
            </p:nvSpPr>
            <p:spPr bwMode="auto">
              <a:xfrm>
                <a:off x="5193" y="839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81" name="Freeform 594"/>
              <p:cNvSpPr>
                <a:spLocks/>
              </p:cNvSpPr>
              <p:nvPr/>
            </p:nvSpPr>
            <p:spPr bwMode="auto">
              <a:xfrm>
                <a:off x="5192" y="97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82" name="Freeform 595"/>
              <p:cNvSpPr>
                <a:spLocks/>
              </p:cNvSpPr>
              <p:nvPr/>
            </p:nvSpPr>
            <p:spPr bwMode="auto">
              <a:xfrm>
                <a:off x="5431" y="838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83" name="Freeform 596"/>
              <p:cNvSpPr>
                <a:spLocks/>
              </p:cNvSpPr>
              <p:nvPr/>
            </p:nvSpPr>
            <p:spPr bwMode="auto">
              <a:xfrm>
                <a:off x="5193" y="860"/>
                <a:ext cx="239" cy="13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3"/>
                  </a:cxn>
                  <a:cxn ang="0">
                    <a:pos x="1" y="136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6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3"/>
                    </a:lnTo>
                    <a:lnTo>
                      <a:pt x="1" y="136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84" name="Freeform 597"/>
              <p:cNvSpPr>
                <a:spLocks/>
              </p:cNvSpPr>
              <p:nvPr/>
            </p:nvSpPr>
            <p:spPr bwMode="auto">
              <a:xfrm>
                <a:off x="5192" y="993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85" name="Freeform 598"/>
              <p:cNvSpPr>
                <a:spLocks/>
              </p:cNvSpPr>
              <p:nvPr/>
            </p:nvSpPr>
            <p:spPr bwMode="auto">
              <a:xfrm>
                <a:off x="5431" y="860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86" name="Freeform 599"/>
              <p:cNvSpPr>
                <a:spLocks/>
              </p:cNvSpPr>
              <p:nvPr/>
            </p:nvSpPr>
            <p:spPr bwMode="auto">
              <a:xfrm>
                <a:off x="5193" y="882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87" name="Freeform 600"/>
              <p:cNvSpPr>
                <a:spLocks/>
              </p:cNvSpPr>
              <p:nvPr/>
            </p:nvSpPr>
            <p:spPr bwMode="auto">
              <a:xfrm>
                <a:off x="5192" y="1015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88" name="Freeform 601"/>
              <p:cNvSpPr>
                <a:spLocks/>
              </p:cNvSpPr>
              <p:nvPr/>
            </p:nvSpPr>
            <p:spPr bwMode="auto">
              <a:xfrm>
                <a:off x="5431" y="881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89" name="Freeform 602"/>
              <p:cNvSpPr>
                <a:spLocks/>
              </p:cNvSpPr>
              <p:nvPr/>
            </p:nvSpPr>
            <p:spPr bwMode="auto">
              <a:xfrm>
                <a:off x="5193" y="904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90" name="Freeform 603"/>
              <p:cNvSpPr>
                <a:spLocks/>
              </p:cNvSpPr>
              <p:nvPr/>
            </p:nvSpPr>
            <p:spPr bwMode="auto">
              <a:xfrm>
                <a:off x="5192" y="1037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91" name="Freeform 604"/>
              <p:cNvSpPr>
                <a:spLocks/>
              </p:cNvSpPr>
              <p:nvPr/>
            </p:nvSpPr>
            <p:spPr bwMode="auto">
              <a:xfrm>
                <a:off x="5431" y="903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92" name="Freeform 605"/>
              <p:cNvSpPr>
                <a:spLocks/>
              </p:cNvSpPr>
              <p:nvPr/>
            </p:nvSpPr>
            <p:spPr bwMode="auto">
              <a:xfrm>
                <a:off x="5193" y="925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3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3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93" name="Freeform 606"/>
              <p:cNvSpPr>
                <a:spLocks/>
              </p:cNvSpPr>
              <p:nvPr/>
            </p:nvSpPr>
            <p:spPr bwMode="auto">
              <a:xfrm>
                <a:off x="5192" y="1058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94" name="Freeform 607"/>
              <p:cNvSpPr>
                <a:spLocks/>
              </p:cNvSpPr>
              <p:nvPr/>
            </p:nvSpPr>
            <p:spPr bwMode="auto">
              <a:xfrm>
                <a:off x="5431" y="925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95" name="Freeform 608"/>
              <p:cNvSpPr>
                <a:spLocks/>
              </p:cNvSpPr>
              <p:nvPr/>
            </p:nvSpPr>
            <p:spPr bwMode="auto">
              <a:xfrm>
                <a:off x="5193" y="947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DE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96" name="Freeform 609"/>
              <p:cNvSpPr>
                <a:spLocks/>
              </p:cNvSpPr>
              <p:nvPr/>
            </p:nvSpPr>
            <p:spPr bwMode="auto">
              <a:xfrm>
                <a:off x="5192" y="1080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97" name="Freeform 610"/>
              <p:cNvSpPr>
                <a:spLocks/>
              </p:cNvSpPr>
              <p:nvPr/>
            </p:nvSpPr>
            <p:spPr bwMode="auto">
              <a:xfrm>
                <a:off x="5431" y="947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98" name="Freeform 611"/>
              <p:cNvSpPr>
                <a:spLocks/>
              </p:cNvSpPr>
              <p:nvPr/>
            </p:nvSpPr>
            <p:spPr bwMode="auto">
              <a:xfrm>
                <a:off x="5193" y="969"/>
                <a:ext cx="239" cy="13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238" y="0"/>
                  </a:cxn>
                  <a:cxn ang="0">
                    <a:pos x="239" y="2"/>
                  </a:cxn>
                  <a:cxn ang="0">
                    <a:pos x="1" y="135"/>
                  </a:cxn>
                  <a:cxn ang="0">
                    <a:pos x="0" y="133"/>
                  </a:cxn>
                </a:cxnLst>
                <a:rect l="0" t="0" r="r" b="b"/>
                <a:pathLst>
                  <a:path w="239" h="135">
                    <a:moveTo>
                      <a:pt x="0" y="133"/>
                    </a:moveTo>
                    <a:lnTo>
                      <a:pt x="238" y="0"/>
                    </a:lnTo>
                    <a:lnTo>
                      <a:pt x="239" y="2"/>
                    </a:lnTo>
                    <a:lnTo>
                      <a:pt x="1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99" name="Freeform 612"/>
              <p:cNvSpPr>
                <a:spLocks/>
              </p:cNvSpPr>
              <p:nvPr/>
            </p:nvSpPr>
            <p:spPr bwMode="auto">
              <a:xfrm>
                <a:off x="5192" y="1102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00" name="Freeform 613"/>
              <p:cNvSpPr>
                <a:spLocks/>
              </p:cNvSpPr>
              <p:nvPr/>
            </p:nvSpPr>
            <p:spPr bwMode="auto">
              <a:xfrm>
                <a:off x="5431" y="968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01" name="Rectangle 614"/>
              <p:cNvSpPr>
                <a:spLocks noChangeArrowheads="1"/>
              </p:cNvSpPr>
              <p:nvPr/>
            </p:nvSpPr>
            <p:spPr bwMode="auto">
              <a:xfrm>
                <a:off x="5233" y="475"/>
                <a:ext cx="3" cy="6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02" name="Freeform 615"/>
              <p:cNvSpPr>
                <a:spLocks/>
              </p:cNvSpPr>
              <p:nvPr/>
            </p:nvSpPr>
            <p:spPr bwMode="auto">
              <a:xfrm>
                <a:off x="5129" y="1708"/>
                <a:ext cx="26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15"/>
                  </a:cxn>
                  <a:cxn ang="0">
                    <a:pos x="26" y="62"/>
                  </a:cxn>
                  <a:cxn ang="0">
                    <a:pos x="1" y="48"/>
                  </a:cxn>
                </a:cxnLst>
                <a:rect l="0" t="0" r="r" b="b"/>
                <a:pathLst>
                  <a:path w="26" h="62">
                    <a:moveTo>
                      <a:pt x="0" y="0"/>
                    </a:moveTo>
                    <a:lnTo>
                      <a:pt x="26" y="15"/>
                    </a:lnTo>
                    <a:lnTo>
                      <a:pt x="26" y="62"/>
                    </a:lnTo>
                    <a:lnTo>
                      <a:pt x="1" y="4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03" name="Freeform 616"/>
              <p:cNvSpPr>
                <a:spLocks/>
              </p:cNvSpPr>
              <p:nvPr/>
            </p:nvSpPr>
            <p:spPr bwMode="auto">
              <a:xfrm>
                <a:off x="5136" y="1774"/>
                <a:ext cx="93" cy="6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77" y="1"/>
                  </a:cxn>
                  <a:cxn ang="0">
                    <a:pos x="77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0" y="0"/>
                  </a:cxn>
                  <a:cxn ang="0">
                    <a:pos x="81" y="0"/>
                  </a:cxn>
                  <a:cxn ang="0">
                    <a:pos x="82" y="1"/>
                  </a:cxn>
                  <a:cxn ang="0">
                    <a:pos x="83" y="1"/>
                  </a:cxn>
                  <a:cxn ang="0">
                    <a:pos x="85" y="1"/>
                  </a:cxn>
                  <a:cxn ang="0">
                    <a:pos x="86" y="2"/>
                  </a:cxn>
                  <a:cxn ang="0">
                    <a:pos x="87" y="3"/>
                  </a:cxn>
                  <a:cxn ang="0">
                    <a:pos x="88" y="4"/>
                  </a:cxn>
                  <a:cxn ang="0">
                    <a:pos x="89" y="5"/>
                  </a:cxn>
                  <a:cxn ang="0">
                    <a:pos x="90" y="6"/>
                  </a:cxn>
                  <a:cxn ang="0">
                    <a:pos x="91" y="8"/>
                  </a:cxn>
                  <a:cxn ang="0">
                    <a:pos x="92" y="10"/>
                  </a:cxn>
                  <a:cxn ang="0">
                    <a:pos x="93" y="12"/>
                  </a:cxn>
                  <a:cxn ang="0">
                    <a:pos x="93" y="14"/>
                  </a:cxn>
                  <a:cxn ang="0">
                    <a:pos x="93" y="16"/>
                  </a:cxn>
                  <a:cxn ang="0">
                    <a:pos x="93" y="18"/>
                  </a:cxn>
                  <a:cxn ang="0">
                    <a:pos x="93" y="19"/>
                  </a:cxn>
                  <a:cxn ang="0">
                    <a:pos x="93" y="20"/>
                  </a:cxn>
                  <a:cxn ang="0">
                    <a:pos x="92" y="22"/>
                  </a:cxn>
                  <a:cxn ang="0">
                    <a:pos x="91" y="23"/>
                  </a:cxn>
                  <a:cxn ang="0">
                    <a:pos x="91" y="23"/>
                  </a:cxn>
                  <a:cxn ang="0">
                    <a:pos x="90" y="24"/>
                  </a:cxn>
                  <a:cxn ang="0">
                    <a:pos x="89" y="25"/>
                  </a:cxn>
                  <a:cxn ang="0">
                    <a:pos x="89" y="25"/>
                  </a:cxn>
                  <a:cxn ang="0">
                    <a:pos x="88" y="26"/>
                  </a:cxn>
                  <a:cxn ang="0">
                    <a:pos x="88" y="26"/>
                  </a:cxn>
                  <a:cxn ang="0">
                    <a:pos x="88" y="26"/>
                  </a:cxn>
                  <a:cxn ang="0">
                    <a:pos x="11" y="67"/>
                  </a:cxn>
                  <a:cxn ang="0">
                    <a:pos x="0" y="42"/>
                  </a:cxn>
                </a:cxnLst>
                <a:rect l="0" t="0" r="r" b="b"/>
                <a:pathLst>
                  <a:path w="93" h="67">
                    <a:moveTo>
                      <a:pt x="0" y="42"/>
                    </a:moveTo>
                    <a:lnTo>
                      <a:pt x="77" y="1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5" y="1"/>
                    </a:lnTo>
                    <a:lnTo>
                      <a:pt x="86" y="2"/>
                    </a:lnTo>
                    <a:lnTo>
                      <a:pt x="87" y="3"/>
                    </a:lnTo>
                    <a:lnTo>
                      <a:pt x="88" y="4"/>
                    </a:lnTo>
                    <a:lnTo>
                      <a:pt x="89" y="5"/>
                    </a:lnTo>
                    <a:lnTo>
                      <a:pt x="90" y="6"/>
                    </a:lnTo>
                    <a:lnTo>
                      <a:pt x="91" y="8"/>
                    </a:lnTo>
                    <a:lnTo>
                      <a:pt x="92" y="10"/>
                    </a:lnTo>
                    <a:lnTo>
                      <a:pt x="93" y="12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3" y="18"/>
                    </a:lnTo>
                    <a:lnTo>
                      <a:pt x="93" y="19"/>
                    </a:lnTo>
                    <a:lnTo>
                      <a:pt x="93" y="20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0" y="24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11" y="6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04" name="Freeform 617"/>
              <p:cNvSpPr>
                <a:spLocks/>
              </p:cNvSpPr>
              <p:nvPr/>
            </p:nvSpPr>
            <p:spPr bwMode="auto">
              <a:xfrm>
                <a:off x="5214" y="1789"/>
                <a:ext cx="3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2" y="14"/>
                  </a:cxn>
                  <a:cxn ang="0">
                    <a:pos x="2" y="13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3" y="10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16">
                    <a:moveTo>
                      <a:pt x="0" y="16"/>
                    </a:moveTo>
                    <a:lnTo>
                      <a:pt x="1" y="15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05" name="Freeform 618"/>
              <p:cNvSpPr>
                <a:spLocks/>
              </p:cNvSpPr>
              <p:nvPr/>
            </p:nvSpPr>
            <p:spPr bwMode="auto">
              <a:xfrm>
                <a:off x="5213" y="1804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06" name="Freeform 619"/>
              <p:cNvSpPr>
                <a:spLocks/>
              </p:cNvSpPr>
              <p:nvPr/>
            </p:nvSpPr>
            <p:spPr bwMode="auto">
              <a:xfrm>
                <a:off x="5214" y="1789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07" name="Freeform 620"/>
              <p:cNvSpPr>
                <a:spLocks/>
              </p:cNvSpPr>
              <p:nvPr/>
            </p:nvSpPr>
            <p:spPr bwMode="auto">
              <a:xfrm>
                <a:off x="5201" y="1781"/>
                <a:ext cx="13" cy="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13" y="7"/>
                  </a:cxn>
                  <a:cxn ang="0">
                    <a:pos x="12" y="6"/>
                  </a:cxn>
                  <a:cxn ang="0">
                    <a:pos x="11" y="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3" h="8">
                    <a:moveTo>
                      <a:pt x="13" y="8"/>
                    </a:moveTo>
                    <a:lnTo>
                      <a:pt x="13" y="7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08" name="Freeform 621"/>
              <p:cNvSpPr>
                <a:spLocks/>
              </p:cNvSpPr>
              <p:nvPr/>
            </p:nvSpPr>
            <p:spPr bwMode="auto">
              <a:xfrm>
                <a:off x="5214" y="178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09" name="Freeform 622"/>
              <p:cNvSpPr>
                <a:spLocks/>
              </p:cNvSpPr>
              <p:nvPr/>
            </p:nvSpPr>
            <p:spPr bwMode="auto">
              <a:xfrm>
                <a:off x="5201" y="1781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10" name="Freeform 623"/>
              <p:cNvSpPr>
                <a:spLocks/>
              </p:cNvSpPr>
              <p:nvPr/>
            </p:nvSpPr>
            <p:spPr bwMode="auto">
              <a:xfrm>
                <a:off x="5203" y="1681"/>
                <a:ext cx="22" cy="14"/>
              </a:xfrm>
              <a:custGeom>
                <a:avLst/>
                <a:gdLst/>
                <a:ahLst/>
                <a:cxnLst>
                  <a:cxn ang="0">
                    <a:pos x="22" y="13"/>
                  </a:cxn>
                  <a:cxn ang="0">
                    <a:pos x="21" y="14"/>
                  </a:cxn>
                  <a:cxn ang="0">
                    <a:pos x="20" y="14"/>
                  </a:cxn>
                  <a:cxn ang="0">
                    <a:pos x="18" y="14"/>
                  </a:cxn>
                  <a:cxn ang="0">
                    <a:pos x="17" y="14"/>
                  </a:cxn>
                  <a:cxn ang="0">
                    <a:pos x="16" y="14"/>
                  </a:cxn>
                  <a:cxn ang="0">
                    <a:pos x="14" y="14"/>
                  </a:cxn>
                  <a:cxn ang="0">
                    <a:pos x="13" y="13"/>
                  </a:cxn>
                  <a:cxn ang="0">
                    <a:pos x="11" y="12"/>
                  </a:cxn>
                  <a:cxn ang="0">
                    <a:pos x="9" y="11"/>
                  </a:cxn>
                  <a:cxn ang="0">
                    <a:pos x="8" y="10"/>
                  </a:cxn>
                  <a:cxn ang="0">
                    <a:pos x="6" y="9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2" y="4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2" h="14">
                    <a:moveTo>
                      <a:pt x="22" y="13"/>
                    </a:moveTo>
                    <a:lnTo>
                      <a:pt x="21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3" y="13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6" y="9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11" name="Freeform 624"/>
              <p:cNvSpPr>
                <a:spLocks/>
              </p:cNvSpPr>
              <p:nvPr/>
            </p:nvSpPr>
            <p:spPr bwMode="auto">
              <a:xfrm>
                <a:off x="5225" y="1693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12" name="Freeform 625"/>
              <p:cNvSpPr>
                <a:spLocks/>
              </p:cNvSpPr>
              <p:nvPr/>
            </p:nvSpPr>
            <p:spPr bwMode="auto">
              <a:xfrm>
                <a:off x="5201" y="1680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2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13" name="Freeform 626"/>
              <p:cNvSpPr>
                <a:spLocks/>
              </p:cNvSpPr>
              <p:nvPr/>
            </p:nvSpPr>
            <p:spPr bwMode="auto">
              <a:xfrm>
                <a:off x="5198" y="1655"/>
                <a:ext cx="5" cy="26"/>
              </a:xfrm>
              <a:custGeom>
                <a:avLst/>
                <a:gdLst/>
                <a:ahLst/>
                <a:cxnLst>
                  <a:cxn ang="0">
                    <a:pos x="5" y="26"/>
                  </a:cxn>
                  <a:cxn ang="0">
                    <a:pos x="3" y="24"/>
                  </a:cxn>
                  <a:cxn ang="0">
                    <a:pos x="2" y="22"/>
                  </a:cxn>
                  <a:cxn ang="0">
                    <a:pos x="2" y="20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0" t="0" r="r" b="b"/>
                <a:pathLst>
                  <a:path w="5" h="26">
                    <a:moveTo>
                      <a:pt x="5" y="26"/>
                    </a:moveTo>
                    <a:lnTo>
                      <a:pt x="3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14" name="Freeform 627"/>
              <p:cNvSpPr>
                <a:spLocks/>
              </p:cNvSpPr>
              <p:nvPr/>
            </p:nvSpPr>
            <p:spPr bwMode="auto">
              <a:xfrm>
                <a:off x="5202" y="1681"/>
                <a:ext cx="2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15" name="Freeform 628"/>
              <p:cNvSpPr>
                <a:spLocks/>
              </p:cNvSpPr>
              <p:nvPr/>
            </p:nvSpPr>
            <p:spPr bwMode="auto">
              <a:xfrm>
                <a:off x="5202" y="1653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16" name="Freeform 629"/>
              <p:cNvSpPr>
                <a:spLocks/>
              </p:cNvSpPr>
              <p:nvPr/>
            </p:nvSpPr>
            <p:spPr bwMode="auto">
              <a:xfrm>
                <a:off x="5202" y="1654"/>
                <a:ext cx="23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10" y="1"/>
                  </a:cxn>
                  <a:cxn ang="0">
                    <a:pos x="12" y="2"/>
                  </a:cxn>
                  <a:cxn ang="0">
                    <a:pos x="13" y="3"/>
                  </a:cxn>
                  <a:cxn ang="0">
                    <a:pos x="15" y="4"/>
                  </a:cxn>
                  <a:cxn ang="0">
                    <a:pos x="16" y="5"/>
                  </a:cxn>
                  <a:cxn ang="0">
                    <a:pos x="18" y="7"/>
                  </a:cxn>
                  <a:cxn ang="0">
                    <a:pos x="19" y="9"/>
                  </a:cxn>
                  <a:cxn ang="0">
                    <a:pos x="20" y="10"/>
                  </a:cxn>
                  <a:cxn ang="0">
                    <a:pos x="22" y="12"/>
                  </a:cxn>
                  <a:cxn ang="0">
                    <a:pos x="23" y="14"/>
                  </a:cxn>
                </a:cxnLst>
                <a:rect l="0" t="0" r="r" b="b"/>
                <a:pathLst>
                  <a:path w="23" h="14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20" y="10"/>
                    </a:lnTo>
                    <a:lnTo>
                      <a:pt x="22" y="12"/>
                    </a:lnTo>
                    <a:lnTo>
                      <a:pt x="23" y="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17" name="Freeform 630"/>
              <p:cNvSpPr>
                <a:spLocks/>
              </p:cNvSpPr>
              <p:nvPr/>
            </p:nvSpPr>
            <p:spPr bwMode="auto">
              <a:xfrm>
                <a:off x="5201" y="1654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18" name="Freeform 631"/>
              <p:cNvSpPr>
                <a:spLocks/>
              </p:cNvSpPr>
              <p:nvPr/>
            </p:nvSpPr>
            <p:spPr bwMode="auto">
              <a:xfrm>
                <a:off x="5224" y="1668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19" name="Freeform 632"/>
              <p:cNvSpPr>
                <a:spLocks/>
              </p:cNvSpPr>
              <p:nvPr/>
            </p:nvSpPr>
            <p:spPr bwMode="auto">
              <a:xfrm>
                <a:off x="5225" y="1668"/>
                <a:ext cx="5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3" y="6"/>
                  </a:cxn>
                  <a:cxn ang="0">
                    <a:pos x="3" y="8"/>
                  </a:cxn>
                  <a:cxn ang="0">
                    <a:pos x="4" y="10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5" y="18"/>
                  </a:cxn>
                  <a:cxn ang="0">
                    <a:pos x="4" y="19"/>
                  </a:cxn>
                  <a:cxn ang="0">
                    <a:pos x="4" y="21"/>
                  </a:cxn>
                  <a:cxn ang="0">
                    <a:pos x="4" y="22"/>
                  </a:cxn>
                  <a:cxn ang="0">
                    <a:pos x="3" y="24"/>
                  </a:cxn>
                  <a:cxn ang="0">
                    <a:pos x="2" y="25"/>
                  </a:cxn>
                  <a:cxn ang="0">
                    <a:pos x="1" y="26"/>
                  </a:cxn>
                  <a:cxn ang="0">
                    <a:pos x="0" y="26"/>
                  </a:cxn>
                </a:cxnLst>
                <a:rect l="0" t="0" r="r" b="b"/>
                <a:pathLst>
                  <a:path w="5" h="26">
                    <a:moveTo>
                      <a:pt x="0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3" y="24"/>
                    </a:lnTo>
                    <a:lnTo>
                      <a:pt x="2" y="25"/>
                    </a:lnTo>
                    <a:lnTo>
                      <a:pt x="1" y="26"/>
                    </a:lnTo>
                    <a:lnTo>
                      <a:pt x="0" y="2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20" name="Freeform 633"/>
              <p:cNvSpPr>
                <a:spLocks/>
              </p:cNvSpPr>
              <p:nvPr/>
            </p:nvSpPr>
            <p:spPr bwMode="auto">
              <a:xfrm>
                <a:off x="5224" y="1667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21" name="Freeform 634"/>
              <p:cNvSpPr>
                <a:spLocks/>
              </p:cNvSpPr>
              <p:nvPr/>
            </p:nvSpPr>
            <p:spPr bwMode="auto">
              <a:xfrm>
                <a:off x="5224" y="1694"/>
                <a:ext cx="2" cy="2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22" name="Freeform 635"/>
              <p:cNvSpPr>
                <a:spLocks/>
              </p:cNvSpPr>
              <p:nvPr/>
            </p:nvSpPr>
            <p:spPr bwMode="auto">
              <a:xfrm>
                <a:off x="5206" y="1679"/>
                <a:ext cx="16" cy="9"/>
              </a:xfrm>
              <a:custGeom>
                <a:avLst/>
                <a:gdLst/>
                <a:ahLst/>
                <a:cxnLst>
                  <a:cxn ang="0">
                    <a:pos x="16" y="9"/>
                  </a:cxn>
                  <a:cxn ang="0">
                    <a:pos x="15" y="9"/>
                  </a:cxn>
                  <a:cxn ang="0">
                    <a:pos x="14" y="9"/>
                  </a:cxn>
                  <a:cxn ang="0">
                    <a:pos x="13" y="9"/>
                  </a:cxn>
                  <a:cxn ang="0">
                    <a:pos x="12" y="9"/>
                  </a:cxn>
                  <a:cxn ang="0">
                    <a:pos x="11" y="9"/>
                  </a:cxn>
                  <a:cxn ang="0">
                    <a:pos x="10" y="9"/>
                  </a:cxn>
                  <a:cxn ang="0">
                    <a:pos x="9" y="8"/>
                  </a:cxn>
                  <a:cxn ang="0">
                    <a:pos x="8" y="8"/>
                  </a:cxn>
                  <a:cxn ang="0">
                    <a:pos x="7" y="7"/>
                  </a:cxn>
                  <a:cxn ang="0">
                    <a:pos x="6" y="7"/>
                  </a:cxn>
                  <a:cxn ang="0">
                    <a:pos x="5" y="6"/>
                  </a:cxn>
                  <a:cxn ang="0">
                    <a:pos x="4" y="5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9">
                    <a:moveTo>
                      <a:pt x="16" y="9"/>
                    </a:move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23" name="Freeform 636"/>
              <p:cNvSpPr>
                <a:spLocks/>
              </p:cNvSpPr>
              <p:nvPr/>
            </p:nvSpPr>
            <p:spPr bwMode="auto">
              <a:xfrm>
                <a:off x="5221" y="1686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24" name="Freeform 637"/>
              <p:cNvSpPr>
                <a:spLocks/>
              </p:cNvSpPr>
              <p:nvPr/>
            </p:nvSpPr>
            <p:spPr bwMode="auto">
              <a:xfrm>
                <a:off x="5205" y="1678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25" name="Freeform 638"/>
              <p:cNvSpPr>
                <a:spLocks/>
              </p:cNvSpPr>
              <p:nvPr/>
            </p:nvSpPr>
            <p:spPr bwMode="auto">
              <a:xfrm>
                <a:off x="5203" y="1661"/>
                <a:ext cx="3" cy="18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3" y="16"/>
                  </a:cxn>
                  <a:cxn ang="0">
                    <a:pos x="2" y="15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8">
                    <a:moveTo>
                      <a:pt x="3" y="18"/>
                    </a:moveTo>
                    <a:lnTo>
                      <a:pt x="3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26" name="Freeform 639"/>
              <p:cNvSpPr>
                <a:spLocks/>
              </p:cNvSpPr>
              <p:nvPr/>
            </p:nvSpPr>
            <p:spPr bwMode="auto">
              <a:xfrm>
                <a:off x="5206" y="1678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27" name="Freeform 640"/>
              <p:cNvSpPr>
                <a:spLocks/>
              </p:cNvSpPr>
              <p:nvPr/>
            </p:nvSpPr>
            <p:spPr bwMode="auto">
              <a:xfrm>
                <a:off x="5206" y="1660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1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28" name="Freeform 641"/>
              <p:cNvSpPr>
                <a:spLocks/>
              </p:cNvSpPr>
              <p:nvPr/>
            </p:nvSpPr>
            <p:spPr bwMode="auto">
              <a:xfrm>
                <a:off x="5206" y="1661"/>
                <a:ext cx="15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9" y="2"/>
                  </a:cxn>
                  <a:cxn ang="0">
                    <a:pos x="10" y="3"/>
                  </a:cxn>
                  <a:cxn ang="0">
                    <a:pos x="11" y="4"/>
                  </a:cxn>
                  <a:cxn ang="0">
                    <a:pos x="12" y="5"/>
                  </a:cxn>
                  <a:cxn ang="0">
                    <a:pos x="13" y="6"/>
                  </a:cxn>
                  <a:cxn ang="0">
                    <a:pos x="13" y="7"/>
                  </a:cxn>
                  <a:cxn ang="0">
                    <a:pos x="14" y="8"/>
                  </a:cxn>
                  <a:cxn ang="0">
                    <a:pos x="15" y="9"/>
                  </a:cxn>
                </a:cxnLst>
                <a:rect l="0" t="0" r="r" b="b"/>
                <a:pathLst>
                  <a:path w="15" h="9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15" y="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29" name="Freeform 642"/>
              <p:cNvSpPr>
                <a:spLocks/>
              </p:cNvSpPr>
              <p:nvPr/>
            </p:nvSpPr>
            <p:spPr bwMode="auto">
              <a:xfrm>
                <a:off x="5205" y="1661"/>
                <a:ext cx="1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30" name="Freeform 643"/>
              <p:cNvSpPr>
                <a:spLocks/>
              </p:cNvSpPr>
              <p:nvPr/>
            </p:nvSpPr>
            <p:spPr bwMode="auto">
              <a:xfrm>
                <a:off x="5220" y="1670"/>
                <a:ext cx="3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31" name="Freeform 644"/>
              <p:cNvSpPr>
                <a:spLocks/>
              </p:cNvSpPr>
              <p:nvPr/>
            </p:nvSpPr>
            <p:spPr bwMode="auto">
              <a:xfrm>
                <a:off x="5221" y="1670"/>
                <a:ext cx="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3" y="13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2" y="17"/>
                  </a:cxn>
                  <a:cxn ang="0">
                    <a:pos x="1" y="17"/>
                  </a:cxn>
                  <a:cxn ang="0">
                    <a:pos x="1" y="18"/>
                  </a:cxn>
                </a:cxnLst>
                <a:rect l="0" t="0" r="r" b="b"/>
                <a:pathLst>
                  <a:path w="3" h="18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32" name="Freeform 645"/>
              <p:cNvSpPr>
                <a:spLocks/>
              </p:cNvSpPr>
              <p:nvPr/>
            </p:nvSpPr>
            <p:spPr bwMode="auto">
              <a:xfrm>
                <a:off x="5220" y="1669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33" name="Freeform 646"/>
              <p:cNvSpPr>
                <a:spLocks/>
              </p:cNvSpPr>
              <p:nvPr/>
            </p:nvSpPr>
            <p:spPr bwMode="auto">
              <a:xfrm>
                <a:off x="5220" y="1687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34" name="Freeform 647"/>
              <p:cNvSpPr>
                <a:spLocks/>
              </p:cNvSpPr>
              <p:nvPr/>
            </p:nvSpPr>
            <p:spPr bwMode="auto">
              <a:xfrm>
                <a:off x="5087" y="1564"/>
                <a:ext cx="469" cy="14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27" y="136"/>
                  </a:cxn>
                  <a:cxn ang="0">
                    <a:pos x="469" y="0"/>
                  </a:cxn>
                  <a:cxn ang="0">
                    <a:pos x="469" y="10"/>
                  </a:cxn>
                  <a:cxn ang="0">
                    <a:pos x="227" y="147"/>
                  </a:cxn>
                  <a:cxn ang="0">
                    <a:pos x="227" y="136"/>
                  </a:cxn>
                  <a:cxn ang="0">
                    <a:pos x="0" y="7"/>
                  </a:cxn>
                </a:cxnLst>
                <a:rect l="0" t="0" r="r" b="b"/>
                <a:pathLst>
                  <a:path w="469" h="147">
                    <a:moveTo>
                      <a:pt x="0" y="7"/>
                    </a:moveTo>
                    <a:lnTo>
                      <a:pt x="227" y="136"/>
                    </a:lnTo>
                    <a:lnTo>
                      <a:pt x="469" y="0"/>
                    </a:lnTo>
                    <a:lnTo>
                      <a:pt x="469" y="10"/>
                    </a:lnTo>
                    <a:lnTo>
                      <a:pt x="227" y="147"/>
                    </a:lnTo>
                    <a:lnTo>
                      <a:pt x="227" y="13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35" name="Freeform 648"/>
              <p:cNvSpPr>
                <a:spLocks/>
              </p:cNvSpPr>
              <p:nvPr/>
            </p:nvSpPr>
            <p:spPr bwMode="auto">
              <a:xfrm>
                <a:off x="5238" y="1657"/>
                <a:ext cx="86" cy="137"/>
              </a:xfrm>
              <a:custGeom>
                <a:avLst/>
                <a:gdLst/>
                <a:ahLst/>
                <a:cxnLst>
                  <a:cxn ang="0">
                    <a:pos x="76" y="43"/>
                  </a:cxn>
                  <a:cxn ang="0">
                    <a:pos x="0" y="0"/>
                  </a:cxn>
                  <a:cxn ang="0">
                    <a:pos x="0" y="137"/>
                  </a:cxn>
                  <a:cxn ang="0">
                    <a:pos x="9" y="136"/>
                  </a:cxn>
                  <a:cxn ang="0">
                    <a:pos x="86" y="50"/>
                  </a:cxn>
                  <a:cxn ang="0">
                    <a:pos x="76" y="43"/>
                  </a:cxn>
                </a:cxnLst>
                <a:rect l="0" t="0" r="r" b="b"/>
                <a:pathLst>
                  <a:path w="86" h="137">
                    <a:moveTo>
                      <a:pt x="76" y="43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9" y="136"/>
                    </a:lnTo>
                    <a:lnTo>
                      <a:pt x="86" y="50"/>
                    </a:lnTo>
                    <a:lnTo>
                      <a:pt x="76" y="4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36" name="Freeform 649"/>
              <p:cNvSpPr>
                <a:spLocks/>
              </p:cNvSpPr>
              <p:nvPr/>
            </p:nvSpPr>
            <p:spPr bwMode="auto">
              <a:xfrm>
                <a:off x="5245" y="1685"/>
                <a:ext cx="32" cy="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55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32" h="92">
                    <a:moveTo>
                      <a:pt x="0" y="0"/>
                    </a:moveTo>
                    <a:lnTo>
                      <a:pt x="32" y="55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37" name="Rectangle 650"/>
              <p:cNvSpPr>
                <a:spLocks noChangeArrowheads="1"/>
              </p:cNvSpPr>
              <p:nvPr/>
            </p:nvSpPr>
            <p:spPr bwMode="auto">
              <a:xfrm>
                <a:off x="5249" y="1696"/>
                <a:ext cx="3" cy="7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38" name="Freeform 651"/>
              <p:cNvSpPr>
                <a:spLocks/>
              </p:cNvSpPr>
              <p:nvPr/>
            </p:nvSpPr>
            <p:spPr bwMode="auto">
              <a:xfrm>
                <a:off x="5246" y="1672"/>
                <a:ext cx="60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5"/>
                  </a:cxn>
                  <a:cxn ang="0">
                    <a:pos x="36" y="61"/>
                  </a:cxn>
                  <a:cxn ang="0">
                    <a:pos x="0" y="0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60" y="35"/>
                    </a:lnTo>
                    <a:lnTo>
                      <a:pt x="36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39" name="Freeform 652"/>
              <p:cNvSpPr>
                <a:spLocks/>
              </p:cNvSpPr>
              <p:nvPr/>
            </p:nvSpPr>
            <p:spPr bwMode="auto">
              <a:xfrm>
                <a:off x="5256" y="1679"/>
                <a:ext cx="32" cy="4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2" y="47"/>
                  </a:cxn>
                  <a:cxn ang="0">
                    <a:pos x="30" y="49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32" h="49">
                    <a:moveTo>
                      <a:pt x="2" y="0"/>
                    </a:moveTo>
                    <a:lnTo>
                      <a:pt x="32" y="47"/>
                    </a:lnTo>
                    <a:lnTo>
                      <a:pt x="30" y="49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40" name="Freeform 653"/>
              <p:cNvSpPr>
                <a:spLocks/>
              </p:cNvSpPr>
              <p:nvPr/>
            </p:nvSpPr>
            <p:spPr bwMode="auto">
              <a:xfrm>
                <a:off x="5255" y="1678"/>
                <a:ext cx="3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1" y="2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41" name="Freeform 654"/>
              <p:cNvSpPr>
                <a:spLocks/>
              </p:cNvSpPr>
              <p:nvPr/>
            </p:nvSpPr>
            <p:spPr bwMode="auto">
              <a:xfrm>
                <a:off x="5286" y="1726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42" name="Freeform 655"/>
              <p:cNvSpPr>
                <a:spLocks/>
              </p:cNvSpPr>
              <p:nvPr/>
            </p:nvSpPr>
            <p:spPr bwMode="auto">
              <a:xfrm>
                <a:off x="5240" y="1704"/>
                <a:ext cx="78" cy="8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2" y="89"/>
                  </a:cxn>
                  <a:cxn ang="0">
                    <a:pos x="0" y="88"/>
                  </a:cxn>
                </a:cxnLst>
                <a:rect l="0" t="0" r="r" b="b"/>
                <a:pathLst>
                  <a:path w="78" h="89">
                    <a:moveTo>
                      <a:pt x="0" y="88"/>
                    </a:moveTo>
                    <a:lnTo>
                      <a:pt x="76" y="0"/>
                    </a:lnTo>
                    <a:lnTo>
                      <a:pt x="78" y="2"/>
                    </a:lnTo>
                    <a:lnTo>
                      <a:pt x="2" y="89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43" name="Freeform 656"/>
              <p:cNvSpPr>
                <a:spLocks/>
              </p:cNvSpPr>
              <p:nvPr/>
            </p:nvSpPr>
            <p:spPr bwMode="auto">
              <a:xfrm>
                <a:off x="5239" y="1792"/>
                <a:ext cx="3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44" name="Freeform 657"/>
              <p:cNvSpPr>
                <a:spLocks/>
              </p:cNvSpPr>
              <p:nvPr/>
            </p:nvSpPr>
            <p:spPr bwMode="auto">
              <a:xfrm>
                <a:off x="5316" y="1704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45" name="Freeform 658"/>
              <p:cNvSpPr>
                <a:spLocks/>
              </p:cNvSpPr>
              <p:nvPr/>
            </p:nvSpPr>
            <p:spPr bwMode="auto">
              <a:xfrm>
                <a:off x="5787" y="1243"/>
                <a:ext cx="360" cy="546"/>
              </a:xfrm>
              <a:custGeom>
                <a:avLst/>
                <a:gdLst/>
                <a:ahLst/>
                <a:cxnLst>
                  <a:cxn ang="0">
                    <a:pos x="359" y="1"/>
                  </a:cxn>
                  <a:cxn ang="0">
                    <a:pos x="354" y="1"/>
                  </a:cxn>
                  <a:cxn ang="0">
                    <a:pos x="345" y="0"/>
                  </a:cxn>
                  <a:cxn ang="0">
                    <a:pos x="333" y="0"/>
                  </a:cxn>
                  <a:cxn ang="0">
                    <a:pos x="319" y="1"/>
                  </a:cxn>
                  <a:cxn ang="0">
                    <a:pos x="303" y="2"/>
                  </a:cxn>
                  <a:cxn ang="0">
                    <a:pos x="288" y="4"/>
                  </a:cxn>
                  <a:cxn ang="0">
                    <a:pos x="273" y="8"/>
                  </a:cxn>
                  <a:cxn ang="0">
                    <a:pos x="248" y="19"/>
                  </a:cxn>
                  <a:cxn ang="0">
                    <a:pos x="215" y="36"/>
                  </a:cxn>
                  <a:cxn ang="0">
                    <a:pos x="184" y="54"/>
                  </a:cxn>
                  <a:cxn ang="0">
                    <a:pos x="156" y="74"/>
                  </a:cxn>
                  <a:cxn ang="0">
                    <a:pos x="131" y="95"/>
                  </a:cxn>
                  <a:cxn ang="0">
                    <a:pos x="108" y="120"/>
                  </a:cxn>
                  <a:cxn ang="0">
                    <a:pos x="86" y="147"/>
                  </a:cxn>
                  <a:cxn ang="0">
                    <a:pos x="65" y="179"/>
                  </a:cxn>
                  <a:cxn ang="0">
                    <a:pos x="46" y="214"/>
                  </a:cxn>
                  <a:cxn ang="0">
                    <a:pos x="29" y="249"/>
                  </a:cxn>
                  <a:cxn ang="0">
                    <a:pos x="17" y="282"/>
                  </a:cxn>
                  <a:cxn ang="0">
                    <a:pos x="8" y="315"/>
                  </a:cxn>
                  <a:cxn ang="0">
                    <a:pos x="2" y="348"/>
                  </a:cxn>
                  <a:cxn ang="0">
                    <a:pos x="0" y="382"/>
                  </a:cxn>
                  <a:cxn ang="0">
                    <a:pos x="1" y="418"/>
                  </a:cxn>
                  <a:cxn ang="0">
                    <a:pos x="5" y="455"/>
                  </a:cxn>
                  <a:cxn ang="0">
                    <a:pos x="10" y="481"/>
                  </a:cxn>
                  <a:cxn ang="0">
                    <a:pos x="14" y="494"/>
                  </a:cxn>
                  <a:cxn ang="0">
                    <a:pos x="20" y="506"/>
                  </a:cxn>
                  <a:cxn ang="0">
                    <a:pos x="27" y="517"/>
                  </a:cxn>
                  <a:cxn ang="0">
                    <a:pos x="34" y="527"/>
                  </a:cxn>
                  <a:cxn ang="0">
                    <a:pos x="40" y="536"/>
                  </a:cxn>
                  <a:cxn ang="0">
                    <a:pos x="45" y="542"/>
                  </a:cxn>
                  <a:cxn ang="0">
                    <a:pos x="48" y="546"/>
                  </a:cxn>
                  <a:cxn ang="0">
                    <a:pos x="360" y="1"/>
                  </a:cxn>
                </a:cxnLst>
                <a:rect l="0" t="0" r="r" b="b"/>
                <a:pathLst>
                  <a:path w="360" h="546">
                    <a:moveTo>
                      <a:pt x="360" y="1"/>
                    </a:moveTo>
                    <a:lnTo>
                      <a:pt x="359" y="1"/>
                    </a:lnTo>
                    <a:lnTo>
                      <a:pt x="358" y="1"/>
                    </a:lnTo>
                    <a:lnTo>
                      <a:pt x="354" y="1"/>
                    </a:lnTo>
                    <a:lnTo>
                      <a:pt x="350" y="0"/>
                    </a:lnTo>
                    <a:lnTo>
                      <a:pt x="345" y="0"/>
                    </a:lnTo>
                    <a:lnTo>
                      <a:pt x="339" y="0"/>
                    </a:lnTo>
                    <a:lnTo>
                      <a:pt x="333" y="0"/>
                    </a:lnTo>
                    <a:lnTo>
                      <a:pt x="326" y="0"/>
                    </a:lnTo>
                    <a:lnTo>
                      <a:pt x="319" y="1"/>
                    </a:lnTo>
                    <a:lnTo>
                      <a:pt x="311" y="1"/>
                    </a:lnTo>
                    <a:lnTo>
                      <a:pt x="303" y="2"/>
                    </a:lnTo>
                    <a:lnTo>
                      <a:pt x="296" y="3"/>
                    </a:lnTo>
                    <a:lnTo>
                      <a:pt x="288" y="4"/>
                    </a:lnTo>
                    <a:lnTo>
                      <a:pt x="280" y="6"/>
                    </a:lnTo>
                    <a:lnTo>
                      <a:pt x="273" y="8"/>
                    </a:lnTo>
                    <a:lnTo>
                      <a:pt x="267" y="11"/>
                    </a:lnTo>
                    <a:lnTo>
                      <a:pt x="248" y="19"/>
                    </a:lnTo>
                    <a:lnTo>
                      <a:pt x="231" y="28"/>
                    </a:lnTo>
                    <a:lnTo>
                      <a:pt x="215" y="36"/>
                    </a:lnTo>
                    <a:lnTo>
                      <a:pt x="199" y="45"/>
                    </a:lnTo>
                    <a:lnTo>
                      <a:pt x="184" y="54"/>
                    </a:lnTo>
                    <a:lnTo>
                      <a:pt x="170" y="64"/>
                    </a:lnTo>
                    <a:lnTo>
                      <a:pt x="156" y="74"/>
                    </a:lnTo>
                    <a:lnTo>
                      <a:pt x="143" y="84"/>
                    </a:lnTo>
                    <a:lnTo>
                      <a:pt x="131" y="95"/>
                    </a:lnTo>
                    <a:lnTo>
                      <a:pt x="119" y="107"/>
                    </a:lnTo>
                    <a:lnTo>
                      <a:pt x="108" y="120"/>
                    </a:lnTo>
                    <a:lnTo>
                      <a:pt x="97" y="133"/>
                    </a:lnTo>
                    <a:lnTo>
                      <a:pt x="86" y="147"/>
                    </a:lnTo>
                    <a:lnTo>
                      <a:pt x="76" y="163"/>
                    </a:lnTo>
                    <a:lnTo>
                      <a:pt x="65" y="179"/>
                    </a:lnTo>
                    <a:lnTo>
                      <a:pt x="55" y="197"/>
                    </a:lnTo>
                    <a:lnTo>
                      <a:pt x="46" y="214"/>
                    </a:lnTo>
                    <a:lnTo>
                      <a:pt x="37" y="232"/>
                    </a:lnTo>
                    <a:lnTo>
                      <a:pt x="29" y="249"/>
                    </a:lnTo>
                    <a:lnTo>
                      <a:pt x="23" y="265"/>
                    </a:lnTo>
                    <a:lnTo>
                      <a:pt x="17" y="282"/>
                    </a:lnTo>
                    <a:lnTo>
                      <a:pt x="12" y="298"/>
                    </a:lnTo>
                    <a:lnTo>
                      <a:pt x="8" y="315"/>
                    </a:lnTo>
                    <a:lnTo>
                      <a:pt x="5" y="331"/>
                    </a:lnTo>
                    <a:lnTo>
                      <a:pt x="2" y="348"/>
                    </a:lnTo>
                    <a:lnTo>
                      <a:pt x="1" y="365"/>
                    </a:lnTo>
                    <a:lnTo>
                      <a:pt x="0" y="382"/>
                    </a:lnTo>
                    <a:lnTo>
                      <a:pt x="0" y="399"/>
                    </a:lnTo>
                    <a:lnTo>
                      <a:pt x="1" y="418"/>
                    </a:lnTo>
                    <a:lnTo>
                      <a:pt x="3" y="436"/>
                    </a:lnTo>
                    <a:lnTo>
                      <a:pt x="5" y="455"/>
                    </a:lnTo>
                    <a:lnTo>
                      <a:pt x="9" y="476"/>
                    </a:lnTo>
                    <a:lnTo>
                      <a:pt x="10" y="481"/>
                    </a:lnTo>
                    <a:lnTo>
                      <a:pt x="12" y="487"/>
                    </a:lnTo>
                    <a:lnTo>
                      <a:pt x="14" y="494"/>
                    </a:lnTo>
                    <a:lnTo>
                      <a:pt x="17" y="500"/>
                    </a:lnTo>
                    <a:lnTo>
                      <a:pt x="20" y="506"/>
                    </a:lnTo>
                    <a:lnTo>
                      <a:pt x="24" y="512"/>
                    </a:lnTo>
                    <a:lnTo>
                      <a:pt x="27" y="517"/>
                    </a:lnTo>
                    <a:lnTo>
                      <a:pt x="30" y="522"/>
                    </a:lnTo>
                    <a:lnTo>
                      <a:pt x="34" y="527"/>
                    </a:lnTo>
                    <a:lnTo>
                      <a:pt x="37" y="532"/>
                    </a:lnTo>
                    <a:lnTo>
                      <a:pt x="40" y="536"/>
                    </a:lnTo>
                    <a:lnTo>
                      <a:pt x="43" y="539"/>
                    </a:lnTo>
                    <a:lnTo>
                      <a:pt x="45" y="542"/>
                    </a:lnTo>
                    <a:lnTo>
                      <a:pt x="47" y="544"/>
                    </a:lnTo>
                    <a:lnTo>
                      <a:pt x="48" y="546"/>
                    </a:lnTo>
                    <a:lnTo>
                      <a:pt x="48" y="546"/>
                    </a:lnTo>
                    <a:lnTo>
                      <a:pt x="36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46" name="Freeform 659"/>
              <p:cNvSpPr>
                <a:spLocks/>
              </p:cNvSpPr>
              <p:nvPr/>
            </p:nvSpPr>
            <p:spPr bwMode="auto">
              <a:xfrm>
                <a:off x="5797" y="1243"/>
                <a:ext cx="455" cy="587"/>
              </a:xfrm>
              <a:custGeom>
                <a:avLst/>
                <a:gdLst/>
                <a:ahLst/>
                <a:cxnLst>
                  <a:cxn ang="0">
                    <a:pos x="388" y="386"/>
                  </a:cxn>
                  <a:cxn ang="0">
                    <a:pos x="352" y="441"/>
                  </a:cxn>
                  <a:cxn ang="0">
                    <a:pos x="313" y="488"/>
                  </a:cxn>
                  <a:cxn ang="0">
                    <a:pos x="271" y="527"/>
                  </a:cxn>
                  <a:cxn ang="0">
                    <a:pos x="227" y="557"/>
                  </a:cxn>
                  <a:cxn ang="0">
                    <a:pos x="184" y="577"/>
                  </a:cxn>
                  <a:cxn ang="0">
                    <a:pos x="142" y="587"/>
                  </a:cxn>
                  <a:cxn ang="0">
                    <a:pos x="102" y="586"/>
                  </a:cxn>
                  <a:cxn ang="0">
                    <a:pos x="67" y="573"/>
                  </a:cxn>
                  <a:cxn ang="0">
                    <a:pos x="38" y="549"/>
                  </a:cxn>
                  <a:cxn ang="0">
                    <a:pos x="17" y="515"/>
                  </a:cxn>
                  <a:cxn ang="0">
                    <a:pos x="4" y="474"/>
                  </a:cxn>
                  <a:cxn ang="0">
                    <a:pos x="0" y="426"/>
                  </a:cxn>
                  <a:cxn ang="0">
                    <a:pos x="5" y="373"/>
                  </a:cxn>
                  <a:cxn ang="0">
                    <a:pos x="17" y="317"/>
                  </a:cxn>
                  <a:cxn ang="0">
                    <a:pos x="38" y="259"/>
                  </a:cxn>
                  <a:cxn ang="0">
                    <a:pos x="67" y="201"/>
                  </a:cxn>
                  <a:cxn ang="0">
                    <a:pos x="103" y="147"/>
                  </a:cxn>
                  <a:cxn ang="0">
                    <a:pos x="142" y="99"/>
                  </a:cxn>
                  <a:cxn ang="0">
                    <a:pos x="184" y="61"/>
                  </a:cxn>
                  <a:cxn ang="0">
                    <a:pos x="228" y="31"/>
                  </a:cxn>
                  <a:cxn ang="0">
                    <a:pos x="271" y="10"/>
                  </a:cxn>
                  <a:cxn ang="0">
                    <a:pos x="313" y="0"/>
                  </a:cxn>
                  <a:cxn ang="0">
                    <a:pos x="353" y="1"/>
                  </a:cxn>
                  <a:cxn ang="0">
                    <a:pos x="388" y="14"/>
                  </a:cxn>
                  <a:cxn ang="0">
                    <a:pos x="417" y="39"/>
                  </a:cxn>
                  <a:cxn ang="0">
                    <a:pos x="438" y="72"/>
                  </a:cxn>
                  <a:cxn ang="0">
                    <a:pos x="450" y="114"/>
                  </a:cxn>
                  <a:cxn ang="0">
                    <a:pos x="455" y="162"/>
                  </a:cxn>
                  <a:cxn ang="0">
                    <a:pos x="450" y="214"/>
                  </a:cxn>
                  <a:cxn ang="0">
                    <a:pos x="438" y="270"/>
                  </a:cxn>
                  <a:cxn ang="0">
                    <a:pos x="417" y="328"/>
                  </a:cxn>
                  <a:cxn ang="0">
                    <a:pos x="388" y="386"/>
                  </a:cxn>
                </a:cxnLst>
                <a:rect l="0" t="0" r="r" b="b"/>
                <a:pathLst>
                  <a:path w="455" h="587">
                    <a:moveTo>
                      <a:pt x="388" y="386"/>
                    </a:moveTo>
                    <a:lnTo>
                      <a:pt x="352" y="441"/>
                    </a:lnTo>
                    <a:lnTo>
                      <a:pt x="313" y="488"/>
                    </a:lnTo>
                    <a:lnTo>
                      <a:pt x="271" y="527"/>
                    </a:lnTo>
                    <a:lnTo>
                      <a:pt x="227" y="557"/>
                    </a:lnTo>
                    <a:lnTo>
                      <a:pt x="184" y="577"/>
                    </a:lnTo>
                    <a:lnTo>
                      <a:pt x="142" y="587"/>
                    </a:lnTo>
                    <a:lnTo>
                      <a:pt x="102" y="586"/>
                    </a:lnTo>
                    <a:lnTo>
                      <a:pt x="67" y="573"/>
                    </a:lnTo>
                    <a:lnTo>
                      <a:pt x="38" y="549"/>
                    </a:lnTo>
                    <a:lnTo>
                      <a:pt x="17" y="515"/>
                    </a:lnTo>
                    <a:lnTo>
                      <a:pt x="4" y="474"/>
                    </a:lnTo>
                    <a:lnTo>
                      <a:pt x="0" y="426"/>
                    </a:lnTo>
                    <a:lnTo>
                      <a:pt x="5" y="373"/>
                    </a:lnTo>
                    <a:lnTo>
                      <a:pt x="17" y="317"/>
                    </a:lnTo>
                    <a:lnTo>
                      <a:pt x="38" y="259"/>
                    </a:lnTo>
                    <a:lnTo>
                      <a:pt x="67" y="201"/>
                    </a:lnTo>
                    <a:lnTo>
                      <a:pt x="103" y="147"/>
                    </a:lnTo>
                    <a:lnTo>
                      <a:pt x="142" y="99"/>
                    </a:lnTo>
                    <a:lnTo>
                      <a:pt x="184" y="61"/>
                    </a:lnTo>
                    <a:lnTo>
                      <a:pt x="228" y="31"/>
                    </a:lnTo>
                    <a:lnTo>
                      <a:pt x="271" y="10"/>
                    </a:lnTo>
                    <a:lnTo>
                      <a:pt x="313" y="0"/>
                    </a:lnTo>
                    <a:lnTo>
                      <a:pt x="353" y="1"/>
                    </a:lnTo>
                    <a:lnTo>
                      <a:pt x="388" y="14"/>
                    </a:lnTo>
                    <a:lnTo>
                      <a:pt x="417" y="39"/>
                    </a:lnTo>
                    <a:lnTo>
                      <a:pt x="438" y="72"/>
                    </a:lnTo>
                    <a:lnTo>
                      <a:pt x="450" y="114"/>
                    </a:lnTo>
                    <a:lnTo>
                      <a:pt x="455" y="162"/>
                    </a:lnTo>
                    <a:lnTo>
                      <a:pt x="450" y="214"/>
                    </a:lnTo>
                    <a:lnTo>
                      <a:pt x="438" y="270"/>
                    </a:lnTo>
                    <a:lnTo>
                      <a:pt x="417" y="328"/>
                    </a:lnTo>
                    <a:lnTo>
                      <a:pt x="388" y="38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47" name="Freeform 660"/>
              <p:cNvSpPr>
                <a:spLocks/>
              </p:cNvSpPr>
              <p:nvPr/>
            </p:nvSpPr>
            <p:spPr bwMode="auto">
              <a:xfrm>
                <a:off x="5800" y="1247"/>
                <a:ext cx="443" cy="573"/>
              </a:xfrm>
              <a:custGeom>
                <a:avLst/>
                <a:gdLst/>
                <a:ahLst/>
                <a:cxnLst>
                  <a:cxn ang="0">
                    <a:pos x="378" y="377"/>
                  </a:cxn>
                  <a:cxn ang="0">
                    <a:pos x="344" y="430"/>
                  </a:cxn>
                  <a:cxn ang="0">
                    <a:pos x="305" y="476"/>
                  </a:cxn>
                  <a:cxn ang="0">
                    <a:pos x="264" y="514"/>
                  </a:cxn>
                  <a:cxn ang="0">
                    <a:pos x="221" y="543"/>
                  </a:cxn>
                  <a:cxn ang="0">
                    <a:pos x="179" y="563"/>
                  </a:cxn>
                  <a:cxn ang="0">
                    <a:pos x="138" y="573"/>
                  </a:cxn>
                  <a:cxn ang="0">
                    <a:pos x="100" y="572"/>
                  </a:cxn>
                  <a:cxn ang="0">
                    <a:pos x="65" y="559"/>
                  </a:cxn>
                  <a:cxn ang="0">
                    <a:pos x="36" y="535"/>
                  </a:cxn>
                  <a:cxn ang="0">
                    <a:pos x="16" y="503"/>
                  </a:cxn>
                  <a:cxn ang="0">
                    <a:pos x="4" y="462"/>
                  </a:cxn>
                  <a:cxn ang="0">
                    <a:pos x="0" y="415"/>
                  </a:cxn>
                  <a:cxn ang="0">
                    <a:pos x="4" y="364"/>
                  </a:cxn>
                  <a:cxn ang="0">
                    <a:pos x="16" y="309"/>
                  </a:cxn>
                  <a:cxn ang="0">
                    <a:pos x="37" y="253"/>
                  </a:cxn>
                  <a:cxn ang="0">
                    <a:pos x="65" y="196"/>
                  </a:cxn>
                  <a:cxn ang="0">
                    <a:pos x="100" y="143"/>
                  </a:cxn>
                  <a:cxn ang="0">
                    <a:pos x="138" y="97"/>
                  </a:cxn>
                  <a:cxn ang="0">
                    <a:pos x="180" y="59"/>
                  </a:cxn>
                  <a:cxn ang="0">
                    <a:pos x="222" y="30"/>
                  </a:cxn>
                  <a:cxn ang="0">
                    <a:pos x="264" y="10"/>
                  </a:cxn>
                  <a:cxn ang="0">
                    <a:pos x="305" y="0"/>
                  </a:cxn>
                  <a:cxn ang="0">
                    <a:pos x="344" y="1"/>
                  </a:cxn>
                  <a:cxn ang="0">
                    <a:pos x="379" y="14"/>
                  </a:cxn>
                  <a:cxn ang="0">
                    <a:pos x="407" y="38"/>
                  </a:cxn>
                  <a:cxn ang="0">
                    <a:pos x="427" y="70"/>
                  </a:cxn>
                  <a:cxn ang="0">
                    <a:pos x="439" y="111"/>
                  </a:cxn>
                  <a:cxn ang="0">
                    <a:pos x="443" y="158"/>
                  </a:cxn>
                  <a:cxn ang="0">
                    <a:pos x="439" y="209"/>
                  </a:cxn>
                  <a:cxn ang="0">
                    <a:pos x="427" y="264"/>
                  </a:cxn>
                  <a:cxn ang="0">
                    <a:pos x="407" y="320"/>
                  </a:cxn>
                  <a:cxn ang="0">
                    <a:pos x="378" y="377"/>
                  </a:cxn>
                </a:cxnLst>
                <a:rect l="0" t="0" r="r" b="b"/>
                <a:pathLst>
                  <a:path w="443" h="573">
                    <a:moveTo>
                      <a:pt x="378" y="377"/>
                    </a:moveTo>
                    <a:lnTo>
                      <a:pt x="344" y="430"/>
                    </a:lnTo>
                    <a:lnTo>
                      <a:pt x="305" y="476"/>
                    </a:lnTo>
                    <a:lnTo>
                      <a:pt x="264" y="514"/>
                    </a:lnTo>
                    <a:lnTo>
                      <a:pt x="221" y="543"/>
                    </a:lnTo>
                    <a:lnTo>
                      <a:pt x="179" y="563"/>
                    </a:lnTo>
                    <a:lnTo>
                      <a:pt x="138" y="573"/>
                    </a:lnTo>
                    <a:lnTo>
                      <a:pt x="100" y="572"/>
                    </a:lnTo>
                    <a:lnTo>
                      <a:pt x="65" y="559"/>
                    </a:lnTo>
                    <a:lnTo>
                      <a:pt x="36" y="535"/>
                    </a:lnTo>
                    <a:lnTo>
                      <a:pt x="16" y="503"/>
                    </a:lnTo>
                    <a:lnTo>
                      <a:pt x="4" y="462"/>
                    </a:lnTo>
                    <a:lnTo>
                      <a:pt x="0" y="415"/>
                    </a:lnTo>
                    <a:lnTo>
                      <a:pt x="4" y="364"/>
                    </a:lnTo>
                    <a:lnTo>
                      <a:pt x="16" y="309"/>
                    </a:lnTo>
                    <a:lnTo>
                      <a:pt x="37" y="253"/>
                    </a:lnTo>
                    <a:lnTo>
                      <a:pt x="65" y="196"/>
                    </a:lnTo>
                    <a:lnTo>
                      <a:pt x="100" y="143"/>
                    </a:lnTo>
                    <a:lnTo>
                      <a:pt x="138" y="97"/>
                    </a:lnTo>
                    <a:lnTo>
                      <a:pt x="180" y="59"/>
                    </a:lnTo>
                    <a:lnTo>
                      <a:pt x="222" y="30"/>
                    </a:lnTo>
                    <a:lnTo>
                      <a:pt x="264" y="10"/>
                    </a:lnTo>
                    <a:lnTo>
                      <a:pt x="305" y="0"/>
                    </a:lnTo>
                    <a:lnTo>
                      <a:pt x="344" y="1"/>
                    </a:lnTo>
                    <a:lnTo>
                      <a:pt x="379" y="14"/>
                    </a:lnTo>
                    <a:lnTo>
                      <a:pt x="407" y="38"/>
                    </a:lnTo>
                    <a:lnTo>
                      <a:pt x="427" y="70"/>
                    </a:lnTo>
                    <a:lnTo>
                      <a:pt x="439" y="111"/>
                    </a:lnTo>
                    <a:lnTo>
                      <a:pt x="443" y="158"/>
                    </a:lnTo>
                    <a:lnTo>
                      <a:pt x="439" y="209"/>
                    </a:lnTo>
                    <a:lnTo>
                      <a:pt x="427" y="264"/>
                    </a:lnTo>
                    <a:lnTo>
                      <a:pt x="407" y="320"/>
                    </a:lnTo>
                    <a:lnTo>
                      <a:pt x="378" y="377"/>
                    </a:lnTo>
                    <a:close/>
                  </a:path>
                </a:pathLst>
              </a:custGeom>
              <a:solidFill>
                <a:srgbClr val="6969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48" name="Freeform 661"/>
              <p:cNvSpPr>
                <a:spLocks/>
              </p:cNvSpPr>
              <p:nvPr/>
            </p:nvSpPr>
            <p:spPr bwMode="auto">
              <a:xfrm>
                <a:off x="5803" y="1251"/>
                <a:ext cx="432" cy="559"/>
              </a:xfrm>
              <a:custGeom>
                <a:avLst/>
                <a:gdLst/>
                <a:ahLst/>
                <a:cxnLst>
                  <a:cxn ang="0">
                    <a:pos x="369" y="367"/>
                  </a:cxn>
                  <a:cxn ang="0">
                    <a:pos x="335" y="419"/>
                  </a:cxn>
                  <a:cxn ang="0">
                    <a:pos x="297" y="464"/>
                  </a:cxn>
                  <a:cxn ang="0">
                    <a:pos x="257" y="501"/>
                  </a:cxn>
                  <a:cxn ang="0">
                    <a:pos x="216" y="530"/>
                  </a:cxn>
                  <a:cxn ang="0">
                    <a:pos x="174" y="549"/>
                  </a:cxn>
                  <a:cxn ang="0">
                    <a:pos x="134" y="559"/>
                  </a:cxn>
                  <a:cxn ang="0">
                    <a:pos x="97" y="558"/>
                  </a:cxn>
                  <a:cxn ang="0">
                    <a:pos x="63" y="545"/>
                  </a:cxn>
                  <a:cxn ang="0">
                    <a:pos x="35" y="522"/>
                  </a:cxn>
                  <a:cxn ang="0">
                    <a:pos x="15" y="490"/>
                  </a:cxn>
                  <a:cxn ang="0">
                    <a:pos x="4" y="450"/>
                  </a:cxn>
                  <a:cxn ang="0">
                    <a:pos x="0" y="405"/>
                  </a:cxn>
                  <a:cxn ang="0">
                    <a:pos x="4" y="355"/>
                  </a:cxn>
                  <a:cxn ang="0">
                    <a:pos x="16" y="301"/>
                  </a:cxn>
                  <a:cxn ang="0">
                    <a:pos x="35" y="246"/>
                  </a:cxn>
                  <a:cxn ang="0">
                    <a:pos x="63" y="191"/>
                  </a:cxn>
                  <a:cxn ang="0">
                    <a:pos x="97" y="139"/>
                  </a:cxn>
                  <a:cxn ang="0">
                    <a:pos x="135" y="94"/>
                  </a:cxn>
                  <a:cxn ang="0">
                    <a:pos x="175" y="57"/>
                  </a:cxn>
                  <a:cxn ang="0">
                    <a:pos x="216" y="29"/>
                  </a:cxn>
                  <a:cxn ang="0">
                    <a:pos x="258" y="9"/>
                  </a:cxn>
                  <a:cxn ang="0">
                    <a:pos x="298" y="0"/>
                  </a:cxn>
                  <a:cxn ang="0">
                    <a:pos x="335" y="1"/>
                  </a:cxn>
                  <a:cxn ang="0">
                    <a:pos x="369" y="13"/>
                  </a:cxn>
                  <a:cxn ang="0">
                    <a:pos x="397" y="36"/>
                  </a:cxn>
                  <a:cxn ang="0">
                    <a:pos x="417" y="68"/>
                  </a:cxn>
                  <a:cxn ang="0">
                    <a:pos x="428" y="108"/>
                  </a:cxn>
                  <a:cxn ang="0">
                    <a:pos x="432" y="153"/>
                  </a:cxn>
                  <a:cxn ang="0">
                    <a:pos x="428" y="204"/>
                  </a:cxn>
                  <a:cxn ang="0">
                    <a:pos x="416" y="257"/>
                  </a:cxn>
                  <a:cxn ang="0">
                    <a:pos x="396" y="312"/>
                  </a:cxn>
                  <a:cxn ang="0">
                    <a:pos x="369" y="367"/>
                  </a:cxn>
                </a:cxnLst>
                <a:rect l="0" t="0" r="r" b="b"/>
                <a:pathLst>
                  <a:path w="432" h="559">
                    <a:moveTo>
                      <a:pt x="369" y="367"/>
                    </a:moveTo>
                    <a:lnTo>
                      <a:pt x="335" y="419"/>
                    </a:lnTo>
                    <a:lnTo>
                      <a:pt x="297" y="464"/>
                    </a:lnTo>
                    <a:lnTo>
                      <a:pt x="257" y="501"/>
                    </a:lnTo>
                    <a:lnTo>
                      <a:pt x="216" y="530"/>
                    </a:lnTo>
                    <a:lnTo>
                      <a:pt x="174" y="549"/>
                    </a:lnTo>
                    <a:lnTo>
                      <a:pt x="134" y="559"/>
                    </a:lnTo>
                    <a:lnTo>
                      <a:pt x="97" y="558"/>
                    </a:lnTo>
                    <a:lnTo>
                      <a:pt x="63" y="545"/>
                    </a:lnTo>
                    <a:lnTo>
                      <a:pt x="35" y="522"/>
                    </a:lnTo>
                    <a:lnTo>
                      <a:pt x="15" y="490"/>
                    </a:lnTo>
                    <a:lnTo>
                      <a:pt x="4" y="450"/>
                    </a:lnTo>
                    <a:lnTo>
                      <a:pt x="0" y="405"/>
                    </a:lnTo>
                    <a:lnTo>
                      <a:pt x="4" y="355"/>
                    </a:lnTo>
                    <a:lnTo>
                      <a:pt x="16" y="301"/>
                    </a:lnTo>
                    <a:lnTo>
                      <a:pt x="35" y="246"/>
                    </a:lnTo>
                    <a:lnTo>
                      <a:pt x="63" y="191"/>
                    </a:lnTo>
                    <a:lnTo>
                      <a:pt x="97" y="139"/>
                    </a:lnTo>
                    <a:lnTo>
                      <a:pt x="135" y="94"/>
                    </a:lnTo>
                    <a:lnTo>
                      <a:pt x="175" y="57"/>
                    </a:lnTo>
                    <a:lnTo>
                      <a:pt x="216" y="29"/>
                    </a:lnTo>
                    <a:lnTo>
                      <a:pt x="258" y="9"/>
                    </a:lnTo>
                    <a:lnTo>
                      <a:pt x="298" y="0"/>
                    </a:lnTo>
                    <a:lnTo>
                      <a:pt x="335" y="1"/>
                    </a:lnTo>
                    <a:lnTo>
                      <a:pt x="369" y="13"/>
                    </a:lnTo>
                    <a:lnTo>
                      <a:pt x="397" y="36"/>
                    </a:lnTo>
                    <a:lnTo>
                      <a:pt x="417" y="68"/>
                    </a:lnTo>
                    <a:lnTo>
                      <a:pt x="428" y="108"/>
                    </a:lnTo>
                    <a:lnTo>
                      <a:pt x="432" y="153"/>
                    </a:lnTo>
                    <a:lnTo>
                      <a:pt x="428" y="204"/>
                    </a:lnTo>
                    <a:lnTo>
                      <a:pt x="416" y="257"/>
                    </a:lnTo>
                    <a:lnTo>
                      <a:pt x="396" y="312"/>
                    </a:lnTo>
                    <a:lnTo>
                      <a:pt x="369" y="367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49" name="Freeform 662"/>
              <p:cNvSpPr>
                <a:spLocks/>
              </p:cNvSpPr>
              <p:nvPr/>
            </p:nvSpPr>
            <p:spPr bwMode="auto">
              <a:xfrm>
                <a:off x="5805" y="1255"/>
                <a:ext cx="422" cy="544"/>
              </a:xfrm>
              <a:custGeom>
                <a:avLst/>
                <a:gdLst/>
                <a:ahLst/>
                <a:cxnLst>
                  <a:cxn ang="0">
                    <a:pos x="360" y="358"/>
                  </a:cxn>
                  <a:cxn ang="0">
                    <a:pos x="327" y="408"/>
                  </a:cxn>
                  <a:cxn ang="0">
                    <a:pos x="290" y="452"/>
                  </a:cxn>
                  <a:cxn ang="0">
                    <a:pos x="251" y="488"/>
                  </a:cxn>
                  <a:cxn ang="0">
                    <a:pos x="211" y="516"/>
                  </a:cxn>
                  <a:cxn ang="0">
                    <a:pos x="171" y="535"/>
                  </a:cxn>
                  <a:cxn ang="0">
                    <a:pos x="132" y="544"/>
                  </a:cxn>
                  <a:cxn ang="0">
                    <a:pos x="95" y="543"/>
                  </a:cxn>
                  <a:cxn ang="0">
                    <a:pos x="62" y="531"/>
                  </a:cxn>
                  <a:cxn ang="0">
                    <a:pos x="35" y="508"/>
                  </a:cxn>
                  <a:cxn ang="0">
                    <a:pos x="16" y="477"/>
                  </a:cxn>
                  <a:cxn ang="0">
                    <a:pos x="4" y="439"/>
                  </a:cxn>
                  <a:cxn ang="0">
                    <a:pos x="0" y="394"/>
                  </a:cxn>
                  <a:cxn ang="0">
                    <a:pos x="4" y="345"/>
                  </a:cxn>
                  <a:cxn ang="0">
                    <a:pos x="16" y="293"/>
                  </a:cxn>
                  <a:cxn ang="0">
                    <a:pos x="35" y="240"/>
                  </a:cxn>
                  <a:cxn ang="0">
                    <a:pos x="62" y="186"/>
                  </a:cxn>
                  <a:cxn ang="0">
                    <a:pos x="96" y="135"/>
                  </a:cxn>
                  <a:cxn ang="0">
                    <a:pos x="132" y="92"/>
                  </a:cxn>
                  <a:cxn ang="0">
                    <a:pos x="171" y="56"/>
                  </a:cxn>
                  <a:cxn ang="0">
                    <a:pos x="212" y="28"/>
                  </a:cxn>
                  <a:cxn ang="0">
                    <a:pos x="252" y="9"/>
                  </a:cxn>
                  <a:cxn ang="0">
                    <a:pos x="291" y="0"/>
                  </a:cxn>
                  <a:cxn ang="0">
                    <a:pos x="328" y="1"/>
                  </a:cxn>
                  <a:cxn ang="0">
                    <a:pos x="360" y="13"/>
                  </a:cxn>
                  <a:cxn ang="0">
                    <a:pos x="387" y="35"/>
                  </a:cxn>
                  <a:cxn ang="0">
                    <a:pos x="407" y="66"/>
                  </a:cxn>
                  <a:cxn ang="0">
                    <a:pos x="418" y="105"/>
                  </a:cxn>
                  <a:cxn ang="0">
                    <a:pos x="422" y="149"/>
                  </a:cxn>
                  <a:cxn ang="0">
                    <a:pos x="418" y="198"/>
                  </a:cxn>
                  <a:cxn ang="0">
                    <a:pos x="407" y="250"/>
                  </a:cxn>
                  <a:cxn ang="0">
                    <a:pos x="387" y="304"/>
                  </a:cxn>
                  <a:cxn ang="0">
                    <a:pos x="360" y="358"/>
                  </a:cxn>
                </a:cxnLst>
                <a:rect l="0" t="0" r="r" b="b"/>
                <a:pathLst>
                  <a:path w="422" h="544">
                    <a:moveTo>
                      <a:pt x="360" y="358"/>
                    </a:moveTo>
                    <a:lnTo>
                      <a:pt x="327" y="408"/>
                    </a:lnTo>
                    <a:lnTo>
                      <a:pt x="290" y="452"/>
                    </a:lnTo>
                    <a:lnTo>
                      <a:pt x="251" y="488"/>
                    </a:lnTo>
                    <a:lnTo>
                      <a:pt x="211" y="516"/>
                    </a:lnTo>
                    <a:lnTo>
                      <a:pt x="171" y="535"/>
                    </a:lnTo>
                    <a:lnTo>
                      <a:pt x="132" y="544"/>
                    </a:lnTo>
                    <a:lnTo>
                      <a:pt x="95" y="543"/>
                    </a:lnTo>
                    <a:lnTo>
                      <a:pt x="62" y="531"/>
                    </a:lnTo>
                    <a:lnTo>
                      <a:pt x="35" y="508"/>
                    </a:lnTo>
                    <a:lnTo>
                      <a:pt x="16" y="477"/>
                    </a:lnTo>
                    <a:lnTo>
                      <a:pt x="4" y="439"/>
                    </a:lnTo>
                    <a:lnTo>
                      <a:pt x="0" y="394"/>
                    </a:lnTo>
                    <a:lnTo>
                      <a:pt x="4" y="345"/>
                    </a:lnTo>
                    <a:lnTo>
                      <a:pt x="16" y="293"/>
                    </a:lnTo>
                    <a:lnTo>
                      <a:pt x="35" y="240"/>
                    </a:lnTo>
                    <a:lnTo>
                      <a:pt x="62" y="186"/>
                    </a:lnTo>
                    <a:lnTo>
                      <a:pt x="96" y="135"/>
                    </a:lnTo>
                    <a:lnTo>
                      <a:pt x="132" y="92"/>
                    </a:lnTo>
                    <a:lnTo>
                      <a:pt x="171" y="56"/>
                    </a:lnTo>
                    <a:lnTo>
                      <a:pt x="212" y="28"/>
                    </a:lnTo>
                    <a:lnTo>
                      <a:pt x="252" y="9"/>
                    </a:lnTo>
                    <a:lnTo>
                      <a:pt x="291" y="0"/>
                    </a:lnTo>
                    <a:lnTo>
                      <a:pt x="328" y="1"/>
                    </a:lnTo>
                    <a:lnTo>
                      <a:pt x="360" y="13"/>
                    </a:lnTo>
                    <a:lnTo>
                      <a:pt x="387" y="35"/>
                    </a:lnTo>
                    <a:lnTo>
                      <a:pt x="407" y="66"/>
                    </a:lnTo>
                    <a:lnTo>
                      <a:pt x="418" y="105"/>
                    </a:lnTo>
                    <a:lnTo>
                      <a:pt x="422" y="149"/>
                    </a:lnTo>
                    <a:lnTo>
                      <a:pt x="418" y="198"/>
                    </a:lnTo>
                    <a:lnTo>
                      <a:pt x="407" y="250"/>
                    </a:lnTo>
                    <a:lnTo>
                      <a:pt x="387" y="304"/>
                    </a:lnTo>
                    <a:lnTo>
                      <a:pt x="360" y="358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50" name="Freeform 663"/>
              <p:cNvSpPr>
                <a:spLocks/>
              </p:cNvSpPr>
              <p:nvPr/>
            </p:nvSpPr>
            <p:spPr bwMode="auto">
              <a:xfrm>
                <a:off x="5808" y="1258"/>
                <a:ext cx="411" cy="531"/>
              </a:xfrm>
              <a:custGeom>
                <a:avLst/>
                <a:gdLst/>
                <a:ahLst/>
                <a:cxnLst>
                  <a:cxn ang="0">
                    <a:pos x="351" y="349"/>
                  </a:cxn>
                  <a:cxn ang="0">
                    <a:pos x="318" y="398"/>
                  </a:cxn>
                  <a:cxn ang="0">
                    <a:pos x="283" y="441"/>
                  </a:cxn>
                  <a:cxn ang="0">
                    <a:pos x="245" y="476"/>
                  </a:cxn>
                  <a:cxn ang="0">
                    <a:pos x="205" y="503"/>
                  </a:cxn>
                  <a:cxn ang="0">
                    <a:pos x="166" y="522"/>
                  </a:cxn>
                  <a:cxn ang="0">
                    <a:pos x="128" y="531"/>
                  </a:cxn>
                  <a:cxn ang="0">
                    <a:pos x="92" y="530"/>
                  </a:cxn>
                  <a:cxn ang="0">
                    <a:pos x="60" y="518"/>
                  </a:cxn>
                  <a:cxn ang="0">
                    <a:pos x="34" y="496"/>
                  </a:cxn>
                  <a:cxn ang="0">
                    <a:pos x="15" y="466"/>
                  </a:cxn>
                  <a:cxn ang="0">
                    <a:pos x="4" y="428"/>
                  </a:cxn>
                  <a:cxn ang="0">
                    <a:pos x="0" y="385"/>
                  </a:cxn>
                  <a:cxn ang="0">
                    <a:pos x="4" y="337"/>
                  </a:cxn>
                  <a:cxn ang="0">
                    <a:pos x="15" y="287"/>
                  </a:cxn>
                  <a:cxn ang="0">
                    <a:pos x="34" y="234"/>
                  </a:cxn>
                  <a:cxn ang="0">
                    <a:pos x="60" y="182"/>
                  </a:cxn>
                  <a:cxn ang="0">
                    <a:pos x="93" y="132"/>
                  </a:cxn>
                  <a:cxn ang="0">
                    <a:pos x="128" y="90"/>
                  </a:cxn>
                  <a:cxn ang="0">
                    <a:pos x="167" y="55"/>
                  </a:cxn>
                  <a:cxn ang="0">
                    <a:pos x="206" y="28"/>
                  </a:cxn>
                  <a:cxn ang="0">
                    <a:pos x="245" y="9"/>
                  </a:cxn>
                  <a:cxn ang="0">
                    <a:pos x="283" y="0"/>
                  </a:cxn>
                  <a:cxn ang="0">
                    <a:pos x="319" y="1"/>
                  </a:cxn>
                  <a:cxn ang="0">
                    <a:pos x="351" y="13"/>
                  </a:cxn>
                  <a:cxn ang="0">
                    <a:pos x="377" y="35"/>
                  </a:cxn>
                  <a:cxn ang="0">
                    <a:pos x="396" y="65"/>
                  </a:cxn>
                  <a:cxn ang="0">
                    <a:pos x="407" y="103"/>
                  </a:cxn>
                  <a:cxn ang="0">
                    <a:pos x="411" y="146"/>
                  </a:cxn>
                  <a:cxn ang="0">
                    <a:pos x="407" y="194"/>
                  </a:cxn>
                  <a:cxn ang="0">
                    <a:pos x="396" y="244"/>
                  </a:cxn>
                  <a:cxn ang="0">
                    <a:pos x="377" y="297"/>
                  </a:cxn>
                  <a:cxn ang="0">
                    <a:pos x="351" y="349"/>
                  </a:cxn>
                </a:cxnLst>
                <a:rect l="0" t="0" r="r" b="b"/>
                <a:pathLst>
                  <a:path w="411" h="531">
                    <a:moveTo>
                      <a:pt x="351" y="349"/>
                    </a:moveTo>
                    <a:lnTo>
                      <a:pt x="318" y="398"/>
                    </a:lnTo>
                    <a:lnTo>
                      <a:pt x="283" y="441"/>
                    </a:lnTo>
                    <a:lnTo>
                      <a:pt x="245" y="476"/>
                    </a:lnTo>
                    <a:lnTo>
                      <a:pt x="205" y="503"/>
                    </a:lnTo>
                    <a:lnTo>
                      <a:pt x="166" y="522"/>
                    </a:lnTo>
                    <a:lnTo>
                      <a:pt x="128" y="531"/>
                    </a:lnTo>
                    <a:lnTo>
                      <a:pt x="92" y="530"/>
                    </a:lnTo>
                    <a:lnTo>
                      <a:pt x="60" y="518"/>
                    </a:lnTo>
                    <a:lnTo>
                      <a:pt x="34" y="496"/>
                    </a:lnTo>
                    <a:lnTo>
                      <a:pt x="15" y="466"/>
                    </a:lnTo>
                    <a:lnTo>
                      <a:pt x="4" y="428"/>
                    </a:lnTo>
                    <a:lnTo>
                      <a:pt x="0" y="385"/>
                    </a:lnTo>
                    <a:lnTo>
                      <a:pt x="4" y="337"/>
                    </a:lnTo>
                    <a:lnTo>
                      <a:pt x="15" y="287"/>
                    </a:lnTo>
                    <a:lnTo>
                      <a:pt x="34" y="234"/>
                    </a:lnTo>
                    <a:lnTo>
                      <a:pt x="60" y="182"/>
                    </a:lnTo>
                    <a:lnTo>
                      <a:pt x="93" y="132"/>
                    </a:lnTo>
                    <a:lnTo>
                      <a:pt x="128" y="90"/>
                    </a:lnTo>
                    <a:lnTo>
                      <a:pt x="167" y="55"/>
                    </a:lnTo>
                    <a:lnTo>
                      <a:pt x="206" y="28"/>
                    </a:lnTo>
                    <a:lnTo>
                      <a:pt x="245" y="9"/>
                    </a:lnTo>
                    <a:lnTo>
                      <a:pt x="283" y="0"/>
                    </a:lnTo>
                    <a:lnTo>
                      <a:pt x="319" y="1"/>
                    </a:lnTo>
                    <a:lnTo>
                      <a:pt x="351" y="13"/>
                    </a:lnTo>
                    <a:lnTo>
                      <a:pt x="377" y="35"/>
                    </a:lnTo>
                    <a:lnTo>
                      <a:pt x="396" y="65"/>
                    </a:lnTo>
                    <a:lnTo>
                      <a:pt x="407" y="103"/>
                    </a:lnTo>
                    <a:lnTo>
                      <a:pt x="411" y="146"/>
                    </a:lnTo>
                    <a:lnTo>
                      <a:pt x="407" y="194"/>
                    </a:lnTo>
                    <a:lnTo>
                      <a:pt x="396" y="244"/>
                    </a:lnTo>
                    <a:lnTo>
                      <a:pt x="377" y="297"/>
                    </a:lnTo>
                    <a:lnTo>
                      <a:pt x="351" y="349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51" name="Freeform 664"/>
              <p:cNvSpPr>
                <a:spLocks/>
              </p:cNvSpPr>
              <p:nvPr/>
            </p:nvSpPr>
            <p:spPr bwMode="auto">
              <a:xfrm>
                <a:off x="5811" y="1262"/>
                <a:ext cx="400" cy="516"/>
              </a:xfrm>
              <a:custGeom>
                <a:avLst/>
                <a:gdLst/>
                <a:ahLst/>
                <a:cxnLst>
                  <a:cxn ang="0">
                    <a:pos x="341" y="340"/>
                  </a:cxn>
                  <a:cxn ang="0">
                    <a:pos x="310" y="388"/>
                  </a:cxn>
                  <a:cxn ang="0">
                    <a:pos x="275" y="429"/>
                  </a:cxn>
                  <a:cxn ang="0">
                    <a:pos x="238" y="463"/>
                  </a:cxn>
                  <a:cxn ang="0">
                    <a:pos x="200" y="490"/>
                  </a:cxn>
                  <a:cxn ang="0">
                    <a:pos x="161" y="508"/>
                  </a:cxn>
                  <a:cxn ang="0">
                    <a:pos x="124" y="516"/>
                  </a:cxn>
                  <a:cxn ang="0">
                    <a:pos x="90" y="515"/>
                  </a:cxn>
                  <a:cxn ang="0">
                    <a:pos x="58" y="504"/>
                  </a:cxn>
                  <a:cxn ang="0">
                    <a:pos x="33" y="483"/>
                  </a:cxn>
                  <a:cxn ang="0">
                    <a:pos x="14" y="453"/>
                  </a:cxn>
                  <a:cxn ang="0">
                    <a:pos x="3" y="416"/>
                  </a:cxn>
                  <a:cxn ang="0">
                    <a:pos x="0" y="374"/>
                  </a:cxn>
                  <a:cxn ang="0">
                    <a:pos x="3" y="328"/>
                  </a:cxn>
                  <a:cxn ang="0">
                    <a:pos x="14" y="279"/>
                  </a:cxn>
                  <a:cxn ang="0">
                    <a:pos x="33" y="228"/>
                  </a:cxn>
                  <a:cxn ang="0">
                    <a:pos x="59" y="177"/>
                  </a:cxn>
                  <a:cxn ang="0">
                    <a:pos x="90" y="129"/>
                  </a:cxn>
                  <a:cxn ang="0">
                    <a:pos x="125" y="87"/>
                  </a:cxn>
                  <a:cxn ang="0">
                    <a:pos x="162" y="53"/>
                  </a:cxn>
                  <a:cxn ang="0">
                    <a:pos x="200" y="27"/>
                  </a:cxn>
                  <a:cxn ang="0">
                    <a:pos x="238" y="9"/>
                  </a:cxn>
                  <a:cxn ang="0">
                    <a:pos x="275" y="0"/>
                  </a:cxn>
                  <a:cxn ang="0">
                    <a:pos x="310" y="1"/>
                  </a:cxn>
                  <a:cxn ang="0">
                    <a:pos x="341" y="12"/>
                  </a:cxn>
                  <a:cxn ang="0">
                    <a:pos x="367" y="34"/>
                  </a:cxn>
                  <a:cxn ang="0">
                    <a:pos x="385" y="63"/>
                  </a:cxn>
                  <a:cxn ang="0">
                    <a:pos x="396" y="100"/>
                  </a:cxn>
                  <a:cxn ang="0">
                    <a:pos x="400" y="142"/>
                  </a:cxn>
                  <a:cxn ang="0">
                    <a:pos x="396" y="188"/>
                  </a:cxn>
                  <a:cxn ang="0">
                    <a:pos x="385" y="238"/>
                  </a:cxn>
                  <a:cxn ang="0">
                    <a:pos x="367" y="288"/>
                  </a:cxn>
                  <a:cxn ang="0">
                    <a:pos x="341" y="340"/>
                  </a:cxn>
                </a:cxnLst>
                <a:rect l="0" t="0" r="r" b="b"/>
                <a:pathLst>
                  <a:path w="400" h="516">
                    <a:moveTo>
                      <a:pt x="341" y="340"/>
                    </a:moveTo>
                    <a:lnTo>
                      <a:pt x="310" y="388"/>
                    </a:lnTo>
                    <a:lnTo>
                      <a:pt x="275" y="429"/>
                    </a:lnTo>
                    <a:lnTo>
                      <a:pt x="238" y="463"/>
                    </a:lnTo>
                    <a:lnTo>
                      <a:pt x="200" y="490"/>
                    </a:lnTo>
                    <a:lnTo>
                      <a:pt x="161" y="508"/>
                    </a:lnTo>
                    <a:lnTo>
                      <a:pt x="124" y="516"/>
                    </a:lnTo>
                    <a:lnTo>
                      <a:pt x="90" y="515"/>
                    </a:lnTo>
                    <a:lnTo>
                      <a:pt x="58" y="504"/>
                    </a:lnTo>
                    <a:lnTo>
                      <a:pt x="33" y="483"/>
                    </a:lnTo>
                    <a:lnTo>
                      <a:pt x="14" y="453"/>
                    </a:lnTo>
                    <a:lnTo>
                      <a:pt x="3" y="416"/>
                    </a:lnTo>
                    <a:lnTo>
                      <a:pt x="0" y="374"/>
                    </a:lnTo>
                    <a:lnTo>
                      <a:pt x="3" y="328"/>
                    </a:lnTo>
                    <a:lnTo>
                      <a:pt x="14" y="279"/>
                    </a:lnTo>
                    <a:lnTo>
                      <a:pt x="33" y="228"/>
                    </a:lnTo>
                    <a:lnTo>
                      <a:pt x="59" y="177"/>
                    </a:lnTo>
                    <a:lnTo>
                      <a:pt x="90" y="129"/>
                    </a:lnTo>
                    <a:lnTo>
                      <a:pt x="125" y="87"/>
                    </a:lnTo>
                    <a:lnTo>
                      <a:pt x="162" y="53"/>
                    </a:lnTo>
                    <a:lnTo>
                      <a:pt x="200" y="27"/>
                    </a:lnTo>
                    <a:lnTo>
                      <a:pt x="238" y="9"/>
                    </a:lnTo>
                    <a:lnTo>
                      <a:pt x="275" y="0"/>
                    </a:lnTo>
                    <a:lnTo>
                      <a:pt x="310" y="1"/>
                    </a:lnTo>
                    <a:lnTo>
                      <a:pt x="341" y="12"/>
                    </a:lnTo>
                    <a:lnTo>
                      <a:pt x="367" y="34"/>
                    </a:lnTo>
                    <a:lnTo>
                      <a:pt x="385" y="63"/>
                    </a:lnTo>
                    <a:lnTo>
                      <a:pt x="396" y="100"/>
                    </a:lnTo>
                    <a:lnTo>
                      <a:pt x="400" y="142"/>
                    </a:lnTo>
                    <a:lnTo>
                      <a:pt x="396" y="188"/>
                    </a:lnTo>
                    <a:lnTo>
                      <a:pt x="385" y="238"/>
                    </a:lnTo>
                    <a:lnTo>
                      <a:pt x="367" y="288"/>
                    </a:lnTo>
                    <a:lnTo>
                      <a:pt x="341" y="340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52" name="Freeform 665"/>
              <p:cNvSpPr>
                <a:spLocks/>
              </p:cNvSpPr>
              <p:nvPr/>
            </p:nvSpPr>
            <p:spPr bwMode="auto">
              <a:xfrm>
                <a:off x="5813" y="1266"/>
                <a:ext cx="390" cy="502"/>
              </a:xfrm>
              <a:custGeom>
                <a:avLst/>
                <a:gdLst/>
                <a:ahLst/>
                <a:cxnLst>
                  <a:cxn ang="0">
                    <a:pos x="333" y="330"/>
                  </a:cxn>
                  <a:cxn ang="0">
                    <a:pos x="302" y="377"/>
                  </a:cxn>
                  <a:cxn ang="0">
                    <a:pos x="268" y="417"/>
                  </a:cxn>
                  <a:cxn ang="0">
                    <a:pos x="232" y="450"/>
                  </a:cxn>
                  <a:cxn ang="0">
                    <a:pos x="195" y="476"/>
                  </a:cxn>
                  <a:cxn ang="0">
                    <a:pos x="158" y="493"/>
                  </a:cxn>
                  <a:cxn ang="0">
                    <a:pos x="121" y="502"/>
                  </a:cxn>
                  <a:cxn ang="0">
                    <a:pos x="88" y="501"/>
                  </a:cxn>
                  <a:cxn ang="0">
                    <a:pos x="57" y="490"/>
                  </a:cxn>
                  <a:cxn ang="0">
                    <a:pos x="32" y="469"/>
                  </a:cxn>
                  <a:cxn ang="0">
                    <a:pos x="15" y="440"/>
                  </a:cxn>
                  <a:cxn ang="0">
                    <a:pos x="4" y="405"/>
                  </a:cxn>
                  <a:cxn ang="0">
                    <a:pos x="0" y="364"/>
                  </a:cxn>
                  <a:cxn ang="0">
                    <a:pos x="4" y="319"/>
                  </a:cxn>
                  <a:cxn ang="0">
                    <a:pos x="15" y="271"/>
                  </a:cxn>
                  <a:cxn ang="0">
                    <a:pos x="33" y="221"/>
                  </a:cxn>
                  <a:cxn ang="0">
                    <a:pos x="58" y="172"/>
                  </a:cxn>
                  <a:cxn ang="0">
                    <a:pos x="88" y="125"/>
                  </a:cxn>
                  <a:cxn ang="0">
                    <a:pos x="122" y="85"/>
                  </a:cxn>
                  <a:cxn ang="0">
                    <a:pos x="158" y="51"/>
                  </a:cxn>
                  <a:cxn ang="0">
                    <a:pos x="195" y="26"/>
                  </a:cxn>
                  <a:cxn ang="0">
                    <a:pos x="232" y="8"/>
                  </a:cxn>
                  <a:cxn ang="0">
                    <a:pos x="268" y="0"/>
                  </a:cxn>
                  <a:cxn ang="0">
                    <a:pos x="302" y="1"/>
                  </a:cxn>
                  <a:cxn ang="0">
                    <a:pos x="333" y="12"/>
                  </a:cxn>
                  <a:cxn ang="0">
                    <a:pos x="358" y="33"/>
                  </a:cxn>
                  <a:cxn ang="0">
                    <a:pos x="375" y="61"/>
                  </a:cxn>
                  <a:cxn ang="0">
                    <a:pos x="386" y="97"/>
                  </a:cxn>
                  <a:cxn ang="0">
                    <a:pos x="390" y="138"/>
                  </a:cxn>
                  <a:cxn ang="0">
                    <a:pos x="386" y="183"/>
                  </a:cxn>
                  <a:cxn ang="0">
                    <a:pos x="375" y="231"/>
                  </a:cxn>
                  <a:cxn ang="0">
                    <a:pos x="357" y="280"/>
                  </a:cxn>
                  <a:cxn ang="0">
                    <a:pos x="333" y="330"/>
                  </a:cxn>
                </a:cxnLst>
                <a:rect l="0" t="0" r="r" b="b"/>
                <a:pathLst>
                  <a:path w="390" h="502">
                    <a:moveTo>
                      <a:pt x="333" y="330"/>
                    </a:moveTo>
                    <a:lnTo>
                      <a:pt x="302" y="377"/>
                    </a:lnTo>
                    <a:lnTo>
                      <a:pt x="268" y="417"/>
                    </a:lnTo>
                    <a:lnTo>
                      <a:pt x="232" y="450"/>
                    </a:lnTo>
                    <a:lnTo>
                      <a:pt x="195" y="476"/>
                    </a:lnTo>
                    <a:lnTo>
                      <a:pt x="158" y="493"/>
                    </a:lnTo>
                    <a:lnTo>
                      <a:pt x="121" y="502"/>
                    </a:lnTo>
                    <a:lnTo>
                      <a:pt x="88" y="501"/>
                    </a:lnTo>
                    <a:lnTo>
                      <a:pt x="57" y="490"/>
                    </a:lnTo>
                    <a:lnTo>
                      <a:pt x="32" y="469"/>
                    </a:lnTo>
                    <a:lnTo>
                      <a:pt x="15" y="440"/>
                    </a:lnTo>
                    <a:lnTo>
                      <a:pt x="4" y="405"/>
                    </a:lnTo>
                    <a:lnTo>
                      <a:pt x="0" y="364"/>
                    </a:lnTo>
                    <a:lnTo>
                      <a:pt x="4" y="319"/>
                    </a:lnTo>
                    <a:lnTo>
                      <a:pt x="15" y="271"/>
                    </a:lnTo>
                    <a:lnTo>
                      <a:pt x="33" y="221"/>
                    </a:lnTo>
                    <a:lnTo>
                      <a:pt x="58" y="172"/>
                    </a:lnTo>
                    <a:lnTo>
                      <a:pt x="88" y="125"/>
                    </a:lnTo>
                    <a:lnTo>
                      <a:pt x="122" y="85"/>
                    </a:lnTo>
                    <a:lnTo>
                      <a:pt x="158" y="51"/>
                    </a:lnTo>
                    <a:lnTo>
                      <a:pt x="195" y="26"/>
                    </a:lnTo>
                    <a:lnTo>
                      <a:pt x="232" y="8"/>
                    </a:lnTo>
                    <a:lnTo>
                      <a:pt x="268" y="0"/>
                    </a:lnTo>
                    <a:lnTo>
                      <a:pt x="302" y="1"/>
                    </a:lnTo>
                    <a:lnTo>
                      <a:pt x="333" y="12"/>
                    </a:lnTo>
                    <a:lnTo>
                      <a:pt x="358" y="33"/>
                    </a:lnTo>
                    <a:lnTo>
                      <a:pt x="375" y="61"/>
                    </a:lnTo>
                    <a:lnTo>
                      <a:pt x="386" y="97"/>
                    </a:lnTo>
                    <a:lnTo>
                      <a:pt x="390" y="138"/>
                    </a:lnTo>
                    <a:lnTo>
                      <a:pt x="386" y="183"/>
                    </a:lnTo>
                    <a:lnTo>
                      <a:pt x="375" y="231"/>
                    </a:lnTo>
                    <a:lnTo>
                      <a:pt x="357" y="280"/>
                    </a:lnTo>
                    <a:lnTo>
                      <a:pt x="333" y="330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53" name="Freeform 666"/>
              <p:cNvSpPr>
                <a:spLocks/>
              </p:cNvSpPr>
              <p:nvPr/>
            </p:nvSpPr>
            <p:spPr bwMode="auto">
              <a:xfrm>
                <a:off x="5816" y="1270"/>
                <a:ext cx="378" cy="488"/>
              </a:xfrm>
              <a:custGeom>
                <a:avLst/>
                <a:gdLst/>
                <a:ahLst/>
                <a:cxnLst>
                  <a:cxn ang="0">
                    <a:pos x="323" y="321"/>
                  </a:cxn>
                  <a:cxn ang="0">
                    <a:pos x="293" y="366"/>
                  </a:cxn>
                  <a:cxn ang="0">
                    <a:pos x="260" y="405"/>
                  </a:cxn>
                  <a:cxn ang="0">
                    <a:pos x="225" y="437"/>
                  </a:cxn>
                  <a:cxn ang="0">
                    <a:pos x="189" y="462"/>
                  </a:cxn>
                  <a:cxn ang="0">
                    <a:pos x="153" y="479"/>
                  </a:cxn>
                  <a:cxn ang="0">
                    <a:pos x="118" y="488"/>
                  </a:cxn>
                  <a:cxn ang="0">
                    <a:pos x="85" y="487"/>
                  </a:cxn>
                  <a:cxn ang="0">
                    <a:pos x="55" y="476"/>
                  </a:cxn>
                  <a:cxn ang="0">
                    <a:pos x="31" y="456"/>
                  </a:cxn>
                  <a:cxn ang="0">
                    <a:pos x="14" y="427"/>
                  </a:cxn>
                  <a:cxn ang="0">
                    <a:pos x="4" y="393"/>
                  </a:cxn>
                  <a:cxn ang="0">
                    <a:pos x="0" y="353"/>
                  </a:cxn>
                  <a:cxn ang="0">
                    <a:pos x="4" y="310"/>
                  </a:cxn>
                  <a:cxn ang="0">
                    <a:pos x="14" y="263"/>
                  </a:cxn>
                  <a:cxn ang="0">
                    <a:pos x="31" y="215"/>
                  </a:cxn>
                  <a:cxn ang="0">
                    <a:pos x="56" y="167"/>
                  </a:cxn>
                  <a:cxn ang="0">
                    <a:pos x="85" y="121"/>
                  </a:cxn>
                  <a:cxn ang="0">
                    <a:pos x="118" y="82"/>
                  </a:cxn>
                  <a:cxn ang="0">
                    <a:pos x="153" y="50"/>
                  </a:cxn>
                  <a:cxn ang="0">
                    <a:pos x="190" y="25"/>
                  </a:cxn>
                  <a:cxn ang="0">
                    <a:pos x="226" y="8"/>
                  </a:cxn>
                  <a:cxn ang="0">
                    <a:pos x="261" y="0"/>
                  </a:cxn>
                  <a:cxn ang="0">
                    <a:pos x="294" y="1"/>
                  </a:cxn>
                  <a:cxn ang="0">
                    <a:pos x="323" y="11"/>
                  </a:cxn>
                  <a:cxn ang="0">
                    <a:pos x="347" y="31"/>
                  </a:cxn>
                  <a:cxn ang="0">
                    <a:pos x="365" y="59"/>
                  </a:cxn>
                  <a:cxn ang="0">
                    <a:pos x="375" y="94"/>
                  </a:cxn>
                  <a:cxn ang="0">
                    <a:pos x="378" y="134"/>
                  </a:cxn>
                  <a:cxn ang="0">
                    <a:pos x="375" y="178"/>
                  </a:cxn>
                  <a:cxn ang="0">
                    <a:pos x="364" y="224"/>
                  </a:cxn>
                  <a:cxn ang="0">
                    <a:pos x="347" y="272"/>
                  </a:cxn>
                  <a:cxn ang="0">
                    <a:pos x="323" y="321"/>
                  </a:cxn>
                </a:cxnLst>
                <a:rect l="0" t="0" r="r" b="b"/>
                <a:pathLst>
                  <a:path w="378" h="488">
                    <a:moveTo>
                      <a:pt x="323" y="321"/>
                    </a:moveTo>
                    <a:lnTo>
                      <a:pt x="293" y="366"/>
                    </a:lnTo>
                    <a:lnTo>
                      <a:pt x="260" y="405"/>
                    </a:lnTo>
                    <a:lnTo>
                      <a:pt x="225" y="437"/>
                    </a:lnTo>
                    <a:lnTo>
                      <a:pt x="189" y="462"/>
                    </a:lnTo>
                    <a:lnTo>
                      <a:pt x="153" y="479"/>
                    </a:lnTo>
                    <a:lnTo>
                      <a:pt x="118" y="488"/>
                    </a:lnTo>
                    <a:lnTo>
                      <a:pt x="85" y="487"/>
                    </a:lnTo>
                    <a:lnTo>
                      <a:pt x="55" y="476"/>
                    </a:lnTo>
                    <a:lnTo>
                      <a:pt x="31" y="456"/>
                    </a:lnTo>
                    <a:lnTo>
                      <a:pt x="14" y="427"/>
                    </a:lnTo>
                    <a:lnTo>
                      <a:pt x="4" y="393"/>
                    </a:lnTo>
                    <a:lnTo>
                      <a:pt x="0" y="353"/>
                    </a:lnTo>
                    <a:lnTo>
                      <a:pt x="4" y="310"/>
                    </a:lnTo>
                    <a:lnTo>
                      <a:pt x="14" y="263"/>
                    </a:lnTo>
                    <a:lnTo>
                      <a:pt x="31" y="215"/>
                    </a:lnTo>
                    <a:lnTo>
                      <a:pt x="56" y="167"/>
                    </a:lnTo>
                    <a:lnTo>
                      <a:pt x="85" y="121"/>
                    </a:lnTo>
                    <a:lnTo>
                      <a:pt x="118" y="82"/>
                    </a:lnTo>
                    <a:lnTo>
                      <a:pt x="153" y="50"/>
                    </a:lnTo>
                    <a:lnTo>
                      <a:pt x="190" y="25"/>
                    </a:lnTo>
                    <a:lnTo>
                      <a:pt x="226" y="8"/>
                    </a:lnTo>
                    <a:lnTo>
                      <a:pt x="261" y="0"/>
                    </a:lnTo>
                    <a:lnTo>
                      <a:pt x="294" y="1"/>
                    </a:lnTo>
                    <a:lnTo>
                      <a:pt x="323" y="11"/>
                    </a:lnTo>
                    <a:lnTo>
                      <a:pt x="347" y="31"/>
                    </a:lnTo>
                    <a:lnTo>
                      <a:pt x="365" y="59"/>
                    </a:lnTo>
                    <a:lnTo>
                      <a:pt x="375" y="94"/>
                    </a:lnTo>
                    <a:lnTo>
                      <a:pt x="378" y="134"/>
                    </a:lnTo>
                    <a:lnTo>
                      <a:pt x="375" y="178"/>
                    </a:lnTo>
                    <a:lnTo>
                      <a:pt x="364" y="224"/>
                    </a:lnTo>
                    <a:lnTo>
                      <a:pt x="347" y="272"/>
                    </a:lnTo>
                    <a:lnTo>
                      <a:pt x="323" y="321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54" name="Freeform 667"/>
              <p:cNvSpPr>
                <a:spLocks/>
              </p:cNvSpPr>
              <p:nvPr/>
            </p:nvSpPr>
            <p:spPr bwMode="auto">
              <a:xfrm>
                <a:off x="5819" y="1273"/>
                <a:ext cx="367" cy="474"/>
              </a:xfrm>
              <a:custGeom>
                <a:avLst/>
                <a:gdLst/>
                <a:ahLst/>
                <a:cxnLst>
                  <a:cxn ang="0">
                    <a:pos x="313" y="312"/>
                  </a:cxn>
                  <a:cxn ang="0">
                    <a:pos x="284" y="356"/>
                  </a:cxn>
                  <a:cxn ang="0">
                    <a:pos x="253" y="394"/>
                  </a:cxn>
                  <a:cxn ang="0">
                    <a:pos x="218" y="425"/>
                  </a:cxn>
                  <a:cxn ang="0">
                    <a:pos x="183" y="450"/>
                  </a:cxn>
                  <a:cxn ang="0">
                    <a:pos x="148" y="466"/>
                  </a:cxn>
                  <a:cxn ang="0">
                    <a:pos x="114" y="474"/>
                  </a:cxn>
                  <a:cxn ang="0">
                    <a:pos x="82" y="473"/>
                  </a:cxn>
                  <a:cxn ang="0">
                    <a:pos x="54" y="463"/>
                  </a:cxn>
                  <a:cxn ang="0">
                    <a:pos x="30" y="443"/>
                  </a:cxn>
                  <a:cxn ang="0">
                    <a:pos x="13" y="416"/>
                  </a:cxn>
                  <a:cxn ang="0">
                    <a:pos x="3" y="382"/>
                  </a:cxn>
                  <a:cxn ang="0">
                    <a:pos x="0" y="344"/>
                  </a:cxn>
                  <a:cxn ang="0">
                    <a:pos x="3" y="301"/>
                  </a:cxn>
                  <a:cxn ang="0">
                    <a:pos x="13" y="256"/>
                  </a:cxn>
                  <a:cxn ang="0">
                    <a:pos x="30" y="209"/>
                  </a:cxn>
                  <a:cxn ang="0">
                    <a:pos x="54" y="163"/>
                  </a:cxn>
                  <a:cxn ang="0">
                    <a:pos x="83" y="118"/>
                  </a:cxn>
                  <a:cxn ang="0">
                    <a:pos x="114" y="81"/>
                  </a:cxn>
                  <a:cxn ang="0">
                    <a:pos x="149" y="49"/>
                  </a:cxn>
                  <a:cxn ang="0">
                    <a:pos x="184" y="25"/>
                  </a:cxn>
                  <a:cxn ang="0">
                    <a:pos x="219" y="8"/>
                  </a:cxn>
                  <a:cxn ang="0">
                    <a:pos x="253" y="0"/>
                  </a:cxn>
                  <a:cxn ang="0">
                    <a:pos x="285" y="1"/>
                  </a:cxn>
                  <a:cxn ang="0">
                    <a:pos x="314" y="12"/>
                  </a:cxn>
                  <a:cxn ang="0">
                    <a:pos x="337" y="31"/>
                  </a:cxn>
                  <a:cxn ang="0">
                    <a:pos x="354" y="58"/>
                  </a:cxn>
                  <a:cxn ang="0">
                    <a:pos x="364" y="92"/>
                  </a:cxn>
                  <a:cxn ang="0">
                    <a:pos x="367" y="131"/>
                  </a:cxn>
                  <a:cxn ang="0">
                    <a:pos x="364" y="173"/>
                  </a:cxn>
                  <a:cxn ang="0">
                    <a:pos x="354" y="218"/>
                  </a:cxn>
                  <a:cxn ang="0">
                    <a:pos x="337" y="265"/>
                  </a:cxn>
                  <a:cxn ang="0">
                    <a:pos x="313" y="312"/>
                  </a:cxn>
                </a:cxnLst>
                <a:rect l="0" t="0" r="r" b="b"/>
                <a:pathLst>
                  <a:path w="367" h="474">
                    <a:moveTo>
                      <a:pt x="313" y="312"/>
                    </a:moveTo>
                    <a:lnTo>
                      <a:pt x="284" y="356"/>
                    </a:lnTo>
                    <a:lnTo>
                      <a:pt x="253" y="394"/>
                    </a:lnTo>
                    <a:lnTo>
                      <a:pt x="218" y="425"/>
                    </a:lnTo>
                    <a:lnTo>
                      <a:pt x="183" y="450"/>
                    </a:lnTo>
                    <a:lnTo>
                      <a:pt x="148" y="466"/>
                    </a:lnTo>
                    <a:lnTo>
                      <a:pt x="114" y="474"/>
                    </a:lnTo>
                    <a:lnTo>
                      <a:pt x="82" y="473"/>
                    </a:lnTo>
                    <a:lnTo>
                      <a:pt x="54" y="463"/>
                    </a:lnTo>
                    <a:lnTo>
                      <a:pt x="30" y="443"/>
                    </a:lnTo>
                    <a:lnTo>
                      <a:pt x="13" y="416"/>
                    </a:lnTo>
                    <a:lnTo>
                      <a:pt x="3" y="382"/>
                    </a:lnTo>
                    <a:lnTo>
                      <a:pt x="0" y="344"/>
                    </a:lnTo>
                    <a:lnTo>
                      <a:pt x="3" y="301"/>
                    </a:lnTo>
                    <a:lnTo>
                      <a:pt x="13" y="256"/>
                    </a:lnTo>
                    <a:lnTo>
                      <a:pt x="30" y="209"/>
                    </a:lnTo>
                    <a:lnTo>
                      <a:pt x="54" y="163"/>
                    </a:lnTo>
                    <a:lnTo>
                      <a:pt x="83" y="118"/>
                    </a:lnTo>
                    <a:lnTo>
                      <a:pt x="114" y="81"/>
                    </a:lnTo>
                    <a:lnTo>
                      <a:pt x="149" y="49"/>
                    </a:lnTo>
                    <a:lnTo>
                      <a:pt x="184" y="25"/>
                    </a:lnTo>
                    <a:lnTo>
                      <a:pt x="219" y="8"/>
                    </a:lnTo>
                    <a:lnTo>
                      <a:pt x="253" y="0"/>
                    </a:lnTo>
                    <a:lnTo>
                      <a:pt x="285" y="1"/>
                    </a:lnTo>
                    <a:lnTo>
                      <a:pt x="314" y="12"/>
                    </a:lnTo>
                    <a:lnTo>
                      <a:pt x="337" y="31"/>
                    </a:lnTo>
                    <a:lnTo>
                      <a:pt x="354" y="58"/>
                    </a:lnTo>
                    <a:lnTo>
                      <a:pt x="364" y="92"/>
                    </a:lnTo>
                    <a:lnTo>
                      <a:pt x="367" y="131"/>
                    </a:lnTo>
                    <a:lnTo>
                      <a:pt x="364" y="173"/>
                    </a:lnTo>
                    <a:lnTo>
                      <a:pt x="354" y="218"/>
                    </a:lnTo>
                    <a:lnTo>
                      <a:pt x="337" y="265"/>
                    </a:lnTo>
                    <a:lnTo>
                      <a:pt x="313" y="312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55" name="Freeform 668"/>
              <p:cNvSpPr>
                <a:spLocks/>
              </p:cNvSpPr>
              <p:nvPr/>
            </p:nvSpPr>
            <p:spPr bwMode="auto">
              <a:xfrm>
                <a:off x="5821" y="1277"/>
                <a:ext cx="357" cy="460"/>
              </a:xfrm>
              <a:custGeom>
                <a:avLst/>
                <a:gdLst/>
                <a:ahLst/>
                <a:cxnLst>
                  <a:cxn ang="0">
                    <a:pos x="305" y="303"/>
                  </a:cxn>
                  <a:cxn ang="0">
                    <a:pos x="277" y="345"/>
                  </a:cxn>
                  <a:cxn ang="0">
                    <a:pos x="246" y="382"/>
                  </a:cxn>
                  <a:cxn ang="0">
                    <a:pos x="213" y="412"/>
                  </a:cxn>
                  <a:cxn ang="0">
                    <a:pos x="179" y="436"/>
                  </a:cxn>
                  <a:cxn ang="0">
                    <a:pos x="145" y="452"/>
                  </a:cxn>
                  <a:cxn ang="0">
                    <a:pos x="111" y="460"/>
                  </a:cxn>
                  <a:cxn ang="0">
                    <a:pos x="81" y="459"/>
                  </a:cxn>
                  <a:cxn ang="0">
                    <a:pos x="53" y="449"/>
                  </a:cxn>
                  <a:cxn ang="0">
                    <a:pos x="30" y="430"/>
                  </a:cxn>
                  <a:cxn ang="0">
                    <a:pos x="13" y="403"/>
                  </a:cxn>
                  <a:cxn ang="0">
                    <a:pos x="4" y="371"/>
                  </a:cxn>
                  <a:cxn ang="0">
                    <a:pos x="0" y="333"/>
                  </a:cxn>
                  <a:cxn ang="0">
                    <a:pos x="4" y="292"/>
                  </a:cxn>
                  <a:cxn ang="0">
                    <a:pos x="14" y="248"/>
                  </a:cxn>
                  <a:cxn ang="0">
                    <a:pos x="30" y="203"/>
                  </a:cxn>
                  <a:cxn ang="0">
                    <a:pos x="53" y="157"/>
                  </a:cxn>
                  <a:cxn ang="0">
                    <a:pos x="81" y="115"/>
                  </a:cxn>
                  <a:cxn ang="0">
                    <a:pos x="112" y="78"/>
                  </a:cxn>
                  <a:cxn ang="0">
                    <a:pos x="145" y="47"/>
                  </a:cxn>
                  <a:cxn ang="0">
                    <a:pos x="179" y="24"/>
                  </a:cxn>
                  <a:cxn ang="0">
                    <a:pos x="213" y="8"/>
                  </a:cxn>
                  <a:cxn ang="0">
                    <a:pos x="246" y="0"/>
                  </a:cxn>
                  <a:cxn ang="0">
                    <a:pos x="277" y="1"/>
                  </a:cxn>
                  <a:cxn ang="0">
                    <a:pos x="305" y="11"/>
                  </a:cxn>
                  <a:cxn ang="0">
                    <a:pos x="328" y="30"/>
                  </a:cxn>
                  <a:cxn ang="0">
                    <a:pos x="344" y="56"/>
                  </a:cxn>
                  <a:cxn ang="0">
                    <a:pos x="354" y="89"/>
                  </a:cxn>
                  <a:cxn ang="0">
                    <a:pos x="357" y="127"/>
                  </a:cxn>
                  <a:cxn ang="0">
                    <a:pos x="354" y="168"/>
                  </a:cxn>
                  <a:cxn ang="0">
                    <a:pos x="344" y="212"/>
                  </a:cxn>
                  <a:cxn ang="0">
                    <a:pos x="328" y="257"/>
                  </a:cxn>
                  <a:cxn ang="0">
                    <a:pos x="305" y="303"/>
                  </a:cxn>
                </a:cxnLst>
                <a:rect l="0" t="0" r="r" b="b"/>
                <a:pathLst>
                  <a:path w="357" h="460">
                    <a:moveTo>
                      <a:pt x="305" y="303"/>
                    </a:moveTo>
                    <a:lnTo>
                      <a:pt x="277" y="345"/>
                    </a:lnTo>
                    <a:lnTo>
                      <a:pt x="246" y="382"/>
                    </a:lnTo>
                    <a:lnTo>
                      <a:pt x="213" y="412"/>
                    </a:lnTo>
                    <a:lnTo>
                      <a:pt x="179" y="436"/>
                    </a:lnTo>
                    <a:lnTo>
                      <a:pt x="145" y="452"/>
                    </a:lnTo>
                    <a:lnTo>
                      <a:pt x="111" y="460"/>
                    </a:lnTo>
                    <a:lnTo>
                      <a:pt x="81" y="459"/>
                    </a:lnTo>
                    <a:lnTo>
                      <a:pt x="53" y="449"/>
                    </a:lnTo>
                    <a:lnTo>
                      <a:pt x="30" y="430"/>
                    </a:lnTo>
                    <a:lnTo>
                      <a:pt x="13" y="403"/>
                    </a:lnTo>
                    <a:lnTo>
                      <a:pt x="4" y="371"/>
                    </a:lnTo>
                    <a:lnTo>
                      <a:pt x="0" y="333"/>
                    </a:lnTo>
                    <a:lnTo>
                      <a:pt x="4" y="292"/>
                    </a:lnTo>
                    <a:lnTo>
                      <a:pt x="14" y="248"/>
                    </a:lnTo>
                    <a:lnTo>
                      <a:pt x="30" y="203"/>
                    </a:lnTo>
                    <a:lnTo>
                      <a:pt x="53" y="157"/>
                    </a:lnTo>
                    <a:lnTo>
                      <a:pt x="81" y="115"/>
                    </a:lnTo>
                    <a:lnTo>
                      <a:pt x="112" y="78"/>
                    </a:lnTo>
                    <a:lnTo>
                      <a:pt x="145" y="47"/>
                    </a:lnTo>
                    <a:lnTo>
                      <a:pt x="179" y="24"/>
                    </a:lnTo>
                    <a:lnTo>
                      <a:pt x="213" y="8"/>
                    </a:lnTo>
                    <a:lnTo>
                      <a:pt x="246" y="0"/>
                    </a:lnTo>
                    <a:lnTo>
                      <a:pt x="277" y="1"/>
                    </a:lnTo>
                    <a:lnTo>
                      <a:pt x="305" y="11"/>
                    </a:lnTo>
                    <a:lnTo>
                      <a:pt x="328" y="30"/>
                    </a:lnTo>
                    <a:lnTo>
                      <a:pt x="344" y="56"/>
                    </a:lnTo>
                    <a:lnTo>
                      <a:pt x="354" y="89"/>
                    </a:lnTo>
                    <a:lnTo>
                      <a:pt x="357" y="127"/>
                    </a:lnTo>
                    <a:lnTo>
                      <a:pt x="354" y="168"/>
                    </a:lnTo>
                    <a:lnTo>
                      <a:pt x="344" y="212"/>
                    </a:lnTo>
                    <a:lnTo>
                      <a:pt x="328" y="257"/>
                    </a:lnTo>
                    <a:lnTo>
                      <a:pt x="305" y="303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56" name="Freeform 669"/>
              <p:cNvSpPr>
                <a:spLocks/>
              </p:cNvSpPr>
              <p:nvPr/>
            </p:nvSpPr>
            <p:spPr bwMode="auto">
              <a:xfrm>
                <a:off x="5824" y="1281"/>
                <a:ext cx="346" cy="446"/>
              </a:xfrm>
              <a:custGeom>
                <a:avLst/>
                <a:gdLst/>
                <a:ahLst/>
                <a:cxnLst>
                  <a:cxn ang="0">
                    <a:pos x="295" y="293"/>
                  </a:cxn>
                  <a:cxn ang="0">
                    <a:pos x="268" y="334"/>
                  </a:cxn>
                  <a:cxn ang="0">
                    <a:pos x="238" y="370"/>
                  </a:cxn>
                  <a:cxn ang="0">
                    <a:pos x="206" y="399"/>
                  </a:cxn>
                  <a:cxn ang="0">
                    <a:pos x="173" y="422"/>
                  </a:cxn>
                  <a:cxn ang="0">
                    <a:pos x="140" y="438"/>
                  </a:cxn>
                  <a:cxn ang="0">
                    <a:pos x="108" y="446"/>
                  </a:cxn>
                  <a:cxn ang="0">
                    <a:pos x="78" y="445"/>
                  </a:cxn>
                  <a:cxn ang="0">
                    <a:pos x="51" y="435"/>
                  </a:cxn>
                  <a:cxn ang="0">
                    <a:pos x="28" y="416"/>
                  </a:cxn>
                  <a:cxn ang="0">
                    <a:pos x="13" y="391"/>
                  </a:cxn>
                  <a:cxn ang="0">
                    <a:pos x="3" y="359"/>
                  </a:cxn>
                  <a:cxn ang="0">
                    <a:pos x="0" y="323"/>
                  </a:cxn>
                  <a:cxn ang="0">
                    <a:pos x="3" y="283"/>
                  </a:cxn>
                  <a:cxn ang="0">
                    <a:pos x="13" y="240"/>
                  </a:cxn>
                  <a:cxn ang="0">
                    <a:pos x="29" y="196"/>
                  </a:cxn>
                  <a:cxn ang="0">
                    <a:pos x="51" y="152"/>
                  </a:cxn>
                  <a:cxn ang="0">
                    <a:pos x="78" y="111"/>
                  </a:cxn>
                  <a:cxn ang="0">
                    <a:pos x="108" y="75"/>
                  </a:cxn>
                  <a:cxn ang="0">
                    <a:pos x="140" y="46"/>
                  </a:cxn>
                  <a:cxn ang="0">
                    <a:pos x="173" y="23"/>
                  </a:cxn>
                  <a:cxn ang="0">
                    <a:pos x="206" y="7"/>
                  </a:cxn>
                  <a:cxn ang="0">
                    <a:pos x="238" y="0"/>
                  </a:cxn>
                  <a:cxn ang="0">
                    <a:pos x="268" y="1"/>
                  </a:cxn>
                  <a:cxn ang="0">
                    <a:pos x="296" y="11"/>
                  </a:cxn>
                  <a:cxn ang="0">
                    <a:pos x="318" y="29"/>
                  </a:cxn>
                  <a:cxn ang="0">
                    <a:pos x="334" y="54"/>
                  </a:cxn>
                  <a:cxn ang="0">
                    <a:pos x="343" y="86"/>
                  </a:cxn>
                  <a:cxn ang="0">
                    <a:pos x="346" y="122"/>
                  </a:cxn>
                  <a:cxn ang="0">
                    <a:pos x="343" y="162"/>
                  </a:cxn>
                  <a:cxn ang="0">
                    <a:pos x="333" y="205"/>
                  </a:cxn>
                  <a:cxn ang="0">
                    <a:pos x="318" y="249"/>
                  </a:cxn>
                  <a:cxn ang="0">
                    <a:pos x="295" y="293"/>
                  </a:cxn>
                </a:cxnLst>
                <a:rect l="0" t="0" r="r" b="b"/>
                <a:pathLst>
                  <a:path w="346" h="446">
                    <a:moveTo>
                      <a:pt x="295" y="293"/>
                    </a:moveTo>
                    <a:lnTo>
                      <a:pt x="268" y="334"/>
                    </a:lnTo>
                    <a:lnTo>
                      <a:pt x="238" y="370"/>
                    </a:lnTo>
                    <a:lnTo>
                      <a:pt x="206" y="399"/>
                    </a:lnTo>
                    <a:lnTo>
                      <a:pt x="173" y="422"/>
                    </a:lnTo>
                    <a:lnTo>
                      <a:pt x="140" y="438"/>
                    </a:lnTo>
                    <a:lnTo>
                      <a:pt x="108" y="446"/>
                    </a:lnTo>
                    <a:lnTo>
                      <a:pt x="78" y="445"/>
                    </a:lnTo>
                    <a:lnTo>
                      <a:pt x="51" y="435"/>
                    </a:lnTo>
                    <a:lnTo>
                      <a:pt x="28" y="416"/>
                    </a:lnTo>
                    <a:lnTo>
                      <a:pt x="13" y="391"/>
                    </a:lnTo>
                    <a:lnTo>
                      <a:pt x="3" y="359"/>
                    </a:lnTo>
                    <a:lnTo>
                      <a:pt x="0" y="323"/>
                    </a:lnTo>
                    <a:lnTo>
                      <a:pt x="3" y="283"/>
                    </a:lnTo>
                    <a:lnTo>
                      <a:pt x="13" y="240"/>
                    </a:lnTo>
                    <a:lnTo>
                      <a:pt x="29" y="196"/>
                    </a:lnTo>
                    <a:lnTo>
                      <a:pt x="51" y="152"/>
                    </a:lnTo>
                    <a:lnTo>
                      <a:pt x="78" y="111"/>
                    </a:lnTo>
                    <a:lnTo>
                      <a:pt x="108" y="75"/>
                    </a:lnTo>
                    <a:lnTo>
                      <a:pt x="140" y="46"/>
                    </a:lnTo>
                    <a:lnTo>
                      <a:pt x="173" y="23"/>
                    </a:lnTo>
                    <a:lnTo>
                      <a:pt x="206" y="7"/>
                    </a:lnTo>
                    <a:lnTo>
                      <a:pt x="238" y="0"/>
                    </a:lnTo>
                    <a:lnTo>
                      <a:pt x="268" y="1"/>
                    </a:lnTo>
                    <a:lnTo>
                      <a:pt x="296" y="11"/>
                    </a:lnTo>
                    <a:lnTo>
                      <a:pt x="318" y="29"/>
                    </a:lnTo>
                    <a:lnTo>
                      <a:pt x="334" y="54"/>
                    </a:lnTo>
                    <a:lnTo>
                      <a:pt x="343" y="86"/>
                    </a:lnTo>
                    <a:lnTo>
                      <a:pt x="346" y="122"/>
                    </a:lnTo>
                    <a:lnTo>
                      <a:pt x="343" y="162"/>
                    </a:lnTo>
                    <a:lnTo>
                      <a:pt x="333" y="205"/>
                    </a:lnTo>
                    <a:lnTo>
                      <a:pt x="318" y="249"/>
                    </a:lnTo>
                    <a:lnTo>
                      <a:pt x="295" y="293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57" name="Freeform 670"/>
              <p:cNvSpPr>
                <a:spLocks/>
              </p:cNvSpPr>
              <p:nvPr/>
            </p:nvSpPr>
            <p:spPr bwMode="auto">
              <a:xfrm>
                <a:off x="5827" y="1285"/>
                <a:ext cx="335" cy="431"/>
              </a:xfrm>
              <a:custGeom>
                <a:avLst/>
                <a:gdLst/>
                <a:ahLst/>
                <a:cxnLst>
                  <a:cxn ang="0">
                    <a:pos x="286" y="284"/>
                  </a:cxn>
                  <a:cxn ang="0">
                    <a:pos x="259" y="323"/>
                  </a:cxn>
                  <a:cxn ang="0">
                    <a:pos x="230" y="358"/>
                  </a:cxn>
                  <a:cxn ang="0">
                    <a:pos x="199" y="387"/>
                  </a:cxn>
                  <a:cxn ang="0">
                    <a:pos x="167" y="409"/>
                  </a:cxn>
                  <a:cxn ang="0">
                    <a:pos x="135" y="424"/>
                  </a:cxn>
                  <a:cxn ang="0">
                    <a:pos x="104" y="431"/>
                  </a:cxn>
                  <a:cxn ang="0">
                    <a:pos x="75" y="430"/>
                  </a:cxn>
                  <a:cxn ang="0">
                    <a:pos x="49" y="421"/>
                  </a:cxn>
                  <a:cxn ang="0">
                    <a:pos x="27" y="403"/>
                  </a:cxn>
                  <a:cxn ang="0">
                    <a:pos x="12" y="378"/>
                  </a:cxn>
                  <a:cxn ang="0">
                    <a:pos x="3" y="348"/>
                  </a:cxn>
                  <a:cxn ang="0">
                    <a:pos x="0" y="312"/>
                  </a:cxn>
                  <a:cxn ang="0">
                    <a:pos x="3" y="274"/>
                  </a:cxn>
                  <a:cxn ang="0">
                    <a:pos x="12" y="232"/>
                  </a:cxn>
                  <a:cxn ang="0">
                    <a:pos x="27" y="190"/>
                  </a:cxn>
                  <a:cxn ang="0">
                    <a:pos x="49" y="147"/>
                  </a:cxn>
                  <a:cxn ang="0">
                    <a:pos x="75" y="107"/>
                  </a:cxn>
                  <a:cxn ang="0">
                    <a:pos x="104" y="73"/>
                  </a:cxn>
                  <a:cxn ang="0">
                    <a:pos x="136" y="44"/>
                  </a:cxn>
                  <a:cxn ang="0">
                    <a:pos x="168" y="22"/>
                  </a:cxn>
                  <a:cxn ang="0">
                    <a:pos x="200" y="7"/>
                  </a:cxn>
                  <a:cxn ang="0">
                    <a:pos x="231" y="0"/>
                  </a:cxn>
                  <a:cxn ang="0">
                    <a:pos x="260" y="0"/>
                  </a:cxn>
                  <a:cxn ang="0">
                    <a:pos x="286" y="10"/>
                  </a:cxn>
                  <a:cxn ang="0">
                    <a:pos x="307" y="28"/>
                  </a:cxn>
                  <a:cxn ang="0">
                    <a:pos x="323" y="53"/>
                  </a:cxn>
                  <a:cxn ang="0">
                    <a:pos x="332" y="83"/>
                  </a:cxn>
                  <a:cxn ang="0">
                    <a:pos x="335" y="118"/>
                  </a:cxn>
                  <a:cxn ang="0">
                    <a:pos x="332" y="157"/>
                  </a:cxn>
                  <a:cxn ang="0">
                    <a:pos x="323" y="198"/>
                  </a:cxn>
                  <a:cxn ang="0">
                    <a:pos x="307" y="241"/>
                  </a:cxn>
                  <a:cxn ang="0">
                    <a:pos x="286" y="284"/>
                  </a:cxn>
                </a:cxnLst>
                <a:rect l="0" t="0" r="r" b="b"/>
                <a:pathLst>
                  <a:path w="335" h="431">
                    <a:moveTo>
                      <a:pt x="286" y="284"/>
                    </a:moveTo>
                    <a:lnTo>
                      <a:pt x="259" y="323"/>
                    </a:lnTo>
                    <a:lnTo>
                      <a:pt x="230" y="358"/>
                    </a:lnTo>
                    <a:lnTo>
                      <a:pt x="199" y="387"/>
                    </a:lnTo>
                    <a:lnTo>
                      <a:pt x="167" y="409"/>
                    </a:lnTo>
                    <a:lnTo>
                      <a:pt x="135" y="424"/>
                    </a:lnTo>
                    <a:lnTo>
                      <a:pt x="104" y="431"/>
                    </a:lnTo>
                    <a:lnTo>
                      <a:pt x="75" y="430"/>
                    </a:lnTo>
                    <a:lnTo>
                      <a:pt x="49" y="421"/>
                    </a:lnTo>
                    <a:lnTo>
                      <a:pt x="27" y="403"/>
                    </a:lnTo>
                    <a:lnTo>
                      <a:pt x="12" y="378"/>
                    </a:lnTo>
                    <a:lnTo>
                      <a:pt x="3" y="348"/>
                    </a:lnTo>
                    <a:lnTo>
                      <a:pt x="0" y="312"/>
                    </a:lnTo>
                    <a:lnTo>
                      <a:pt x="3" y="274"/>
                    </a:lnTo>
                    <a:lnTo>
                      <a:pt x="12" y="232"/>
                    </a:lnTo>
                    <a:lnTo>
                      <a:pt x="27" y="190"/>
                    </a:lnTo>
                    <a:lnTo>
                      <a:pt x="49" y="147"/>
                    </a:lnTo>
                    <a:lnTo>
                      <a:pt x="75" y="107"/>
                    </a:lnTo>
                    <a:lnTo>
                      <a:pt x="104" y="73"/>
                    </a:lnTo>
                    <a:lnTo>
                      <a:pt x="136" y="44"/>
                    </a:lnTo>
                    <a:lnTo>
                      <a:pt x="168" y="22"/>
                    </a:lnTo>
                    <a:lnTo>
                      <a:pt x="200" y="7"/>
                    </a:lnTo>
                    <a:lnTo>
                      <a:pt x="231" y="0"/>
                    </a:lnTo>
                    <a:lnTo>
                      <a:pt x="260" y="0"/>
                    </a:lnTo>
                    <a:lnTo>
                      <a:pt x="286" y="10"/>
                    </a:lnTo>
                    <a:lnTo>
                      <a:pt x="307" y="28"/>
                    </a:lnTo>
                    <a:lnTo>
                      <a:pt x="323" y="53"/>
                    </a:lnTo>
                    <a:lnTo>
                      <a:pt x="332" y="83"/>
                    </a:lnTo>
                    <a:lnTo>
                      <a:pt x="335" y="118"/>
                    </a:lnTo>
                    <a:lnTo>
                      <a:pt x="332" y="157"/>
                    </a:lnTo>
                    <a:lnTo>
                      <a:pt x="323" y="198"/>
                    </a:lnTo>
                    <a:lnTo>
                      <a:pt x="307" y="241"/>
                    </a:lnTo>
                    <a:lnTo>
                      <a:pt x="286" y="284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58" name="Freeform 671"/>
              <p:cNvSpPr>
                <a:spLocks/>
              </p:cNvSpPr>
              <p:nvPr/>
            </p:nvSpPr>
            <p:spPr bwMode="auto">
              <a:xfrm>
                <a:off x="5829" y="1288"/>
                <a:ext cx="325" cy="417"/>
              </a:xfrm>
              <a:custGeom>
                <a:avLst/>
                <a:gdLst/>
                <a:ahLst/>
                <a:cxnLst>
                  <a:cxn ang="0">
                    <a:pos x="277" y="275"/>
                  </a:cxn>
                  <a:cxn ang="0">
                    <a:pos x="252" y="314"/>
                  </a:cxn>
                  <a:cxn ang="0">
                    <a:pos x="223" y="347"/>
                  </a:cxn>
                  <a:cxn ang="0">
                    <a:pos x="193" y="375"/>
                  </a:cxn>
                  <a:cxn ang="0">
                    <a:pos x="162" y="396"/>
                  </a:cxn>
                  <a:cxn ang="0">
                    <a:pos x="132" y="410"/>
                  </a:cxn>
                  <a:cxn ang="0">
                    <a:pos x="101" y="417"/>
                  </a:cxn>
                  <a:cxn ang="0">
                    <a:pos x="73" y="417"/>
                  </a:cxn>
                  <a:cxn ang="0">
                    <a:pos x="48" y="408"/>
                  </a:cxn>
                  <a:cxn ang="0">
                    <a:pos x="27" y="390"/>
                  </a:cxn>
                  <a:cxn ang="0">
                    <a:pos x="12" y="366"/>
                  </a:cxn>
                  <a:cxn ang="0">
                    <a:pos x="3" y="337"/>
                  </a:cxn>
                  <a:cxn ang="0">
                    <a:pos x="0" y="303"/>
                  </a:cxn>
                  <a:cxn ang="0">
                    <a:pos x="3" y="265"/>
                  </a:cxn>
                  <a:cxn ang="0">
                    <a:pos x="12" y="225"/>
                  </a:cxn>
                  <a:cxn ang="0">
                    <a:pos x="27" y="184"/>
                  </a:cxn>
                  <a:cxn ang="0">
                    <a:pos x="48" y="143"/>
                  </a:cxn>
                  <a:cxn ang="0">
                    <a:pos x="73" y="104"/>
                  </a:cxn>
                  <a:cxn ang="0">
                    <a:pos x="102" y="71"/>
                  </a:cxn>
                  <a:cxn ang="0">
                    <a:pos x="132" y="43"/>
                  </a:cxn>
                  <a:cxn ang="0">
                    <a:pos x="163" y="22"/>
                  </a:cxn>
                  <a:cxn ang="0">
                    <a:pos x="194" y="8"/>
                  </a:cxn>
                  <a:cxn ang="0">
                    <a:pos x="224" y="0"/>
                  </a:cxn>
                  <a:cxn ang="0">
                    <a:pos x="252" y="1"/>
                  </a:cxn>
                  <a:cxn ang="0">
                    <a:pos x="277" y="10"/>
                  </a:cxn>
                  <a:cxn ang="0">
                    <a:pos x="298" y="28"/>
                  </a:cxn>
                  <a:cxn ang="0">
                    <a:pos x="313" y="52"/>
                  </a:cxn>
                  <a:cxn ang="0">
                    <a:pos x="322" y="81"/>
                  </a:cxn>
                  <a:cxn ang="0">
                    <a:pos x="325" y="115"/>
                  </a:cxn>
                  <a:cxn ang="0">
                    <a:pos x="322" y="153"/>
                  </a:cxn>
                  <a:cxn ang="0">
                    <a:pos x="313" y="192"/>
                  </a:cxn>
                  <a:cxn ang="0">
                    <a:pos x="298" y="233"/>
                  </a:cxn>
                  <a:cxn ang="0">
                    <a:pos x="277" y="275"/>
                  </a:cxn>
                </a:cxnLst>
                <a:rect l="0" t="0" r="r" b="b"/>
                <a:pathLst>
                  <a:path w="325" h="417">
                    <a:moveTo>
                      <a:pt x="277" y="275"/>
                    </a:moveTo>
                    <a:lnTo>
                      <a:pt x="252" y="314"/>
                    </a:lnTo>
                    <a:lnTo>
                      <a:pt x="223" y="347"/>
                    </a:lnTo>
                    <a:lnTo>
                      <a:pt x="193" y="375"/>
                    </a:lnTo>
                    <a:lnTo>
                      <a:pt x="162" y="396"/>
                    </a:lnTo>
                    <a:lnTo>
                      <a:pt x="132" y="410"/>
                    </a:lnTo>
                    <a:lnTo>
                      <a:pt x="101" y="417"/>
                    </a:lnTo>
                    <a:lnTo>
                      <a:pt x="73" y="417"/>
                    </a:lnTo>
                    <a:lnTo>
                      <a:pt x="48" y="408"/>
                    </a:lnTo>
                    <a:lnTo>
                      <a:pt x="27" y="390"/>
                    </a:lnTo>
                    <a:lnTo>
                      <a:pt x="12" y="366"/>
                    </a:lnTo>
                    <a:lnTo>
                      <a:pt x="3" y="337"/>
                    </a:lnTo>
                    <a:lnTo>
                      <a:pt x="0" y="303"/>
                    </a:lnTo>
                    <a:lnTo>
                      <a:pt x="3" y="265"/>
                    </a:lnTo>
                    <a:lnTo>
                      <a:pt x="12" y="225"/>
                    </a:lnTo>
                    <a:lnTo>
                      <a:pt x="27" y="184"/>
                    </a:lnTo>
                    <a:lnTo>
                      <a:pt x="48" y="143"/>
                    </a:lnTo>
                    <a:lnTo>
                      <a:pt x="73" y="104"/>
                    </a:lnTo>
                    <a:lnTo>
                      <a:pt x="102" y="71"/>
                    </a:lnTo>
                    <a:lnTo>
                      <a:pt x="132" y="43"/>
                    </a:lnTo>
                    <a:lnTo>
                      <a:pt x="163" y="22"/>
                    </a:lnTo>
                    <a:lnTo>
                      <a:pt x="194" y="8"/>
                    </a:lnTo>
                    <a:lnTo>
                      <a:pt x="224" y="0"/>
                    </a:lnTo>
                    <a:lnTo>
                      <a:pt x="252" y="1"/>
                    </a:lnTo>
                    <a:lnTo>
                      <a:pt x="277" y="10"/>
                    </a:lnTo>
                    <a:lnTo>
                      <a:pt x="298" y="28"/>
                    </a:lnTo>
                    <a:lnTo>
                      <a:pt x="313" y="52"/>
                    </a:lnTo>
                    <a:lnTo>
                      <a:pt x="322" y="81"/>
                    </a:lnTo>
                    <a:lnTo>
                      <a:pt x="325" y="115"/>
                    </a:lnTo>
                    <a:lnTo>
                      <a:pt x="322" y="153"/>
                    </a:lnTo>
                    <a:lnTo>
                      <a:pt x="313" y="192"/>
                    </a:lnTo>
                    <a:lnTo>
                      <a:pt x="298" y="233"/>
                    </a:lnTo>
                    <a:lnTo>
                      <a:pt x="277" y="275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59" name="Freeform 672"/>
              <p:cNvSpPr>
                <a:spLocks/>
              </p:cNvSpPr>
              <p:nvPr/>
            </p:nvSpPr>
            <p:spPr bwMode="auto">
              <a:xfrm>
                <a:off x="5832" y="1292"/>
                <a:ext cx="314" cy="403"/>
              </a:xfrm>
              <a:custGeom>
                <a:avLst/>
                <a:gdLst/>
                <a:ahLst/>
                <a:cxnLst>
                  <a:cxn ang="0">
                    <a:pos x="268" y="265"/>
                  </a:cxn>
                  <a:cxn ang="0">
                    <a:pos x="243" y="303"/>
                  </a:cxn>
                  <a:cxn ang="0">
                    <a:pos x="216" y="335"/>
                  </a:cxn>
                  <a:cxn ang="0">
                    <a:pos x="187" y="362"/>
                  </a:cxn>
                  <a:cxn ang="0">
                    <a:pos x="157" y="382"/>
                  </a:cxn>
                  <a:cxn ang="0">
                    <a:pos x="127" y="396"/>
                  </a:cxn>
                  <a:cxn ang="0">
                    <a:pos x="98" y="403"/>
                  </a:cxn>
                  <a:cxn ang="0">
                    <a:pos x="70" y="402"/>
                  </a:cxn>
                  <a:cxn ang="0">
                    <a:pos x="46" y="393"/>
                  </a:cxn>
                  <a:cxn ang="0">
                    <a:pos x="26" y="377"/>
                  </a:cxn>
                  <a:cxn ang="0">
                    <a:pos x="12" y="354"/>
                  </a:cxn>
                  <a:cxn ang="0">
                    <a:pos x="3" y="325"/>
                  </a:cxn>
                  <a:cxn ang="0">
                    <a:pos x="0" y="292"/>
                  </a:cxn>
                  <a:cxn ang="0">
                    <a:pos x="3" y="256"/>
                  </a:cxn>
                  <a:cxn ang="0">
                    <a:pos x="12" y="218"/>
                  </a:cxn>
                  <a:cxn ang="0">
                    <a:pos x="26" y="178"/>
                  </a:cxn>
                  <a:cxn ang="0">
                    <a:pos x="46" y="138"/>
                  </a:cxn>
                  <a:cxn ang="0">
                    <a:pos x="71" y="101"/>
                  </a:cxn>
                  <a:cxn ang="0">
                    <a:pos x="98" y="68"/>
                  </a:cxn>
                  <a:cxn ang="0">
                    <a:pos x="127" y="42"/>
                  </a:cxn>
                  <a:cxn ang="0">
                    <a:pos x="157" y="21"/>
                  </a:cxn>
                  <a:cxn ang="0">
                    <a:pos x="187" y="7"/>
                  </a:cxn>
                  <a:cxn ang="0">
                    <a:pos x="216" y="0"/>
                  </a:cxn>
                  <a:cxn ang="0">
                    <a:pos x="243" y="1"/>
                  </a:cxn>
                  <a:cxn ang="0">
                    <a:pos x="268" y="10"/>
                  </a:cxn>
                  <a:cxn ang="0">
                    <a:pos x="288" y="26"/>
                  </a:cxn>
                  <a:cxn ang="0">
                    <a:pos x="302" y="50"/>
                  </a:cxn>
                  <a:cxn ang="0">
                    <a:pos x="311" y="78"/>
                  </a:cxn>
                  <a:cxn ang="0">
                    <a:pos x="314" y="111"/>
                  </a:cxn>
                  <a:cxn ang="0">
                    <a:pos x="311" y="147"/>
                  </a:cxn>
                  <a:cxn ang="0">
                    <a:pos x="302" y="186"/>
                  </a:cxn>
                  <a:cxn ang="0">
                    <a:pos x="288" y="225"/>
                  </a:cxn>
                  <a:cxn ang="0">
                    <a:pos x="268" y="265"/>
                  </a:cxn>
                </a:cxnLst>
                <a:rect l="0" t="0" r="r" b="b"/>
                <a:pathLst>
                  <a:path w="314" h="403">
                    <a:moveTo>
                      <a:pt x="268" y="265"/>
                    </a:moveTo>
                    <a:lnTo>
                      <a:pt x="243" y="303"/>
                    </a:lnTo>
                    <a:lnTo>
                      <a:pt x="216" y="335"/>
                    </a:lnTo>
                    <a:lnTo>
                      <a:pt x="187" y="362"/>
                    </a:lnTo>
                    <a:lnTo>
                      <a:pt x="157" y="382"/>
                    </a:lnTo>
                    <a:lnTo>
                      <a:pt x="127" y="396"/>
                    </a:lnTo>
                    <a:lnTo>
                      <a:pt x="98" y="403"/>
                    </a:lnTo>
                    <a:lnTo>
                      <a:pt x="70" y="402"/>
                    </a:lnTo>
                    <a:lnTo>
                      <a:pt x="46" y="393"/>
                    </a:lnTo>
                    <a:lnTo>
                      <a:pt x="26" y="377"/>
                    </a:lnTo>
                    <a:lnTo>
                      <a:pt x="12" y="354"/>
                    </a:lnTo>
                    <a:lnTo>
                      <a:pt x="3" y="325"/>
                    </a:lnTo>
                    <a:lnTo>
                      <a:pt x="0" y="292"/>
                    </a:lnTo>
                    <a:lnTo>
                      <a:pt x="3" y="256"/>
                    </a:lnTo>
                    <a:lnTo>
                      <a:pt x="12" y="218"/>
                    </a:lnTo>
                    <a:lnTo>
                      <a:pt x="26" y="178"/>
                    </a:lnTo>
                    <a:lnTo>
                      <a:pt x="46" y="138"/>
                    </a:lnTo>
                    <a:lnTo>
                      <a:pt x="71" y="101"/>
                    </a:lnTo>
                    <a:lnTo>
                      <a:pt x="98" y="68"/>
                    </a:lnTo>
                    <a:lnTo>
                      <a:pt x="127" y="42"/>
                    </a:lnTo>
                    <a:lnTo>
                      <a:pt x="157" y="21"/>
                    </a:lnTo>
                    <a:lnTo>
                      <a:pt x="187" y="7"/>
                    </a:lnTo>
                    <a:lnTo>
                      <a:pt x="216" y="0"/>
                    </a:lnTo>
                    <a:lnTo>
                      <a:pt x="243" y="1"/>
                    </a:lnTo>
                    <a:lnTo>
                      <a:pt x="268" y="10"/>
                    </a:lnTo>
                    <a:lnTo>
                      <a:pt x="288" y="26"/>
                    </a:lnTo>
                    <a:lnTo>
                      <a:pt x="302" y="50"/>
                    </a:lnTo>
                    <a:lnTo>
                      <a:pt x="311" y="78"/>
                    </a:lnTo>
                    <a:lnTo>
                      <a:pt x="314" y="111"/>
                    </a:lnTo>
                    <a:lnTo>
                      <a:pt x="311" y="147"/>
                    </a:lnTo>
                    <a:lnTo>
                      <a:pt x="302" y="186"/>
                    </a:lnTo>
                    <a:lnTo>
                      <a:pt x="288" y="225"/>
                    </a:lnTo>
                    <a:lnTo>
                      <a:pt x="268" y="265"/>
                    </a:lnTo>
                    <a:close/>
                  </a:path>
                </a:pathLst>
              </a:custGeom>
              <a:solidFill>
                <a:srgbClr val="9090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60" name="Freeform 673"/>
              <p:cNvSpPr>
                <a:spLocks/>
              </p:cNvSpPr>
              <p:nvPr/>
            </p:nvSpPr>
            <p:spPr bwMode="auto">
              <a:xfrm>
                <a:off x="5832" y="1292"/>
                <a:ext cx="314" cy="403"/>
              </a:xfrm>
              <a:custGeom>
                <a:avLst/>
                <a:gdLst/>
                <a:ahLst/>
                <a:cxnLst>
                  <a:cxn ang="0">
                    <a:pos x="268" y="265"/>
                  </a:cxn>
                  <a:cxn ang="0">
                    <a:pos x="243" y="303"/>
                  </a:cxn>
                  <a:cxn ang="0">
                    <a:pos x="216" y="335"/>
                  </a:cxn>
                  <a:cxn ang="0">
                    <a:pos x="187" y="362"/>
                  </a:cxn>
                  <a:cxn ang="0">
                    <a:pos x="157" y="382"/>
                  </a:cxn>
                  <a:cxn ang="0">
                    <a:pos x="127" y="396"/>
                  </a:cxn>
                  <a:cxn ang="0">
                    <a:pos x="98" y="403"/>
                  </a:cxn>
                  <a:cxn ang="0">
                    <a:pos x="70" y="402"/>
                  </a:cxn>
                  <a:cxn ang="0">
                    <a:pos x="46" y="393"/>
                  </a:cxn>
                  <a:cxn ang="0">
                    <a:pos x="26" y="377"/>
                  </a:cxn>
                  <a:cxn ang="0">
                    <a:pos x="12" y="354"/>
                  </a:cxn>
                  <a:cxn ang="0">
                    <a:pos x="3" y="325"/>
                  </a:cxn>
                  <a:cxn ang="0">
                    <a:pos x="0" y="292"/>
                  </a:cxn>
                  <a:cxn ang="0">
                    <a:pos x="3" y="256"/>
                  </a:cxn>
                  <a:cxn ang="0">
                    <a:pos x="12" y="218"/>
                  </a:cxn>
                  <a:cxn ang="0">
                    <a:pos x="26" y="178"/>
                  </a:cxn>
                  <a:cxn ang="0">
                    <a:pos x="46" y="138"/>
                  </a:cxn>
                  <a:cxn ang="0">
                    <a:pos x="71" y="101"/>
                  </a:cxn>
                  <a:cxn ang="0">
                    <a:pos x="98" y="68"/>
                  </a:cxn>
                  <a:cxn ang="0">
                    <a:pos x="127" y="42"/>
                  </a:cxn>
                  <a:cxn ang="0">
                    <a:pos x="157" y="21"/>
                  </a:cxn>
                  <a:cxn ang="0">
                    <a:pos x="187" y="7"/>
                  </a:cxn>
                  <a:cxn ang="0">
                    <a:pos x="216" y="0"/>
                  </a:cxn>
                  <a:cxn ang="0">
                    <a:pos x="243" y="1"/>
                  </a:cxn>
                  <a:cxn ang="0">
                    <a:pos x="268" y="10"/>
                  </a:cxn>
                  <a:cxn ang="0">
                    <a:pos x="288" y="26"/>
                  </a:cxn>
                  <a:cxn ang="0">
                    <a:pos x="302" y="50"/>
                  </a:cxn>
                  <a:cxn ang="0">
                    <a:pos x="311" y="78"/>
                  </a:cxn>
                  <a:cxn ang="0">
                    <a:pos x="314" y="111"/>
                  </a:cxn>
                  <a:cxn ang="0">
                    <a:pos x="311" y="147"/>
                  </a:cxn>
                  <a:cxn ang="0">
                    <a:pos x="302" y="186"/>
                  </a:cxn>
                  <a:cxn ang="0">
                    <a:pos x="288" y="225"/>
                  </a:cxn>
                  <a:cxn ang="0">
                    <a:pos x="268" y="265"/>
                  </a:cxn>
                </a:cxnLst>
                <a:rect l="0" t="0" r="r" b="b"/>
                <a:pathLst>
                  <a:path w="314" h="403">
                    <a:moveTo>
                      <a:pt x="268" y="265"/>
                    </a:moveTo>
                    <a:lnTo>
                      <a:pt x="243" y="303"/>
                    </a:lnTo>
                    <a:lnTo>
                      <a:pt x="216" y="335"/>
                    </a:lnTo>
                    <a:lnTo>
                      <a:pt x="187" y="362"/>
                    </a:lnTo>
                    <a:lnTo>
                      <a:pt x="157" y="382"/>
                    </a:lnTo>
                    <a:lnTo>
                      <a:pt x="127" y="396"/>
                    </a:lnTo>
                    <a:lnTo>
                      <a:pt x="98" y="403"/>
                    </a:lnTo>
                    <a:lnTo>
                      <a:pt x="70" y="402"/>
                    </a:lnTo>
                    <a:lnTo>
                      <a:pt x="46" y="393"/>
                    </a:lnTo>
                    <a:lnTo>
                      <a:pt x="26" y="377"/>
                    </a:lnTo>
                    <a:lnTo>
                      <a:pt x="12" y="354"/>
                    </a:lnTo>
                    <a:lnTo>
                      <a:pt x="3" y="325"/>
                    </a:lnTo>
                    <a:lnTo>
                      <a:pt x="0" y="292"/>
                    </a:lnTo>
                    <a:lnTo>
                      <a:pt x="3" y="256"/>
                    </a:lnTo>
                    <a:lnTo>
                      <a:pt x="12" y="218"/>
                    </a:lnTo>
                    <a:lnTo>
                      <a:pt x="26" y="178"/>
                    </a:lnTo>
                    <a:lnTo>
                      <a:pt x="46" y="138"/>
                    </a:lnTo>
                    <a:lnTo>
                      <a:pt x="71" y="101"/>
                    </a:lnTo>
                    <a:lnTo>
                      <a:pt x="98" y="68"/>
                    </a:lnTo>
                    <a:lnTo>
                      <a:pt x="127" y="42"/>
                    </a:lnTo>
                    <a:lnTo>
                      <a:pt x="157" y="21"/>
                    </a:lnTo>
                    <a:lnTo>
                      <a:pt x="187" y="7"/>
                    </a:lnTo>
                    <a:lnTo>
                      <a:pt x="216" y="0"/>
                    </a:lnTo>
                    <a:lnTo>
                      <a:pt x="243" y="1"/>
                    </a:lnTo>
                    <a:lnTo>
                      <a:pt x="268" y="10"/>
                    </a:lnTo>
                    <a:lnTo>
                      <a:pt x="288" y="26"/>
                    </a:lnTo>
                    <a:lnTo>
                      <a:pt x="302" y="50"/>
                    </a:lnTo>
                    <a:lnTo>
                      <a:pt x="311" y="78"/>
                    </a:lnTo>
                    <a:lnTo>
                      <a:pt x="314" y="111"/>
                    </a:lnTo>
                    <a:lnTo>
                      <a:pt x="311" y="147"/>
                    </a:lnTo>
                    <a:lnTo>
                      <a:pt x="302" y="186"/>
                    </a:lnTo>
                    <a:lnTo>
                      <a:pt x="288" y="225"/>
                    </a:lnTo>
                    <a:lnTo>
                      <a:pt x="268" y="265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61" name="Freeform 674"/>
              <p:cNvSpPr>
                <a:spLocks/>
              </p:cNvSpPr>
              <p:nvPr/>
            </p:nvSpPr>
            <p:spPr bwMode="auto">
              <a:xfrm>
                <a:off x="5835" y="1296"/>
                <a:ext cx="303" cy="389"/>
              </a:xfrm>
              <a:custGeom>
                <a:avLst/>
                <a:gdLst/>
                <a:ahLst/>
                <a:cxnLst>
                  <a:cxn ang="0">
                    <a:pos x="258" y="256"/>
                  </a:cxn>
                  <a:cxn ang="0">
                    <a:pos x="234" y="292"/>
                  </a:cxn>
                  <a:cxn ang="0">
                    <a:pos x="208" y="323"/>
                  </a:cxn>
                  <a:cxn ang="0">
                    <a:pos x="180" y="349"/>
                  </a:cxn>
                  <a:cxn ang="0">
                    <a:pos x="151" y="369"/>
                  </a:cxn>
                  <a:cxn ang="0">
                    <a:pos x="122" y="382"/>
                  </a:cxn>
                  <a:cxn ang="0">
                    <a:pos x="94" y="389"/>
                  </a:cxn>
                  <a:cxn ang="0">
                    <a:pos x="68" y="388"/>
                  </a:cxn>
                  <a:cxn ang="0">
                    <a:pos x="44" y="379"/>
                  </a:cxn>
                  <a:cxn ang="0">
                    <a:pos x="25" y="363"/>
                  </a:cxn>
                  <a:cxn ang="0">
                    <a:pos x="11" y="341"/>
                  </a:cxn>
                  <a:cxn ang="0">
                    <a:pos x="3" y="314"/>
                  </a:cxn>
                  <a:cxn ang="0">
                    <a:pos x="0" y="282"/>
                  </a:cxn>
                  <a:cxn ang="0">
                    <a:pos x="3" y="247"/>
                  </a:cxn>
                  <a:cxn ang="0">
                    <a:pos x="11" y="210"/>
                  </a:cxn>
                  <a:cxn ang="0">
                    <a:pos x="25" y="172"/>
                  </a:cxn>
                  <a:cxn ang="0">
                    <a:pos x="44" y="133"/>
                  </a:cxn>
                  <a:cxn ang="0">
                    <a:pos x="68" y="97"/>
                  </a:cxn>
                  <a:cxn ang="0">
                    <a:pos x="94" y="66"/>
                  </a:cxn>
                  <a:cxn ang="0">
                    <a:pos x="122" y="40"/>
                  </a:cxn>
                  <a:cxn ang="0">
                    <a:pos x="151" y="20"/>
                  </a:cxn>
                  <a:cxn ang="0">
                    <a:pos x="180" y="7"/>
                  </a:cxn>
                  <a:cxn ang="0">
                    <a:pos x="208" y="0"/>
                  </a:cxn>
                  <a:cxn ang="0">
                    <a:pos x="235" y="1"/>
                  </a:cxn>
                  <a:cxn ang="0">
                    <a:pos x="258" y="9"/>
                  </a:cxn>
                  <a:cxn ang="0">
                    <a:pos x="278" y="25"/>
                  </a:cxn>
                  <a:cxn ang="0">
                    <a:pos x="292" y="48"/>
                  </a:cxn>
                  <a:cxn ang="0">
                    <a:pos x="300" y="75"/>
                  </a:cxn>
                  <a:cxn ang="0">
                    <a:pos x="303" y="107"/>
                  </a:cxn>
                  <a:cxn ang="0">
                    <a:pos x="300" y="142"/>
                  </a:cxn>
                  <a:cxn ang="0">
                    <a:pos x="291" y="179"/>
                  </a:cxn>
                  <a:cxn ang="0">
                    <a:pos x="277" y="217"/>
                  </a:cxn>
                  <a:cxn ang="0">
                    <a:pos x="258" y="256"/>
                  </a:cxn>
                </a:cxnLst>
                <a:rect l="0" t="0" r="r" b="b"/>
                <a:pathLst>
                  <a:path w="303" h="389">
                    <a:moveTo>
                      <a:pt x="258" y="256"/>
                    </a:moveTo>
                    <a:lnTo>
                      <a:pt x="234" y="292"/>
                    </a:lnTo>
                    <a:lnTo>
                      <a:pt x="208" y="323"/>
                    </a:lnTo>
                    <a:lnTo>
                      <a:pt x="180" y="349"/>
                    </a:lnTo>
                    <a:lnTo>
                      <a:pt x="151" y="369"/>
                    </a:lnTo>
                    <a:lnTo>
                      <a:pt x="122" y="382"/>
                    </a:lnTo>
                    <a:lnTo>
                      <a:pt x="94" y="389"/>
                    </a:lnTo>
                    <a:lnTo>
                      <a:pt x="68" y="388"/>
                    </a:lnTo>
                    <a:lnTo>
                      <a:pt x="44" y="379"/>
                    </a:lnTo>
                    <a:lnTo>
                      <a:pt x="25" y="363"/>
                    </a:lnTo>
                    <a:lnTo>
                      <a:pt x="11" y="341"/>
                    </a:lnTo>
                    <a:lnTo>
                      <a:pt x="3" y="314"/>
                    </a:lnTo>
                    <a:lnTo>
                      <a:pt x="0" y="282"/>
                    </a:lnTo>
                    <a:lnTo>
                      <a:pt x="3" y="247"/>
                    </a:lnTo>
                    <a:lnTo>
                      <a:pt x="11" y="210"/>
                    </a:lnTo>
                    <a:lnTo>
                      <a:pt x="25" y="172"/>
                    </a:lnTo>
                    <a:lnTo>
                      <a:pt x="44" y="133"/>
                    </a:lnTo>
                    <a:lnTo>
                      <a:pt x="68" y="97"/>
                    </a:lnTo>
                    <a:lnTo>
                      <a:pt x="94" y="66"/>
                    </a:lnTo>
                    <a:lnTo>
                      <a:pt x="122" y="40"/>
                    </a:lnTo>
                    <a:lnTo>
                      <a:pt x="151" y="20"/>
                    </a:lnTo>
                    <a:lnTo>
                      <a:pt x="180" y="7"/>
                    </a:lnTo>
                    <a:lnTo>
                      <a:pt x="208" y="0"/>
                    </a:lnTo>
                    <a:lnTo>
                      <a:pt x="235" y="1"/>
                    </a:lnTo>
                    <a:lnTo>
                      <a:pt x="258" y="9"/>
                    </a:lnTo>
                    <a:lnTo>
                      <a:pt x="278" y="25"/>
                    </a:lnTo>
                    <a:lnTo>
                      <a:pt x="292" y="48"/>
                    </a:lnTo>
                    <a:lnTo>
                      <a:pt x="300" y="75"/>
                    </a:lnTo>
                    <a:lnTo>
                      <a:pt x="303" y="107"/>
                    </a:lnTo>
                    <a:lnTo>
                      <a:pt x="300" y="142"/>
                    </a:lnTo>
                    <a:lnTo>
                      <a:pt x="291" y="179"/>
                    </a:lnTo>
                    <a:lnTo>
                      <a:pt x="277" y="217"/>
                    </a:lnTo>
                    <a:lnTo>
                      <a:pt x="258" y="256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62" name="Freeform 675"/>
              <p:cNvSpPr>
                <a:spLocks/>
              </p:cNvSpPr>
              <p:nvPr/>
            </p:nvSpPr>
            <p:spPr bwMode="auto">
              <a:xfrm>
                <a:off x="5838" y="1300"/>
                <a:ext cx="291" cy="374"/>
              </a:xfrm>
              <a:custGeom>
                <a:avLst/>
                <a:gdLst/>
                <a:ahLst/>
                <a:cxnLst>
                  <a:cxn ang="0">
                    <a:pos x="248" y="246"/>
                  </a:cxn>
                  <a:cxn ang="0">
                    <a:pos x="226" y="281"/>
                  </a:cxn>
                  <a:cxn ang="0">
                    <a:pos x="200" y="311"/>
                  </a:cxn>
                  <a:cxn ang="0">
                    <a:pos x="173" y="336"/>
                  </a:cxn>
                  <a:cxn ang="0">
                    <a:pos x="145" y="355"/>
                  </a:cxn>
                  <a:cxn ang="0">
                    <a:pos x="117" y="368"/>
                  </a:cxn>
                  <a:cxn ang="0">
                    <a:pos x="90" y="374"/>
                  </a:cxn>
                  <a:cxn ang="0">
                    <a:pos x="65" y="374"/>
                  </a:cxn>
                  <a:cxn ang="0">
                    <a:pos x="42" y="365"/>
                  </a:cxn>
                  <a:cxn ang="0">
                    <a:pos x="23" y="350"/>
                  </a:cxn>
                  <a:cxn ang="0">
                    <a:pos x="10" y="329"/>
                  </a:cxn>
                  <a:cxn ang="0">
                    <a:pos x="2" y="302"/>
                  </a:cxn>
                  <a:cxn ang="0">
                    <a:pos x="0" y="271"/>
                  </a:cxn>
                  <a:cxn ang="0">
                    <a:pos x="2" y="238"/>
                  </a:cxn>
                  <a:cxn ang="0">
                    <a:pos x="10" y="202"/>
                  </a:cxn>
                  <a:cxn ang="0">
                    <a:pos x="24" y="165"/>
                  </a:cxn>
                  <a:cxn ang="0">
                    <a:pos x="42" y="128"/>
                  </a:cxn>
                  <a:cxn ang="0">
                    <a:pos x="65" y="93"/>
                  </a:cxn>
                  <a:cxn ang="0">
                    <a:pos x="91" y="63"/>
                  </a:cxn>
                  <a:cxn ang="0">
                    <a:pos x="118" y="38"/>
                  </a:cxn>
                  <a:cxn ang="0">
                    <a:pos x="146" y="19"/>
                  </a:cxn>
                  <a:cxn ang="0">
                    <a:pos x="173" y="6"/>
                  </a:cxn>
                  <a:cxn ang="0">
                    <a:pos x="200" y="0"/>
                  </a:cxn>
                  <a:cxn ang="0">
                    <a:pos x="226" y="0"/>
                  </a:cxn>
                  <a:cxn ang="0">
                    <a:pos x="249" y="9"/>
                  </a:cxn>
                  <a:cxn ang="0">
                    <a:pos x="267" y="24"/>
                  </a:cxn>
                  <a:cxn ang="0">
                    <a:pos x="281" y="46"/>
                  </a:cxn>
                  <a:cxn ang="0">
                    <a:pos x="289" y="72"/>
                  </a:cxn>
                  <a:cxn ang="0">
                    <a:pos x="291" y="103"/>
                  </a:cxn>
                  <a:cxn ang="0">
                    <a:pos x="289" y="137"/>
                  </a:cxn>
                  <a:cxn ang="0">
                    <a:pos x="281" y="172"/>
                  </a:cxn>
                  <a:cxn ang="0">
                    <a:pos x="267" y="209"/>
                  </a:cxn>
                  <a:cxn ang="0">
                    <a:pos x="248" y="246"/>
                  </a:cxn>
                </a:cxnLst>
                <a:rect l="0" t="0" r="r" b="b"/>
                <a:pathLst>
                  <a:path w="291" h="374">
                    <a:moveTo>
                      <a:pt x="248" y="246"/>
                    </a:moveTo>
                    <a:lnTo>
                      <a:pt x="226" y="281"/>
                    </a:lnTo>
                    <a:lnTo>
                      <a:pt x="200" y="311"/>
                    </a:lnTo>
                    <a:lnTo>
                      <a:pt x="173" y="336"/>
                    </a:lnTo>
                    <a:lnTo>
                      <a:pt x="145" y="355"/>
                    </a:lnTo>
                    <a:lnTo>
                      <a:pt x="117" y="368"/>
                    </a:lnTo>
                    <a:lnTo>
                      <a:pt x="90" y="374"/>
                    </a:lnTo>
                    <a:lnTo>
                      <a:pt x="65" y="374"/>
                    </a:lnTo>
                    <a:lnTo>
                      <a:pt x="42" y="365"/>
                    </a:lnTo>
                    <a:lnTo>
                      <a:pt x="23" y="350"/>
                    </a:lnTo>
                    <a:lnTo>
                      <a:pt x="10" y="329"/>
                    </a:lnTo>
                    <a:lnTo>
                      <a:pt x="2" y="302"/>
                    </a:lnTo>
                    <a:lnTo>
                      <a:pt x="0" y="271"/>
                    </a:lnTo>
                    <a:lnTo>
                      <a:pt x="2" y="238"/>
                    </a:lnTo>
                    <a:lnTo>
                      <a:pt x="10" y="202"/>
                    </a:lnTo>
                    <a:lnTo>
                      <a:pt x="24" y="165"/>
                    </a:lnTo>
                    <a:lnTo>
                      <a:pt x="42" y="128"/>
                    </a:lnTo>
                    <a:lnTo>
                      <a:pt x="65" y="93"/>
                    </a:lnTo>
                    <a:lnTo>
                      <a:pt x="91" y="63"/>
                    </a:lnTo>
                    <a:lnTo>
                      <a:pt x="118" y="38"/>
                    </a:lnTo>
                    <a:lnTo>
                      <a:pt x="146" y="19"/>
                    </a:lnTo>
                    <a:lnTo>
                      <a:pt x="173" y="6"/>
                    </a:lnTo>
                    <a:lnTo>
                      <a:pt x="200" y="0"/>
                    </a:lnTo>
                    <a:lnTo>
                      <a:pt x="226" y="0"/>
                    </a:lnTo>
                    <a:lnTo>
                      <a:pt x="249" y="9"/>
                    </a:lnTo>
                    <a:lnTo>
                      <a:pt x="267" y="24"/>
                    </a:lnTo>
                    <a:lnTo>
                      <a:pt x="281" y="46"/>
                    </a:lnTo>
                    <a:lnTo>
                      <a:pt x="289" y="72"/>
                    </a:lnTo>
                    <a:lnTo>
                      <a:pt x="291" y="103"/>
                    </a:lnTo>
                    <a:lnTo>
                      <a:pt x="289" y="137"/>
                    </a:lnTo>
                    <a:lnTo>
                      <a:pt x="281" y="172"/>
                    </a:lnTo>
                    <a:lnTo>
                      <a:pt x="267" y="209"/>
                    </a:lnTo>
                    <a:lnTo>
                      <a:pt x="248" y="246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63" name="Freeform 676"/>
              <p:cNvSpPr>
                <a:spLocks/>
              </p:cNvSpPr>
              <p:nvPr/>
            </p:nvSpPr>
            <p:spPr bwMode="auto">
              <a:xfrm>
                <a:off x="5840" y="1303"/>
                <a:ext cx="281" cy="361"/>
              </a:xfrm>
              <a:custGeom>
                <a:avLst/>
                <a:gdLst/>
                <a:ahLst/>
                <a:cxnLst>
                  <a:cxn ang="0">
                    <a:pos x="240" y="238"/>
                  </a:cxn>
                  <a:cxn ang="0">
                    <a:pos x="218" y="271"/>
                  </a:cxn>
                  <a:cxn ang="0">
                    <a:pos x="193" y="300"/>
                  </a:cxn>
                  <a:cxn ang="0">
                    <a:pos x="167" y="324"/>
                  </a:cxn>
                  <a:cxn ang="0">
                    <a:pos x="141" y="342"/>
                  </a:cxn>
                  <a:cxn ang="0">
                    <a:pos x="114" y="355"/>
                  </a:cxn>
                  <a:cxn ang="0">
                    <a:pos x="88" y="361"/>
                  </a:cxn>
                  <a:cxn ang="0">
                    <a:pos x="63" y="360"/>
                  </a:cxn>
                  <a:cxn ang="0">
                    <a:pos x="41" y="352"/>
                  </a:cxn>
                  <a:cxn ang="0">
                    <a:pos x="23" y="338"/>
                  </a:cxn>
                  <a:cxn ang="0">
                    <a:pos x="10" y="317"/>
                  </a:cxn>
                  <a:cxn ang="0">
                    <a:pos x="3" y="291"/>
                  </a:cxn>
                  <a:cxn ang="0">
                    <a:pos x="0" y="262"/>
                  </a:cxn>
                  <a:cxn ang="0">
                    <a:pos x="3" y="230"/>
                  </a:cxn>
                  <a:cxn ang="0">
                    <a:pos x="11" y="195"/>
                  </a:cxn>
                  <a:cxn ang="0">
                    <a:pos x="23" y="160"/>
                  </a:cxn>
                  <a:cxn ang="0">
                    <a:pos x="42" y="124"/>
                  </a:cxn>
                  <a:cxn ang="0">
                    <a:pos x="63" y="90"/>
                  </a:cxn>
                  <a:cxn ang="0">
                    <a:pos x="88" y="61"/>
                  </a:cxn>
                  <a:cxn ang="0">
                    <a:pos x="114" y="37"/>
                  </a:cxn>
                  <a:cxn ang="0">
                    <a:pos x="141" y="19"/>
                  </a:cxn>
                  <a:cxn ang="0">
                    <a:pos x="168" y="7"/>
                  </a:cxn>
                  <a:cxn ang="0">
                    <a:pos x="194" y="0"/>
                  </a:cxn>
                  <a:cxn ang="0">
                    <a:pos x="218" y="1"/>
                  </a:cxn>
                  <a:cxn ang="0">
                    <a:pos x="240" y="9"/>
                  </a:cxn>
                  <a:cxn ang="0">
                    <a:pos x="258" y="24"/>
                  </a:cxn>
                  <a:cxn ang="0">
                    <a:pos x="271" y="45"/>
                  </a:cxn>
                  <a:cxn ang="0">
                    <a:pos x="279" y="70"/>
                  </a:cxn>
                  <a:cxn ang="0">
                    <a:pos x="281" y="100"/>
                  </a:cxn>
                  <a:cxn ang="0">
                    <a:pos x="279" y="132"/>
                  </a:cxn>
                  <a:cxn ang="0">
                    <a:pos x="271" y="166"/>
                  </a:cxn>
                  <a:cxn ang="0">
                    <a:pos x="258" y="202"/>
                  </a:cxn>
                  <a:cxn ang="0">
                    <a:pos x="240" y="238"/>
                  </a:cxn>
                </a:cxnLst>
                <a:rect l="0" t="0" r="r" b="b"/>
                <a:pathLst>
                  <a:path w="281" h="361">
                    <a:moveTo>
                      <a:pt x="240" y="238"/>
                    </a:moveTo>
                    <a:lnTo>
                      <a:pt x="218" y="271"/>
                    </a:lnTo>
                    <a:lnTo>
                      <a:pt x="193" y="300"/>
                    </a:lnTo>
                    <a:lnTo>
                      <a:pt x="167" y="324"/>
                    </a:lnTo>
                    <a:lnTo>
                      <a:pt x="141" y="342"/>
                    </a:lnTo>
                    <a:lnTo>
                      <a:pt x="114" y="355"/>
                    </a:lnTo>
                    <a:lnTo>
                      <a:pt x="88" y="361"/>
                    </a:lnTo>
                    <a:lnTo>
                      <a:pt x="63" y="360"/>
                    </a:lnTo>
                    <a:lnTo>
                      <a:pt x="41" y="352"/>
                    </a:lnTo>
                    <a:lnTo>
                      <a:pt x="23" y="338"/>
                    </a:lnTo>
                    <a:lnTo>
                      <a:pt x="10" y="317"/>
                    </a:lnTo>
                    <a:lnTo>
                      <a:pt x="3" y="291"/>
                    </a:lnTo>
                    <a:lnTo>
                      <a:pt x="0" y="262"/>
                    </a:lnTo>
                    <a:lnTo>
                      <a:pt x="3" y="230"/>
                    </a:lnTo>
                    <a:lnTo>
                      <a:pt x="11" y="195"/>
                    </a:lnTo>
                    <a:lnTo>
                      <a:pt x="23" y="160"/>
                    </a:lnTo>
                    <a:lnTo>
                      <a:pt x="42" y="124"/>
                    </a:lnTo>
                    <a:lnTo>
                      <a:pt x="63" y="90"/>
                    </a:lnTo>
                    <a:lnTo>
                      <a:pt x="88" y="61"/>
                    </a:lnTo>
                    <a:lnTo>
                      <a:pt x="114" y="37"/>
                    </a:lnTo>
                    <a:lnTo>
                      <a:pt x="141" y="19"/>
                    </a:lnTo>
                    <a:lnTo>
                      <a:pt x="168" y="7"/>
                    </a:lnTo>
                    <a:lnTo>
                      <a:pt x="194" y="0"/>
                    </a:lnTo>
                    <a:lnTo>
                      <a:pt x="218" y="1"/>
                    </a:lnTo>
                    <a:lnTo>
                      <a:pt x="240" y="9"/>
                    </a:lnTo>
                    <a:lnTo>
                      <a:pt x="258" y="24"/>
                    </a:lnTo>
                    <a:lnTo>
                      <a:pt x="271" y="45"/>
                    </a:lnTo>
                    <a:lnTo>
                      <a:pt x="279" y="70"/>
                    </a:lnTo>
                    <a:lnTo>
                      <a:pt x="281" y="100"/>
                    </a:lnTo>
                    <a:lnTo>
                      <a:pt x="279" y="132"/>
                    </a:lnTo>
                    <a:lnTo>
                      <a:pt x="271" y="166"/>
                    </a:lnTo>
                    <a:lnTo>
                      <a:pt x="258" y="202"/>
                    </a:lnTo>
                    <a:lnTo>
                      <a:pt x="240" y="238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64" name="Freeform 677"/>
              <p:cNvSpPr>
                <a:spLocks/>
              </p:cNvSpPr>
              <p:nvPr/>
            </p:nvSpPr>
            <p:spPr bwMode="auto">
              <a:xfrm>
                <a:off x="5843" y="1307"/>
                <a:ext cx="270" cy="347"/>
              </a:xfrm>
              <a:custGeom>
                <a:avLst/>
                <a:gdLst/>
                <a:ahLst/>
                <a:cxnLst>
                  <a:cxn ang="0">
                    <a:pos x="230" y="228"/>
                  </a:cxn>
                  <a:cxn ang="0">
                    <a:pos x="209" y="260"/>
                  </a:cxn>
                  <a:cxn ang="0">
                    <a:pos x="186" y="288"/>
                  </a:cxn>
                  <a:cxn ang="0">
                    <a:pos x="161" y="311"/>
                  </a:cxn>
                  <a:cxn ang="0">
                    <a:pos x="135" y="329"/>
                  </a:cxn>
                  <a:cxn ang="0">
                    <a:pos x="109" y="341"/>
                  </a:cxn>
                  <a:cxn ang="0">
                    <a:pos x="84" y="347"/>
                  </a:cxn>
                  <a:cxn ang="0">
                    <a:pos x="60" y="346"/>
                  </a:cxn>
                  <a:cxn ang="0">
                    <a:pos x="39" y="338"/>
                  </a:cxn>
                  <a:cxn ang="0">
                    <a:pos x="22" y="324"/>
                  </a:cxn>
                  <a:cxn ang="0">
                    <a:pos x="10" y="304"/>
                  </a:cxn>
                  <a:cxn ang="0">
                    <a:pos x="2" y="280"/>
                  </a:cxn>
                  <a:cxn ang="0">
                    <a:pos x="0" y="251"/>
                  </a:cxn>
                  <a:cxn ang="0">
                    <a:pos x="2" y="220"/>
                  </a:cxn>
                  <a:cxn ang="0">
                    <a:pos x="10" y="187"/>
                  </a:cxn>
                  <a:cxn ang="0">
                    <a:pos x="22" y="153"/>
                  </a:cxn>
                  <a:cxn ang="0">
                    <a:pos x="40" y="119"/>
                  </a:cxn>
                  <a:cxn ang="0">
                    <a:pos x="61" y="87"/>
                  </a:cxn>
                  <a:cxn ang="0">
                    <a:pos x="84" y="59"/>
                  </a:cxn>
                  <a:cxn ang="0">
                    <a:pos x="109" y="36"/>
                  </a:cxn>
                  <a:cxn ang="0">
                    <a:pos x="135" y="18"/>
                  </a:cxn>
                  <a:cxn ang="0">
                    <a:pos x="161" y="6"/>
                  </a:cxn>
                  <a:cxn ang="0">
                    <a:pos x="186" y="0"/>
                  </a:cxn>
                  <a:cxn ang="0">
                    <a:pos x="209" y="1"/>
                  </a:cxn>
                  <a:cxn ang="0">
                    <a:pos x="231" y="8"/>
                  </a:cxn>
                  <a:cxn ang="0">
                    <a:pos x="248" y="23"/>
                  </a:cxn>
                  <a:cxn ang="0">
                    <a:pos x="260" y="43"/>
                  </a:cxn>
                  <a:cxn ang="0">
                    <a:pos x="267" y="67"/>
                  </a:cxn>
                  <a:cxn ang="0">
                    <a:pos x="270" y="96"/>
                  </a:cxn>
                  <a:cxn ang="0">
                    <a:pos x="267" y="127"/>
                  </a:cxn>
                  <a:cxn ang="0">
                    <a:pos x="260" y="160"/>
                  </a:cxn>
                  <a:cxn ang="0">
                    <a:pos x="248" y="194"/>
                  </a:cxn>
                  <a:cxn ang="0">
                    <a:pos x="230" y="228"/>
                  </a:cxn>
                </a:cxnLst>
                <a:rect l="0" t="0" r="r" b="b"/>
                <a:pathLst>
                  <a:path w="270" h="347">
                    <a:moveTo>
                      <a:pt x="230" y="228"/>
                    </a:moveTo>
                    <a:lnTo>
                      <a:pt x="209" y="260"/>
                    </a:lnTo>
                    <a:lnTo>
                      <a:pt x="186" y="288"/>
                    </a:lnTo>
                    <a:lnTo>
                      <a:pt x="161" y="311"/>
                    </a:lnTo>
                    <a:lnTo>
                      <a:pt x="135" y="329"/>
                    </a:lnTo>
                    <a:lnTo>
                      <a:pt x="109" y="341"/>
                    </a:lnTo>
                    <a:lnTo>
                      <a:pt x="84" y="347"/>
                    </a:lnTo>
                    <a:lnTo>
                      <a:pt x="60" y="346"/>
                    </a:lnTo>
                    <a:lnTo>
                      <a:pt x="39" y="338"/>
                    </a:lnTo>
                    <a:lnTo>
                      <a:pt x="22" y="324"/>
                    </a:lnTo>
                    <a:lnTo>
                      <a:pt x="10" y="304"/>
                    </a:lnTo>
                    <a:lnTo>
                      <a:pt x="2" y="280"/>
                    </a:lnTo>
                    <a:lnTo>
                      <a:pt x="0" y="251"/>
                    </a:lnTo>
                    <a:lnTo>
                      <a:pt x="2" y="220"/>
                    </a:lnTo>
                    <a:lnTo>
                      <a:pt x="10" y="187"/>
                    </a:lnTo>
                    <a:lnTo>
                      <a:pt x="22" y="153"/>
                    </a:lnTo>
                    <a:lnTo>
                      <a:pt x="40" y="119"/>
                    </a:lnTo>
                    <a:lnTo>
                      <a:pt x="61" y="87"/>
                    </a:lnTo>
                    <a:lnTo>
                      <a:pt x="84" y="59"/>
                    </a:lnTo>
                    <a:lnTo>
                      <a:pt x="109" y="36"/>
                    </a:lnTo>
                    <a:lnTo>
                      <a:pt x="135" y="18"/>
                    </a:lnTo>
                    <a:lnTo>
                      <a:pt x="161" y="6"/>
                    </a:lnTo>
                    <a:lnTo>
                      <a:pt x="186" y="0"/>
                    </a:lnTo>
                    <a:lnTo>
                      <a:pt x="209" y="1"/>
                    </a:lnTo>
                    <a:lnTo>
                      <a:pt x="231" y="8"/>
                    </a:lnTo>
                    <a:lnTo>
                      <a:pt x="248" y="23"/>
                    </a:lnTo>
                    <a:lnTo>
                      <a:pt x="260" y="43"/>
                    </a:lnTo>
                    <a:lnTo>
                      <a:pt x="267" y="67"/>
                    </a:lnTo>
                    <a:lnTo>
                      <a:pt x="270" y="96"/>
                    </a:lnTo>
                    <a:lnTo>
                      <a:pt x="267" y="127"/>
                    </a:lnTo>
                    <a:lnTo>
                      <a:pt x="260" y="160"/>
                    </a:lnTo>
                    <a:lnTo>
                      <a:pt x="248" y="194"/>
                    </a:lnTo>
                    <a:lnTo>
                      <a:pt x="230" y="228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65" name="Freeform 678"/>
              <p:cNvSpPr>
                <a:spLocks/>
              </p:cNvSpPr>
              <p:nvPr/>
            </p:nvSpPr>
            <p:spPr bwMode="auto">
              <a:xfrm>
                <a:off x="5846" y="1311"/>
                <a:ext cx="259" cy="332"/>
              </a:xfrm>
              <a:custGeom>
                <a:avLst/>
                <a:gdLst/>
                <a:ahLst/>
                <a:cxnLst>
                  <a:cxn ang="0">
                    <a:pos x="221" y="219"/>
                  </a:cxn>
                  <a:cxn ang="0">
                    <a:pos x="200" y="250"/>
                  </a:cxn>
                  <a:cxn ang="0">
                    <a:pos x="178" y="276"/>
                  </a:cxn>
                  <a:cxn ang="0">
                    <a:pos x="154" y="298"/>
                  </a:cxn>
                  <a:cxn ang="0">
                    <a:pos x="129" y="315"/>
                  </a:cxn>
                  <a:cxn ang="0">
                    <a:pos x="104" y="327"/>
                  </a:cxn>
                  <a:cxn ang="0">
                    <a:pos x="80" y="332"/>
                  </a:cxn>
                  <a:cxn ang="0">
                    <a:pos x="58" y="332"/>
                  </a:cxn>
                  <a:cxn ang="0">
                    <a:pos x="38" y="324"/>
                  </a:cxn>
                  <a:cxn ang="0">
                    <a:pos x="21" y="311"/>
                  </a:cxn>
                  <a:cxn ang="0">
                    <a:pos x="9" y="291"/>
                  </a:cxn>
                  <a:cxn ang="0">
                    <a:pos x="2" y="268"/>
                  </a:cxn>
                  <a:cxn ang="0">
                    <a:pos x="0" y="241"/>
                  </a:cxn>
                  <a:cxn ang="0">
                    <a:pos x="2" y="211"/>
                  </a:cxn>
                  <a:cxn ang="0">
                    <a:pos x="9" y="179"/>
                  </a:cxn>
                  <a:cxn ang="0">
                    <a:pos x="21" y="147"/>
                  </a:cxn>
                  <a:cxn ang="0">
                    <a:pos x="38" y="114"/>
                  </a:cxn>
                  <a:cxn ang="0">
                    <a:pos x="58" y="83"/>
                  </a:cxn>
                  <a:cxn ang="0">
                    <a:pos x="80" y="56"/>
                  </a:cxn>
                  <a:cxn ang="0">
                    <a:pos x="104" y="34"/>
                  </a:cxn>
                  <a:cxn ang="0">
                    <a:pos x="129" y="17"/>
                  </a:cxn>
                  <a:cxn ang="0">
                    <a:pos x="154" y="6"/>
                  </a:cxn>
                  <a:cxn ang="0">
                    <a:pos x="178" y="0"/>
                  </a:cxn>
                  <a:cxn ang="0">
                    <a:pos x="201" y="1"/>
                  </a:cxn>
                  <a:cxn ang="0">
                    <a:pos x="221" y="8"/>
                  </a:cxn>
                  <a:cxn ang="0">
                    <a:pos x="238" y="22"/>
                  </a:cxn>
                  <a:cxn ang="0">
                    <a:pos x="249" y="41"/>
                  </a:cxn>
                  <a:cxn ang="0">
                    <a:pos x="256" y="64"/>
                  </a:cxn>
                  <a:cxn ang="0">
                    <a:pos x="259" y="91"/>
                  </a:cxn>
                  <a:cxn ang="0">
                    <a:pos x="256" y="121"/>
                  </a:cxn>
                  <a:cxn ang="0">
                    <a:pos x="249" y="153"/>
                  </a:cxn>
                  <a:cxn ang="0">
                    <a:pos x="237" y="186"/>
                  </a:cxn>
                  <a:cxn ang="0">
                    <a:pos x="221" y="219"/>
                  </a:cxn>
                </a:cxnLst>
                <a:rect l="0" t="0" r="r" b="b"/>
                <a:pathLst>
                  <a:path w="259" h="332">
                    <a:moveTo>
                      <a:pt x="221" y="219"/>
                    </a:moveTo>
                    <a:lnTo>
                      <a:pt x="200" y="250"/>
                    </a:lnTo>
                    <a:lnTo>
                      <a:pt x="178" y="276"/>
                    </a:lnTo>
                    <a:lnTo>
                      <a:pt x="154" y="298"/>
                    </a:lnTo>
                    <a:lnTo>
                      <a:pt x="129" y="315"/>
                    </a:lnTo>
                    <a:lnTo>
                      <a:pt x="104" y="327"/>
                    </a:lnTo>
                    <a:lnTo>
                      <a:pt x="80" y="332"/>
                    </a:lnTo>
                    <a:lnTo>
                      <a:pt x="58" y="332"/>
                    </a:lnTo>
                    <a:lnTo>
                      <a:pt x="38" y="324"/>
                    </a:lnTo>
                    <a:lnTo>
                      <a:pt x="21" y="311"/>
                    </a:lnTo>
                    <a:lnTo>
                      <a:pt x="9" y="291"/>
                    </a:lnTo>
                    <a:lnTo>
                      <a:pt x="2" y="268"/>
                    </a:lnTo>
                    <a:lnTo>
                      <a:pt x="0" y="241"/>
                    </a:lnTo>
                    <a:lnTo>
                      <a:pt x="2" y="211"/>
                    </a:lnTo>
                    <a:lnTo>
                      <a:pt x="9" y="179"/>
                    </a:lnTo>
                    <a:lnTo>
                      <a:pt x="21" y="147"/>
                    </a:lnTo>
                    <a:lnTo>
                      <a:pt x="38" y="114"/>
                    </a:lnTo>
                    <a:lnTo>
                      <a:pt x="58" y="83"/>
                    </a:lnTo>
                    <a:lnTo>
                      <a:pt x="80" y="56"/>
                    </a:lnTo>
                    <a:lnTo>
                      <a:pt x="104" y="34"/>
                    </a:lnTo>
                    <a:lnTo>
                      <a:pt x="129" y="17"/>
                    </a:lnTo>
                    <a:lnTo>
                      <a:pt x="154" y="6"/>
                    </a:lnTo>
                    <a:lnTo>
                      <a:pt x="178" y="0"/>
                    </a:lnTo>
                    <a:lnTo>
                      <a:pt x="201" y="1"/>
                    </a:lnTo>
                    <a:lnTo>
                      <a:pt x="221" y="8"/>
                    </a:lnTo>
                    <a:lnTo>
                      <a:pt x="238" y="22"/>
                    </a:lnTo>
                    <a:lnTo>
                      <a:pt x="249" y="41"/>
                    </a:lnTo>
                    <a:lnTo>
                      <a:pt x="256" y="64"/>
                    </a:lnTo>
                    <a:lnTo>
                      <a:pt x="259" y="91"/>
                    </a:lnTo>
                    <a:lnTo>
                      <a:pt x="256" y="121"/>
                    </a:lnTo>
                    <a:lnTo>
                      <a:pt x="249" y="153"/>
                    </a:lnTo>
                    <a:lnTo>
                      <a:pt x="237" y="186"/>
                    </a:lnTo>
                    <a:lnTo>
                      <a:pt x="221" y="219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66" name="Freeform 679"/>
              <p:cNvSpPr>
                <a:spLocks/>
              </p:cNvSpPr>
              <p:nvPr/>
            </p:nvSpPr>
            <p:spPr bwMode="auto">
              <a:xfrm>
                <a:off x="5848" y="1315"/>
                <a:ext cx="249" cy="318"/>
              </a:xfrm>
              <a:custGeom>
                <a:avLst/>
                <a:gdLst/>
                <a:ahLst/>
                <a:cxnLst>
                  <a:cxn ang="0">
                    <a:pos x="212" y="209"/>
                  </a:cxn>
                  <a:cxn ang="0">
                    <a:pos x="193" y="239"/>
                  </a:cxn>
                  <a:cxn ang="0">
                    <a:pos x="171" y="264"/>
                  </a:cxn>
                  <a:cxn ang="0">
                    <a:pos x="148" y="285"/>
                  </a:cxn>
                  <a:cxn ang="0">
                    <a:pos x="124" y="301"/>
                  </a:cxn>
                  <a:cxn ang="0">
                    <a:pos x="100" y="313"/>
                  </a:cxn>
                  <a:cxn ang="0">
                    <a:pos x="77" y="318"/>
                  </a:cxn>
                  <a:cxn ang="0">
                    <a:pos x="56" y="317"/>
                  </a:cxn>
                  <a:cxn ang="0">
                    <a:pos x="37" y="310"/>
                  </a:cxn>
                  <a:cxn ang="0">
                    <a:pos x="21" y="297"/>
                  </a:cxn>
                  <a:cxn ang="0">
                    <a:pos x="9" y="279"/>
                  </a:cxn>
                  <a:cxn ang="0">
                    <a:pos x="2" y="256"/>
                  </a:cxn>
                  <a:cxn ang="0">
                    <a:pos x="0" y="230"/>
                  </a:cxn>
                  <a:cxn ang="0">
                    <a:pos x="3" y="202"/>
                  </a:cxn>
                  <a:cxn ang="0">
                    <a:pos x="9" y="171"/>
                  </a:cxn>
                  <a:cxn ang="0">
                    <a:pos x="21" y="140"/>
                  </a:cxn>
                  <a:cxn ang="0">
                    <a:pos x="37" y="109"/>
                  </a:cxn>
                  <a:cxn ang="0">
                    <a:pos x="56" y="79"/>
                  </a:cxn>
                  <a:cxn ang="0">
                    <a:pos x="78" y="54"/>
                  </a:cxn>
                  <a:cxn ang="0">
                    <a:pos x="101" y="33"/>
                  </a:cxn>
                  <a:cxn ang="0">
                    <a:pos x="125" y="16"/>
                  </a:cxn>
                  <a:cxn ang="0">
                    <a:pos x="148" y="5"/>
                  </a:cxn>
                  <a:cxn ang="0">
                    <a:pos x="171" y="0"/>
                  </a:cxn>
                  <a:cxn ang="0">
                    <a:pos x="193" y="0"/>
                  </a:cxn>
                  <a:cxn ang="0">
                    <a:pos x="212" y="7"/>
                  </a:cxn>
                  <a:cxn ang="0">
                    <a:pos x="228" y="20"/>
                  </a:cxn>
                  <a:cxn ang="0">
                    <a:pos x="240" y="39"/>
                  </a:cxn>
                  <a:cxn ang="0">
                    <a:pos x="246" y="61"/>
                  </a:cxn>
                  <a:cxn ang="0">
                    <a:pos x="249" y="87"/>
                  </a:cxn>
                  <a:cxn ang="0">
                    <a:pos x="246" y="116"/>
                  </a:cxn>
                  <a:cxn ang="0">
                    <a:pos x="239" y="146"/>
                  </a:cxn>
                  <a:cxn ang="0">
                    <a:pos x="228" y="177"/>
                  </a:cxn>
                  <a:cxn ang="0">
                    <a:pos x="212" y="209"/>
                  </a:cxn>
                </a:cxnLst>
                <a:rect l="0" t="0" r="r" b="b"/>
                <a:pathLst>
                  <a:path w="249" h="318">
                    <a:moveTo>
                      <a:pt x="212" y="209"/>
                    </a:moveTo>
                    <a:lnTo>
                      <a:pt x="193" y="239"/>
                    </a:lnTo>
                    <a:lnTo>
                      <a:pt x="171" y="264"/>
                    </a:lnTo>
                    <a:lnTo>
                      <a:pt x="148" y="285"/>
                    </a:lnTo>
                    <a:lnTo>
                      <a:pt x="124" y="301"/>
                    </a:lnTo>
                    <a:lnTo>
                      <a:pt x="100" y="313"/>
                    </a:lnTo>
                    <a:lnTo>
                      <a:pt x="77" y="318"/>
                    </a:lnTo>
                    <a:lnTo>
                      <a:pt x="56" y="317"/>
                    </a:lnTo>
                    <a:lnTo>
                      <a:pt x="37" y="310"/>
                    </a:lnTo>
                    <a:lnTo>
                      <a:pt x="21" y="297"/>
                    </a:lnTo>
                    <a:lnTo>
                      <a:pt x="9" y="279"/>
                    </a:lnTo>
                    <a:lnTo>
                      <a:pt x="2" y="256"/>
                    </a:lnTo>
                    <a:lnTo>
                      <a:pt x="0" y="230"/>
                    </a:lnTo>
                    <a:lnTo>
                      <a:pt x="3" y="202"/>
                    </a:lnTo>
                    <a:lnTo>
                      <a:pt x="9" y="171"/>
                    </a:lnTo>
                    <a:lnTo>
                      <a:pt x="21" y="140"/>
                    </a:lnTo>
                    <a:lnTo>
                      <a:pt x="37" y="109"/>
                    </a:lnTo>
                    <a:lnTo>
                      <a:pt x="56" y="79"/>
                    </a:lnTo>
                    <a:lnTo>
                      <a:pt x="78" y="54"/>
                    </a:lnTo>
                    <a:lnTo>
                      <a:pt x="101" y="33"/>
                    </a:lnTo>
                    <a:lnTo>
                      <a:pt x="125" y="16"/>
                    </a:lnTo>
                    <a:lnTo>
                      <a:pt x="148" y="5"/>
                    </a:lnTo>
                    <a:lnTo>
                      <a:pt x="171" y="0"/>
                    </a:lnTo>
                    <a:lnTo>
                      <a:pt x="193" y="0"/>
                    </a:lnTo>
                    <a:lnTo>
                      <a:pt x="212" y="7"/>
                    </a:lnTo>
                    <a:lnTo>
                      <a:pt x="228" y="20"/>
                    </a:lnTo>
                    <a:lnTo>
                      <a:pt x="240" y="39"/>
                    </a:lnTo>
                    <a:lnTo>
                      <a:pt x="246" y="61"/>
                    </a:lnTo>
                    <a:lnTo>
                      <a:pt x="249" y="87"/>
                    </a:lnTo>
                    <a:lnTo>
                      <a:pt x="246" y="116"/>
                    </a:lnTo>
                    <a:lnTo>
                      <a:pt x="239" y="146"/>
                    </a:lnTo>
                    <a:lnTo>
                      <a:pt x="228" y="177"/>
                    </a:lnTo>
                    <a:lnTo>
                      <a:pt x="212" y="209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67" name="Freeform 680"/>
              <p:cNvSpPr>
                <a:spLocks/>
              </p:cNvSpPr>
              <p:nvPr/>
            </p:nvSpPr>
            <p:spPr bwMode="auto">
              <a:xfrm>
                <a:off x="5851" y="1318"/>
                <a:ext cx="237" cy="305"/>
              </a:xfrm>
              <a:custGeom>
                <a:avLst/>
                <a:gdLst/>
                <a:ahLst/>
                <a:cxnLst>
                  <a:cxn ang="0">
                    <a:pos x="203" y="200"/>
                  </a:cxn>
                  <a:cxn ang="0">
                    <a:pos x="184" y="229"/>
                  </a:cxn>
                  <a:cxn ang="0">
                    <a:pos x="163" y="253"/>
                  </a:cxn>
                  <a:cxn ang="0">
                    <a:pos x="141" y="273"/>
                  </a:cxn>
                  <a:cxn ang="0">
                    <a:pos x="119" y="289"/>
                  </a:cxn>
                  <a:cxn ang="0">
                    <a:pos x="96" y="299"/>
                  </a:cxn>
                  <a:cxn ang="0">
                    <a:pos x="74" y="305"/>
                  </a:cxn>
                  <a:cxn ang="0">
                    <a:pos x="53" y="304"/>
                  </a:cxn>
                  <a:cxn ang="0">
                    <a:pos x="35" y="297"/>
                  </a:cxn>
                  <a:cxn ang="0">
                    <a:pos x="20" y="285"/>
                  </a:cxn>
                  <a:cxn ang="0">
                    <a:pos x="9" y="267"/>
                  </a:cxn>
                  <a:cxn ang="0">
                    <a:pos x="2" y="246"/>
                  </a:cxn>
                  <a:cxn ang="0">
                    <a:pos x="0" y="221"/>
                  </a:cxn>
                  <a:cxn ang="0">
                    <a:pos x="2" y="194"/>
                  </a:cxn>
                  <a:cxn ang="0">
                    <a:pos x="9" y="165"/>
                  </a:cxn>
                  <a:cxn ang="0">
                    <a:pos x="20" y="135"/>
                  </a:cxn>
                  <a:cxn ang="0">
                    <a:pos x="35" y="104"/>
                  </a:cxn>
                  <a:cxn ang="0">
                    <a:pos x="53" y="76"/>
                  </a:cxn>
                  <a:cxn ang="0">
                    <a:pos x="74" y="52"/>
                  </a:cxn>
                  <a:cxn ang="0">
                    <a:pos x="96" y="32"/>
                  </a:cxn>
                  <a:cxn ang="0">
                    <a:pos x="119" y="16"/>
                  </a:cxn>
                  <a:cxn ang="0">
                    <a:pos x="142" y="6"/>
                  </a:cxn>
                  <a:cxn ang="0">
                    <a:pos x="164" y="0"/>
                  </a:cxn>
                  <a:cxn ang="0">
                    <a:pos x="184" y="1"/>
                  </a:cxn>
                  <a:cxn ang="0">
                    <a:pos x="203" y="8"/>
                  </a:cxn>
                  <a:cxn ang="0">
                    <a:pos x="218" y="20"/>
                  </a:cxn>
                  <a:cxn ang="0">
                    <a:pos x="229" y="38"/>
                  </a:cxn>
                  <a:cxn ang="0">
                    <a:pos x="235" y="59"/>
                  </a:cxn>
                  <a:cxn ang="0">
                    <a:pos x="237" y="84"/>
                  </a:cxn>
                  <a:cxn ang="0">
                    <a:pos x="235" y="111"/>
                  </a:cxn>
                  <a:cxn ang="0">
                    <a:pos x="229" y="140"/>
                  </a:cxn>
                  <a:cxn ang="0">
                    <a:pos x="218" y="170"/>
                  </a:cxn>
                  <a:cxn ang="0">
                    <a:pos x="203" y="200"/>
                  </a:cxn>
                </a:cxnLst>
                <a:rect l="0" t="0" r="r" b="b"/>
                <a:pathLst>
                  <a:path w="237" h="305">
                    <a:moveTo>
                      <a:pt x="203" y="200"/>
                    </a:moveTo>
                    <a:lnTo>
                      <a:pt x="184" y="229"/>
                    </a:lnTo>
                    <a:lnTo>
                      <a:pt x="163" y="253"/>
                    </a:lnTo>
                    <a:lnTo>
                      <a:pt x="141" y="273"/>
                    </a:lnTo>
                    <a:lnTo>
                      <a:pt x="119" y="289"/>
                    </a:lnTo>
                    <a:lnTo>
                      <a:pt x="96" y="299"/>
                    </a:lnTo>
                    <a:lnTo>
                      <a:pt x="74" y="305"/>
                    </a:lnTo>
                    <a:lnTo>
                      <a:pt x="53" y="304"/>
                    </a:lnTo>
                    <a:lnTo>
                      <a:pt x="35" y="297"/>
                    </a:lnTo>
                    <a:lnTo>
                      <a:pt x="20" y="285"/>
                    </a:lnTo>
                    <a:lnTo>
                      <a:pt x="9" y="267"/>
                    </a:lnTo>
                    <a:lnTo>
                      <a:pt x="2" y="246"/>
                    </a:lnTo>
                    <a:lnTo>
                      <a:pt x="0" y="221"/>
                    </a:lnTo>
                    <a:lnTo>
                      <a:pt x="2" y="194"/>
                    </a:lnTo>
                    <a:lnTo>
                      <a:pt x="9" y="165"/>
                    </a:lnTo>
                    <a:lnTo>
                      <a:pt x="20" y="135"/>
                    </a:lnTo>
                    <a:lnTo>
                      <a:pt x="35" y="104"/>
                    </a:lnTo>
                    <a:lnTo>
                      <a:pt x="53" y="76"/>
                    </a:lnTo>
                    <a:lnTo>
                      <a:pt x="74" y="52"/>
                    </a:lnTo>
                    <a:lnTo>
                      <a:pt x="96" y="32"/>
                    </a:lnTo>
                    <a:lnTo>
                      <a:pt x="119" y="16"/>
                    </a:lnTo>
                    <a:lnTo>
                      <a:pt x="142" y="6"/>
                    </a:lnTo>
                    <a:lnTo>
                      <a:pt x="164" y="0"/>
                    </a:lnTo>
                    <a:lnTo>
                      <a:pt x="184" y="1"/>
                    </a:lnTo>
                    <a:lnTo>
                      <a:pt x="203" y="8"/>
                    </a:lnTo>
                    <a:lnTo>
                      <a:pt x="218" y="20"/>
                    </a:lnTo>
                    <a:lnTo>
                      <a:pt x="229" y="38"/>
                    </a:lnTo>
                    <a:lnTo>
                      <a:pt x="235" y="59"/>
                    </a:lnTo>
                    <a:lnTo>
                      <a:pt x="237" y="84"/>
                    </a:lnTo>
                    <a:lnTo>
                      <a:pt x="235" y="111"/>
                    </a:lnTo>
                    <a:lnTo>
                      <a:pt x="229" y="140"/>
                    </a:lnTo>
                    <a:lnTo>
                      <a:pt x="218" y="170"/>
                    </a:lnTo>
                    <a:lnTo>
                      <a:pt x="203" y="200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68" name="Freeform 681"/>
              <p:cNvSpPr>
                <a:spLocks/>
              </p:cNvSpPr>
              <p:nvPr/>
            </p:nvSpPr>
            <p:spPr bwMode="auto">
              <a:xfrm>
                <a:off x="5854" y="1322"/>
                <a:ext cx="226" cy="290"/>
              </a:xfrm>
              <a:custGeom>
                <a:avLst/>
                <a:gdLst/>
                <a:ahLst/>
                <a:cxnLst>
                  <a:cxn ang="0">
                    <a:pos x="193" y="191"/>
                  </a:cxn>
                  <a:cxn ang="0">
                    <a:pos x="175" y="218"/>
                  </a:cxn>
                  <a:cxn ang="0">
                    <a:pos x="156" y="241"/>
                  </a:cxn>
                  <a:cxn ang="0">
                    <a:pos x="135" y="260"/>
                  </a:cxn>
                  <a:cxn ang="0">
                    <a:pos x="113" y="275"/>
                  </a:cxn>
                  <a:cxn ang="0">
                    <a:pos x="91" y="285"/>
                  </a:cxn>
                  <a:cxn ang="0">
                    <a:pos x="70" y="290"/>
                  </a:cxn>
                  <a:cxn ang="0">
                    <a:pos x="50" y="290"/>
                  </a:cxn>
                  <a:cxn ang="0">
                    <a:pos x="33" y="283"/>
                  </a:cxn>
                  <a:cxn ang="0">
                    <a:pos x="18" y="271"/>
                  </a:cxn>
                  <a:cxn ang="0">
                    <a:pos x="8" y="255"/>
                  </a:cxn>
                  <a:cxn ang="0">
                    <a:pos x="2" y="234"/>
                  </a:cxn>
                  <a:cxn ang="0">
                    <a:pos x="0" y="210"/>
                  </a:cxn>
                  <a:cxn ang="0">
                    <a:pos x="2" y="184"/>
                  </a:cxn>
                  <a:cxn ang="0">
                    <a:pos x="8" y="157"/>
                  </a:cxn>
                  <a:cxn ang="0">
                    <a:pos x="18" y="128"/>
                  </a:cxn>
                  <a:cxn ang="0">
                    <a:pos x="33" y="99"/>
                  </a:cxn>
                  <a:cxn ang="0">
                    <a:pos x="51" y="72"/>
                  </a:cxn>
                  <a:cxn ang="0">
                    <a:pos x="70" y="49"/>
                  </a:cxn>
                  <a:cxn ang="0">
                    <a:pos x="91" y="30"/>
                  </a:cxn>
                  <a:cxn ang="0">
                    <a:pos x="113" y="15"/>
                  </a:cxn>
                  <a:cxn ang="0">
                    <a:pos x="135" y="5"/>
                  </a:cxn>
                  <a:cxn ang="0">
                    <a:pos x="156" y="0"/>
                  </a:cxn>
                  <a:cxn ang="0">
                    <a:pos x="175" y="1"/>
                  </a:cxn>
                  <a:cxn ang="0">
                    <a:pos x="193" y="7"/>
                  </a:cxn>
                  <a:cxn ang="0">
                    <a:pos x="208" y="19"/>
                  </a:cxn>
                  <a:cxn ang="0">
                    <a:pos x="218" y="36"/>
                  </a:cxn>
                  <a:cxn ang="0">
                    <a:pos x="224" y="56"/>
                  </a:cxn>
                  <a:cxn ang="0">
                    <a:pos x="226" y="80"/>
                  </a:cxn>
                  <a:cxn ang="0">
                    <a:pos x="224" y="106"/>
                  </a:cxn>
                  <a:cxn ang="0">
                    <a:pos x="218" y="134"/>
                  </a:cxn>
                  <a:cxn ang="0">
                    <a:pos x="208" y="162"/>
                  </a:cxn>
                  <a:cxn ang="0">
                    <a:pos x="193" y="191"/>
                  </a:cxn>
                </a:cxnLst>
                <a:rect l="0" t="0" r="r" b="b"/>
                <a:pathLst>
                  <a:path w="226" h="290">
                    <a:moveTo>
                      <a:pt x="193" y="191"/>
                    </a:moveTo>
                    <a:lnTo>
                      <a:pt x="175" y="218"/>
                    </a:lnTo>
                    <a:lnTo>
                      <a:pt x="156" y="241"/>
                    </a:lnTo>
                    <a:lnTo>
                      <a:pt x="135" y="260"/>
                    </a:lnTo>
                    <a:lnTo>
                      <a:pt x="113" y="275"/>
                    </a:lnTo>
                    <a:lnTo>
                      <a:pt x="91" y="285"/>
                    </a:lnTo>
                    <a:lnTo>
                      <a:pt x="70" y="290"/>
                    </a:lnTo>
                    <a:lnTo>
                      <a:pt x="50" y="290"/>
                    </a:lnTo>
                    <a:lnTo>
                      <a:pt x="33" y="283"/>
                    </a:lnTo>
                    <a:lnTo>
                      <a:pt x="18" y="271"/>
                    </a:lnTo>
                    <a:lnTo>
                      <a:pt x="8" y="255"/>
                    </a:lnTo>
                    <a:lnTo>
                      <a:pt x="2" y="234"/>
                    </a:lnTo>
                    <a:lnTo>
                      <a:pt x="0" y="210"/>
                    </a:lnTo>
                    <a:lnTo>
                      <a:pt x="2" y="184"/>
                    </a:lnTo>
                    <a:lnTo>
                      <a:pt x="8" y="157"/>
                    </a:lnTo>
                    <a:lnTo>
                      <a:pt x="18" y="128"/>
                    </a:lnTo>
                    <a:lnTo>
                      <a:pt x="33" y="99"/>
                    </a:lnTo>
                    <a:lnTo>
                      <a:pt x="51" y="72"/>
                    </a:lnTo>
                    <a:lnTo>
                      <a:pt x="70" y="49"/>
                    </a:lnTo>
                    <a:lnTo>
                      <a:pt x="91" y="30"/>
                    </a:lnTo>
                    <a:lnTo>
                      <a:pt x="113" y="15"/>
                    </a:lnTo>
                    <a:lnTo>
                      <a:pt x="135" y="5"/>
                    </a:lnTo>
                    <a:lnTo>
                      <a:pt x="156" y="0"/>
                    </a:lnTo>
                    <a:lnTo>
                      <a:pt x="175" y="1"/>
                    </a:lnTo>
                    <a:lnTo>
                      <a:pt x="193" y="7"/>
                    </a:lnTo>
                    <a:lnTo>
                      <a:pt x="208" y="19"/>
                    </a:lnTo>
                    <a:lnTo>
                      <a:pt x="218" y="36"/>
                    </a:lnTo>
                    <a:lnTo>
                      <a:pt x="224" y="56"/>
                    </a:lnTo>
                    <a:lnTo>
                      <a:pt x="226" y="80"/>
                    </a:lnTo>
                    <a:lnTo>
                      <a:pt x="224" y="106"/>
                    </a:lnTo>
                    <a:lnTo>
                      <a:pt x="218" y="134"/>
                    </a:lnTo>
                    <a:lnTo>
                      <a:pt x="208" y="162"/>
                    </a:lnTo>
                    <a:lnTo>
                      <a:pt x="193" y="191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69" name="Freeform 682"/>
              <p:cNvSpPr>
                <a:spLocks/>
              </p:cNvSpPr>
              <p:nvPr/>
            </p:nvSpPr>
            <p:spPr bwMode="auto">
              <a:xfrm>
                <a:off x="5856" y="1326"/>
                <a:ext cx="216" cy="276"/>
              </a:xfrm>
              <a:custGeom>
                <a:avLst/>
                <a:gdLst/>
                <a:ahLst/>
                <a:cxnLst>
                  <a:cxn ang="0">
                    <a:pos x="184" y="181"/>
                  </a:cxn>
                  <a:cxn ang="0">
                    <a:pos x="168" y="207"/>
                  </a:cxn>
                  <a:cxn ang="0">
                    <a:pos x="149" y="229"/>
                  </a:cxn>
                  <a:cxn ang="0">
                    <a:pos x="129" y="247"/>
                  </a:cxn>
                  <a:cxn ang="0">
                    <a:pos x="108" y="261"/>
                  </a:cxn>
                  <a:cxn ang="0">
                    <a:pos x="87" y="271"/>
                  </a:cxn>
                  <a:cxn ang="0">
                    <a:pos x="67" y="276"/>
                  </a:cxn>
                  <a:cxn ang="0">
                    <a:pos x="49" y="275"/>
                  </a:cxn>
                  <a:cxn ang="0">
                    <a:pos x="32" y="269"/>
                  </a:cxn>
                  <a:cxn ang="0">
                    <a:pos x="18" y="258"/>
                  </a:cxn>
                  <a:cxn ang="0">
                    <a:pos x="8" y="242"/>
                  </a:cxn>
                  <a:cxn ang="0">
                    <a:pos x="2" y="222"/>
                  </a:cxn>
                  <a:cxn ang="0">
                    <a:pos x="0" y="200"/>
                  </a:cxn>
                  <a:cxn ang="0">
                    <a:pos x="2" y="175"/>
                  </a:cxn>
                  <a:cxn ang="0">
                    <a:pos x="8" y="149"/>
                  </a:cxn>
                  <a:cxn ang="0">
                    <a:pos x="18" y="122"/>
                  </a:cxn>
                  <a:cxn ang="0">
                    <a:pos x="32" y="94"/>
                  </a:cxn>
                  <a:cxn ang="0">
                    <a:pos x="49" y="69"/>
                  </a:cxn>
                  <a:cxn ang="0">
                    <a:pos x="68" y="47"/>
                  </a:cxn>
                  <a:cxn ang="0">
                    <a:pos x="88" y="28"/>
                  </a:cxn>
                  <a:cxn ang="0">
                    <a:pos x="108" y="14"/>
                  </a:cxn>
                  <a:cxn ang="0">
                    <a:pos x="129" y="5"/>
                  </a:cxn>
                  <a:cxn ang="0">
                    <a:pos x="149" y="0"/>
                  </a:cxn>
                  <a:cxn ang="0">
                    <a:pos x="168" y="0"/>
                  </a:cxn>
                  <a:cxn ang="0">
                    <a:pos x="185" y="7"/>
                  </a:cxn>
                  <a:cxn ang="0">
                    <a:pos x="198" y="18"/>
                  </a:cxn>
                  <a:cxn ang="0">
                    <a:pos x="208" y="34"/>
                  </a:cxn>
                  <a:cxn ang="0">
                    <a:pos x="214" y="53"/>
                  </a:cxn>
                  <a:cxn ang="0">
                    <a:pos x="216" y="76"/>
                  </a:cxn>
                  <a:cxn ang="0">
                    <a:pos x="214" y="101"/>
                  </a:cxn>
                  <a:cxn ang="0">
                    <a:pos x="208" y="127"/>
                  </a:cxn>
                  <a:cxn ang="0">
                    <a:pos x="198" y="154"/>
                  </a:cxn>
                  <a:cxn ang="0">
                    <a:pos x="184" y="181"/>
                  </a:cxn>
                </a:cxnLst>
                <a:rect l="0" t="0" r="r" b="b"/>
                <a:pathLst>
                  <a:path w="216" h="276">
                    <a:moveTo>
                      <a:pt x="184" y="181"/>
                    </a:moveTo>
                    <a:lnTo>
                      <a:pt x="168" y="207"/>
                    </a:lnTo>
                    <a:lnTo>
                      <a:pt x="149" y="229"/>
                    </a:lnTo>
                    <a:lnTo>
                      <a:pt x="129" y="247"/>
                    </a:lnTo>
                    <a:lnTo>
                      <a:pt x="108" y="261"/>
                    </a:lnTo>
                    <a:lnTo>
                      <a:pt x="87" y="271"/>
                    </a:lnTo>
                    <a:lnTo>
                      <a:pt x="67" y="276"/>
                    </a:lnTo>
                    <a:lnTo>
                      <a:pt x="49" y="275"/>
                    </a:lnTo>
                    <a:lnTo>
                      <a:pt x="32" y="269"/>
                    </a:lnTo>
                    <a:lnTo>
                      <a:pt x="18" y="258"/>
                    </a:lnTo>
                    <a:lnTo>
                      <a:pt x="8" y="242"/>
                    </a:lnTo>
                    <a:lnTo>
                      <a:pt x="2" y="222"/>
                    </a:lnTo>
                    <a:lnTo>
                      <a:pt x="0" y="200"/>
                    </a:lnTo>
                    <a:lnTo>
                      <a:pt x="2" y="175"/>
                    </a:lnTo>
                    <a:lnTo>
                      <a:pt x="8" y="149"/>
                    </a:lnTo>
                    <a:lnTo>
                      <a:pt x="18" y="122"/>
                    </a:lnTo>
                    <a:lnTo>
                      <a:pt x="32" y="94"/>
                    </a:lnTo>
                    <a:lnTo>
                      <a:pt x="49" y="69"/>
                    </a:lnTo>
                    <a:lnTo>
                      <a:pt x="68" y="47"/>
                    </a:lnTo>
                    <a:lnTo>
                      <a:pt x="88" y="28"/>
                    </a:lnTo>
                    <a:lnTo>
                      <a:pt x="108" y="14"/>
                    </a:lnTo>
                    <a:lnTo>
                      <a:pt x="129" y="5"/>
                    </a:lnTo>
                    <a:lnTo>
                      <a:pt x="149" y="0"/>
                    </a:lnTo>
                    <a:lnTo>
                      <a:pt x="168" y="0"/>
                    </a:lnTo>
                    <a:lnTo>
                      <a:pt x="185" y="7"/>
                    </a:lnTo>
                    <a:lnTo>
                      <a:pt x="198" y="18"/>
                    </a:lnTo>
                    <a:lnTo>
                      <a:pt x="208" y="34"/>
                    </a:lnTo>
                    <a:lnTo>
                      <a:pt x="214" y="53"/>
                    </a:lnTo>
                    <a:lnTo>
                      <a:pt x="216" y="76"/>
                    </a:lnTo>
                    <a:lnTo>
                      <a:pt x="214" y="101"/>
                    </a:lnTo>
                    <a:lnTo>
                      <a:pt x="208" y="127"/>
                    </a:lnTo>
                    <a:lnTo>
                      <a:pt x="198" y="154"/>
                    </a:lnTo>
                    <a:lnTo>
                      <a:pt x="184" y="181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70" name="Freeform 683"/>
              <p:cNvSpPr>
                <a:spLocks/>
              </p:cNvSpPr>
              <p:nvPr/>
            </p:nvSpPr>
            <p:spPr bwMode="auto">
              <a:xfrm>
                <a:off x="5859" y="1330"/>
                <a:ext cx="205" cy="261"/>
              </a:xfrm>
              <a:custGeom>
                <a:avLst/>
                <a:gdLst/>
                <a:ahLst/>
                <a:cxnLst>
                  <a:cxn ang="0">
                    <a:pos x="175" y="172"/>
                  </a:cxn>
                  <a:cxn ang="0">
                    <a:pos x="159" y="196"/>
                  </a:cxn>
                  <a:cxn ang="0">
                    <a:pos x="141" y="217"/>
                  </a:cxn>
                  <a:cxn ang="0">
                    <a:pos x="122" y="235"/>
                  </a:cxn>
                  <a:cxn ang="0">
                    <a:pos x="102" y="248"/>
                  </a:cxn>
                  <a:cxn ang="0">
                    <a:pos x="83" y="257"/>
                  </a:cxn>
                  <a:cxn ang="0">
                    <a:pos x="64" y="261"/>
                  </a:cxn>
                  <a:cxn ang="0">
                    <a:pos x="46" y="261"/>
                  </a:cxn>
                  <a:cxn ang="0">
                    <a:pos x="30" y="255"/>
                  </a:cxn>
                  <a:cxn ang="0">
                    <a:pos x="17" y="244"/>
                  </a:cxn>
                  <a:cxn ang="0">
                    <a:pos x="7" y="229"/>
                  </a:cxn>
                  <a:cxn ang="0">
                    <a:pos x="2" y="211"/>
                  </a:cxn>
                  <a:cxn ang="0">
                    <a:pos x="0" y="189"/>
                  </a:cxn>
                  <a:cxn ang="0">
                    <a:pos x="2" y="166"/>
                  </a:cxn>
                  <a:cxn ang="0">
                    <a:pos x="7" y="141"/>
                  </a:cxn>
                  <a:cxn ang="0">
                    <a:pos x="17" y="115"/>
                  </a:cxn>
                  <a:cxn ang="0">
                    <a:pos x="30" y="89"/>
                  </a:cxn>
                  <a:cxn ang="0">
                    <a:pos x="46" y="65"/>
                  </a:cxn>
                  <a:cxn ang="0">
                    <a:pos x="64" y="44"/>
                  </a:cxn>
                  <a:cxn ang="0">
                    <a:pos x="83" y="27"/>
                  </a:cxn>
                  <a:cxn ang="0">
                    <a:pos x="103" y="13"/>
                  </a:cxn>
                  <a:cxn ang="0">
                    <a:pos x="122" y="4"/>
                  </a:cxn>
                  <a:cxn ang="0">
                    <a:pos x="141" y="0"/>
                  </a:cxn>
                  <a:cxn ang="0">
                    <a:pos x="159" y="0"/>
                  </a:cxn>
                  <a:cxn ang="0">
                    <a:pos x="175" y="6"/>
                  </a:cxn>
                  <a:cxn ang="0">
                    <a:pos x="188" y="17"/>
                  </a:cxn>
                  <a:cxn ang="0">
                    <a:pos x="198" y="32"/>
                  </a:cxn>
                  <a:cxn ang="0">
                    <a:pos x="203" y="50"/>
                  </a:cxn>
                  <a:cxn ang="0">
                    <a:pos x="205" y="72"/>
                  </a:cxn>
                  <a:cxn ang="0">
                    <a:pos x="203" y="95"/>
                  </a:cxn>
                  <a:cxn ang="0">
                    <a:pos x="197" y="120"/>
                  </a:cxn>
                  <a:cxn ang="0">
                    <a:pos x="188" y="146"/>
                  </a:cxn>
                  <a:cxn ang="0">
                    <a:pos x="175" y="172"/>
                  </a:cxn>
                </a:cxnLst>
                <a:rect l="0" t="0" r="r" b="b"/>
                <a:pathLst>
                  <a:path w="205" h="261">
                    <a:moveTo>
                      <a:pt x="175" y="172"/>
                    </a:moveTo>
                    <a:lnTo>
                      <a:pt x="159" y="196"/>
                    </a:lnTo>
                    <a:lnTo>
                      <a:pt x="141" y="217"/>
                    </a:lnTo>
                    <a:lnTo>
                      <a:pt x="122" y="235"/>
                    </a:lnTo>
                    <a:lnTo>
                      <a:pt x="102" y="248"/>
                    </a:lnTo>
                    <a:lnTo>
                      <a:pt x="83" y="257"/>
                    </a:lnTo>
                    <a:lnTo>
                      <a:pt x="64" y="261"/>
                    </a:lnTo>
                    <a:lnTo>
                      <a:pt x="46" y="261"/>
                    </a:lnTo>
                    <a:lnTo>
                      <a:pt x="30" y="255"/>
                    </a:lnTo>
                    <a:lnTo>
                      <a:pt x="17" y="244"/>
                    </a:lnTo>
                    <a:lnTo>
                      <a:pt x="7" y="229"/>
                    </a:lnTo>
                    <a:lnTo>
                      <a:pt x="2" y="211"/>
                    </a:lnTo>
                    <a:lnTo>
                      <a:pt x="0" y="189"/>
                    </a:lnTo>
                    <a:lnTo>
                      <a:pt x="2" y="166"/>
                    </a:lnTo>
                    <a:lnTo>
                      <a:pt x="7" y="141"/>
                    </a:lnTo>
                    <a:lnTo>
                      <a:pt x="17" y="115"/>
                    </a:lnTo>
                    <a:lnTo>
                      <a:pt x="30" y="89"/>
                    </a:lnTo>
                    <a:lnTo>
                      <a:pt x="46" y="65"/>
                    </a:lnTo>
                    <a:lnTo>
                      <a:pt x="64" y="44"/>
                    </a:lnTo>
                    <a:lnTo>
                      <a:pt x="83" y="27"/>
                    </a:lnTo>
                    <a:lnTo>
                      <a:pt x="103" y="13"/>
                    </a:lnTo>
                    <a:lnTo>
                      <a:pt x="122" y="4"/>
                    </a:lnTo>
                    <a:lnTo>
                      <a:pt x="141" y="0"/>
                    </a:lnTo>
                    <a:lnTo>
                      <a:pt x="159" y="0"/>
                    </a:lnTo>
                    <a:lnTo>
                      <a:pt x="175" y="6"/>
                    </a:lnTo>
                    <a:lnTo>
                      <a:pt x="188" y="17"/>
                    </a:lnTo>
                    <a:lnTo>
                      <a:pt x="198" y="32"/>
                    </a:lnTo>
                    <a:lnTo>
                      <a:pt x="203" y="50"/>
                    </a:lnTo>
                    <a:lnTo>
                      <a:pt x="205" y="72"/>
                    </a:lnTo>
                    <a:lnTo>
                      <a:pt x="203" y="95"/>
                    </a:lnTo>
                    <a:lnTo>
                      <a:pt x="197" y="120"/>
                    </a:lnTo>
                    <a:lnTo>
                      <a:pt x="188" y="146"/>
                    </a:lnTo>
                    <a:lnTo>
                      <a:pt x="175" y="172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71" name="Freeform 684"/>
              <p:cNvSpPr>
                <a:spLocks/>
              </p:cNvSpPr>
              <p:nvPr/>
            </p:nvSpPr>
            <p:spPr bwMode="auto">
              <a:xfrm>
                <a:off x="5862" y="1333"/>
                <a:ext cx="194" cy="248"/>
              </a:xfrm>
              <a:custGeom>
                <a:avLst/>
                <a:gdLst/>
                <a:ahLst/>
                <a:cxnLst>
                  <a:cxn ang="0">
                    <a:pos x="165" y="163"/>
                  </a:cxn>
                  <a:cxn ang="0">
                    <a:pos x="150" y="186"/>
                  </a:cxn>
                  <a:cxn ang="0">
                    <a:pos x="133" y="206"/>
                  </a:cxn>
                  <a:cxn ang="0">
                    <a:pos x="115" y="223"/>
                  </a:cxn>
                  <a:cxn ang="0">
                    <a:pos x="97" y="235"/>
                  </a:cxn>
                  <a:cxn ang="0">
                    <a:pos x="78" y="244"/>
                  </a:cxn>
                  <a:cxn ang="0">
                    <a:pos x="60" y="248"/>
                  </a:cxn>
                  <a:cxn ang="0">
                    <a:pos x="43" y="248"/>
                  </a:cxn>
                  <a:cxn ang="0">
                    <a:pos x="28" y="242"/>
                  </a:cxn>
                  <a:cxn ang="0">
                    <a:pos x="16" y="232"/>
                  </a:cxn>
                  <a:cxn ang="0">
                    <a:pos x="7" y="218"/>
                  </a:cxn>
                  <a:cxn ang="0">
                    <a:pos x="1" y="200"/>
                  </a:cxn>
                  <a:cxn ang="0">
                    <a:pos x="0" y="180"/>
                  </a:cxn>
                  <a:cxn ang="0">
                    <a:pos x="1" y="158"/>
                  </a:cxn>
                  <a:cxn ang="0">
                    <a:pos x="7" y="134"/>
                  </a:cxn>
                  <a:cxn ang="0">
                    <a:pos x="16" y="110"/>
                  </a:cxn>
                  <a:cxn ang="0">
                    <a:pos x="28" y="85"/>
                  </a:cxn>
                  <a:cxn ang="0">
                    <a:pos x="43" y="62"/>
                  </a:cxn>
                  <a:cxn ang="0">
                    <a:pos x="60" y="42"/>
                  </a:cxn>
                  <a:cxn ang="0">
                    <a:pos x="78" y="26"/>
                  </a:cxn>
                  <a:cxn ang="0">
                    <a:pos x="97" y="13"/>
                  </a:cxn>
                  <a:cxn ang="0">
                    <a:pos x="115" y="5"/>
                  </a:cxn>
                  <a:cxn ang="0">
                    <a:pos x="133" y="0"/>
                  </a:cxn>
                  <a:cxn ang="0">
                    <a:pos x="150" y="1"/>
                  </a:cxn>
                  <a:cxn ang="0">
                    <a:pos x="166" y="6"/>
                  </a:cxn>
                  <a:cxn ang="0">
                    <a:pos x="178" y="17"/>
                  </a:cxn>
                  <a:cxn ang="0">
                    <a:pos x="187" y="31"/>
                  </a:cxn>
                  <a:cxn ang="0">
                    <a:pos x="192" y="48"/>
                  </a:cxn>
                  <a:cxn ang="0">
                    <a:pos x="194" y="69"/>
                  </a:cxn>
                  <a:cxn ang="0">
                    <a:pos x="192" y="91"/>
                  </a:cxn>
                  <a:cxn ang="0">
                    <a:pos x="187" y="115"/>
                  </a:cxn>
                  <a:cxn ang="0">
                    <a:pos x="178" y="139"/>
                  </a:cxn>
                  <a:cxn ang="0">
                    <a:pos x="165" y="163"/>
                  </a:cxn>
                </a:cxnLst>
                <a:rect l="0" t="0" r="r" b="b"/>
                <a:pathLst>
                  <a:path w="194" h="248">
                    <a:moveTo>
                      <a:pt x="165" y="163"/>
                    </a:moveTo>
                    <a:lnTo>
                      <a:pt x="150" y="186"/>
                    </a:lnTo>
                    <a:lnTo>
                      <a:pt x="133" y="206"/>
                    </a:lnTo>
                    <a:lnTo>
                      <a:pt x="115" y="223"/>
                    </a:lnTo>
                    <a:lnTo>
                      <a:pt x="97" y="235"/>
                    </a:lnTo>
                    <a:lnTo>
                      <a:pt x="78" y="244"/>
                    </a:lnTo>
                    <a:lnTo>
                      <a:pt x="60" y="248"/>
                    </a:lnTo>
                    <a:lnTo>
                      <a:pt x="43" y="248"/>
                    </a:lnTo>
                    <a:lnTo>
                      <a:pt x="28" y="242"/>
                    </a:lnTo>
                    <a:lnTo>
                      <a:pt x="16" y="232"/>
                    </a:lnTo>
                    <a:lnTo>
                      <a:pt x="7" y="218"/>
                    </a:lnTo>
                    <a:lnTo>
                      <a:pt x="1" y="200"/>
                    </a:lnTo>
                    <a:lnTo>
                      <a:pt x="0" y="180"/>
                    </a:lnTo>
                    <a:lnTo>
                      <a:pt x="1" y="158"/>
                    </a:lnTo>
                    <a:lnTo>
                      <a:pt x="7" y="134"/>
                    </a:lnTo>
                    <a:lnTo>
                      <a:pt x="16" y="110"/>
                    </a:lnTo>
                    <a:lnTo>
                      <a:pt x="28" y="85"/>
                    </a:lnTo>
                    <a:lnTo>
                      <a:pt x="43" y="62"/>
                    </a:lnTo>
                    <a:lnTo>
                      <a:pt x="60" y="42"/>
                    </a:lnTo>
                    <a:lnTo>
                      <a:pt x="78" y="26"/>
                    </a:lnTo>
                    <a:lnTo>
                      <a:pt x="97" y="13"/>
                    </a:lnTo>
                    <a:lnTo>
                      <a:pt x="115" y="5"/>
                    </a:lnTo>
                    <a:lnTo>
                      <a:pt x="133" y="0"/>
                    </a:lnTo>
                    <a:lnTo>
                      <a:pt x="150" y="1"/>
                    </a:lnTo>
                    <a:lnTo>
                      <a:pt x="166" y="6"/>
                    </a:lnTo>
                    <a:lnTo>
                      <a:pt x="178" y="17"/>
                    </a:lnTo>
                    <a:lnTo>
                      <a:pt x="187" y="31"/>
                    </a:lnTo>
                    <a:lnTo>
                      <a:pt x="192" y="48"/>
                    </a:lnTo>
                    <a:lnTo>
                      <a:pt x="194" y="69"/>
                    </a:lnTo>
                    <a:lnTo>
                      <a:pt x="192" y="91"/>
                    </a:lnTo>
                    <a:lnTo>
                      <a:pt x="187" y="115"/>
                    </a:lnTo>
                    <a:lnTo>
                      <a:pt x="178" y="139"/>
                    </a:lnTo>
                    <a:lnTo>
                      <a:pt x="165" y="163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72" name="Freeform 685"/>
              <p:cNvSpPr>
                <a:spLocks/>
              </p:cNvSpPr>
              <p:nvPr/>
            </p:nvSpPr>
            <p:spPr bwMode="auto">
              <a:xfrm>
                <a:off x="5864" y="1337"/>
                <a:ext cx="184" cy="234"/>
              </a:xfrm>
              <a:custGeom>
                <a:avLst/>
                <a:gdLst/>
                <a:ahLst/>
                <a:cxnLst>
                  <a:cxn ang="0">
                    <a:pos x="157" y="154"/>
                  </a:cxn>
                  <a:cxn ang="0">
                    <a:pos x="142" y="175"/>
                  </a:cxn>
                  <a:cxn ang="0">
                    <a:pos x="126" y="194"/>
                  </a:cxn>
                  <a:cxn ang="0">
                    <a:pos x="110" y="210"/>
                  </a:cxn>
                  <a:cxn ang="0">
                    <a:pos x="92" y="222"/>
                  </a:cxn>
                  <a:cxn ang="0">
                    <a:pos x="74" y="230"/>
                  </a:cxn>
                  <a:cxn ang="0">
                    <a:pos x="57" y="234"/>
                  </a:cxn>
                  <a:cxn ang="0">
                    <a:pos x="41" y="233"/>
                  </a:cxn>
                  <a:cxn ang="0">
                    <a:pos x="27" y="228"/>
                  </a:cxn>
                  <a:cxn ang="0">
                    <a:pos x="15" y="218"/>
                  </a:cxn>
                  <a:cxn ang="0">
                    <a:pos x="7" y="205"/>
                  </a:cxn>
                  <a:cxn ang="0">
                    <a:pos x="2" y="188"/>
                  </a:cxn>
                  <a:cxn ang="0">
                    <a:pos x="0" y="169"/>
                  </a:cxn>
                  <a:cxn ang="0">
                    <a:pos x="2" y="148"/>
                  </a:cxn>
                  <a:cxn ang="0">
                    <a:pos x="7" y="126"/>
                  </a:cxn>
                  <a:cxn ang="0">
                    <a:pos x="16" y="103"/>
                  </a:cxn>
                  <a:cxn ang="0">
                    <a:pos x="27" y="80"/>
                  </a:cxn>
                  <a:cxn ang="0">
                    <a:pos x="42" y="58"/>
                  </a:cxn>
                  <a:cxn ang="0">
                    <a:pos x="58" y="40"/>
                  </a:cxn>
                  <a:cxn ang="0">
                    <a:pos x="75" y="24"/>
                  </a:cxn>
                  <a:cxn ang="0">
                    <a:pos x="92" y="12"/>
                  </a:cxn>
                  <a:cxn ang="0">
                    <a:pos x="110" y="4"/>
                  </a:cxn>
                  <a:cxn ang="0">
                    <a:pos x="127" y="0"/>
                  </a:cxn>
                  <a:cxn ang="0">
                    <a:pos x="143" y="1"/>
                  </a:cxn>
                  <a:cxn ang="0">
                    <a:pos x="157" y="6"/>
                  </a:cxn>
                  <a:cxn ang="0">
                    <a:pos x="169" y="16"/>
                  </a:cxn>
                  <a:cxn ang="0">
                    <a:pos x="177" y="29"/>
                  </a:cxn>
                  <a:cxn ang="0">
                    <a:pos x="182" y="45"/>
                  </a:cxn>
                  <a:cxn ang="0">
                    <a:pos x="184" y="65"/>
                  </a:cxn>
                  <a:cxn ang="0">
                    <a:pos x="182" y="85"/>
                  </a:cxn>
                  <a:cxn ang="0">
                    <a:pos x="177" y="108"/>
                  </a:cxn>
                  <a:cxn ang="0">
                    <a:pos x="168" y="131"/>
                  </a:cxn>
                  <a:cxn ang="0">
                    <a:pos x="157" y="154"/>
                  </a:cxn>
                </a:cxnLst>
                <a:rect l="0" t="0" r="r" b="b"/>
                <a:pathLst>
                  <a:path w="184" h="234">
                    <a:moveTo>
                      <a:pt x="157" y="154"/>
                    </a:moveTo>
                    <a:lnTo>
                      <a:pt x="142" y="175"/>
                    </a:lnTo>
                    <a:lnTo>
                      <a:pt x="126" y="194"/>
                    </a:lnTo>
                    <a:lnTo>
                      <a:pt x="110" y="210"/>
                    </a:lnTo>
                    <a:lnTo>
                      <a:pt x="92" y="222"/>
                    </a:lnTo>
                    <a:lnTo>
                      <a:pt x="74" y="230"/>
                    </a:lnTo>
                    <a:lnTo>
                      <a:pt x="57" y="234"/>
                    </a:lnTo>
                    <a:lnTo>
                      <a:pt x="41" y="233"/>
                    </a:lnTo>
                    <a:lnTo>
                      <a:pt x="27" y="228"/>
                    </a:lnTo>
                    <a:lnTo>
                      <a:pt x="15" y="218"/>
                    </a:lnTo>
                    <a:lnTo>
                      <a:pt x="7" y="205"/>
                    </a:lnTo>
                    <a:lnTo>
                      <a:pt x="2" y="188"/>
                    </a:lnTo>
                    <a:lnTo>
                      <a:pt x="0" y="169"/>
                    </a:lnTo>
                    <a:lnTo>
                      <a:pt x="2" y="148"/>
                    </a:lnTo>
                    <a:lnTo>
                      <a:pt x="7" y="126"/>
                    </a:lnTo>
                    <a:lnTo>
                      <a:pt x="16" y="103"/>
                    </a:lnTo>
                    <a:lnTo>
                      <a:pt x="27" y="80"/>
                    </a:lnTo>
                    <a:lnTo>
                      <a:pt x="42" y="58"/>
                    </a:lnTo>
                    <a:lnTo>
                      <a:pt x="58" y="40"/>
                    </a:lnTo>
                    <a:lnTo>
                      <a:pt x="75" y="24"/>
                    </a:lnTo>
                    <a:lnTo>
                      <a:pt x="92" y="12"/>
                    </a:lnTo>
                    <a:lnTo>
                      <a:pt x="110" y="4"/>
                    </a:lnTo>
                    <a:lnTo>
                      <a:pt x="127" y="0"/>
                    </a:lnTo>
                    <a:lnTo>
                      <a:pt x="143" y="1"/>
                    </a:lnTo>
                    <a:lnTo>
                      <a:pt x="157" y="6"/>
                    </a:lnTo>
                    <a:lnTo>
                      <a:pt x="169" y="16"/>
                    </a:lnTo>
                    <a:lnTo>
                      <a:pt x="177" y="29"/>
                    </a:lnTo>
                    <a:lnTo>
                      <a:pt x="182" y="45"/>
                    </a:lnTo>
                    <a:lnTo>
                      <a:pt x="184" y="65"/>
                    </a:lnTo>
                    <a:lnTo>
                      <a:pt x="182" y="85"/>
                    </a:lnTo>
                    <a:lnTo>
                      <a:pt x="177" y="108"/>
                    </a:lnTo>
                    <a:lnTo>
                      <a:pt x="168" y="131"/>
                    </a:lnTo>
                    <a:lnTo>
                      <a:pt x="157" y="154"/>
                    </a:lnTo>
                    <a:close/>
                  </a:path>
                </a:pathLst>
              </a:custGeom>
              <a:solidFill>
                <a:srgbClr val="B8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73" name="Freeform 686"/>
              <p:cNvSpPr>
                <a:spLocks/>
              </p:cNvSpPr>
              <p:nvPr/>
            </p:nvSpPr>
            <p:spPr bwMode="auto">
              <a:xfrm>
                <a:off x="5867" y="1341"/>
                <a:ext cx="173" cy="219"/>
              </a:xfrm>
              <a:custGeom>
                <a:avLst/>
                <a:gdLst/>
                <a:ahLst/>
                <a:cxnLst>
                  <a:cxn ang="0">
                    <a:pos x="147" y="144"/>
                  </a:cxn>
                  <a:cxn ang="0">
                    <a:pos x="134" y="164"/>
                  </a:cxn>
                  <a:cxn ang="0">
                    <a:pos x="119" y="182"/>
                  </a:cxn>
                  <a:cxn ang="0">
                    <a:pos x="103" y="197"/>
                  </a:cxn>
                  <a:cxn ang="0">
                    <a:pos x="86" y="208"/>
                  </a:cxn>
                  <a:cxn ang="0">
                    <a:pos x="70" y="216"/>
                  </a:cxn>
                  <a:cxn ang="0">
                    <a:pos x="54" y="219"/>
                  </a:cxn>
                  <a:cxn ang="0">
                    <a:pos x="39" y="219"/>
                  </a:cxn>
                  <a:cxn ang="0">
                    <a:pos x="25" y="214"/>
                  </a:cxn>
                  <a:cxn ang="0">
                    <a:pos x="14" y="205"/>
                  </a:cxn>
                  <a:cxn ang="0">
                    <a:pos x="6" y="192"/>
                  </a:cxn>
                  <a:cxn ang="0">
                    <a:pos x="2" y="177"/>
                  </a:cxn>
                  <a:cxn ang="0">
                    <a:pos x="0" y="159"/>
                  </a:cxn>
                  <a:cxn ang="0">
                    <a:pos x="2" y="139"/>
                  </a:cxn>
                  <a:cxn ang="0">
                    <a:pos x="6" y="118"/>
                  </a:cxn>
                  <a:cxn ang="0">
                    <a:pos x="14" y="97"/>
                  </a:cxn>
                  <a:cxn ang="0">
                    <a:pos x="25" y="75"/>
                  </a:cxn>
                  <a:cxn ang="0">
                    <a:pos x="39" y="55"/>
                  </a:cxn>
                  <a:cxn ang="0">
                    <a:pos x="54" y="37"/>
                  </a:cxn>
                  <a:cxn ang="0">
                    <a:pos x="70" y="23"/>
                  </a:cxn>
                  <a:cxn ang="0">
                    <a:pos x="86" y="11"/>
                  </a:cxn>
                  <a:cxn ang="0">
                    <a:pos x="103" y="4"/>
                  </a:cxn>
                  <a:cxn ang="0">
                    <a:pos x="119" y="0"/>
                  </a:cxn>
                  <a:cxn ang="0">
                    <a:pos x="134" y="0"/>
                  </a:cxn>
                  <a:cxn ang="0">
                    <a:pos x="147" y="5"/>
                  </a:cxn>
                  <a:cxn ang="0">
                    <a:pos x="158" y="14"/>
                  </a:cxn>
                  <a:cxn ang="0">
                    <a:pos x="166" y="27"/>
                  </a:cxn>
                  <a:cxn ang="0">
                    <a:pos x="171" y="42"/>
                  </a:cxn>
                  <a:cxn ang="0">
                    <a:pos x="173" y="60"/>
                  </a:cxn>
                  <a:cxn ang="0">
                    <a:pos x="171" y="80"/>
                  </a:cxn>
                  <a:cxn ang="0">
                    <a:pos x="166" y="101"/>
                  </a:cxn>
                  <a:cxn ang="0">
                    <a:pos x="158" y="123"/>
                  </a:cxn>
                  <a:cxn ang="0">
                    <a:pos x="147" y="144"/>
                  </a:cxn>
                </a:cxnLst>
                <a:rect l="0" t="0" r="r" b="b"/>
                <a:pathLst>
                  <a:path w="173" h="219">
                    <a:moveTo>
                      <a:pt x="147" y="144"/>
                    </a:moveTo>
                    <a:lnTo>
                      <a:pt x="134" y="164"/>
                    </a:lnTo>
                    <a:lnTo>
                      <a:pt x="119" y="182"/>
                    </a:lnTo>
                    <a:lnTo>
                      <a:pt x="103" y="197"/>
                    </a:lnTo>
                    <a:lnTo>
                      <a:pt x="86" y="208"/>
                    </a:lnTo>
                    <a:lnTo>
                      <a:pt x="70" y="216"/>
                    </a:lnTo>
                    <a:lnTo>
                      <a:pt x="54" y="219"/>
                    </a:lnTo>
                    <a:lnTo>
                      <a:pt x="39" y="219"/>
                    </a:lnTo>
                    <a:lnTo>
                      <a:pt x="25" y="214"/>
                    </a:lnTo>
                    <a:lnTo>
                      <a:pt x="14" y="205"/>
                    </a:lnTo>
                    <a:lnTo>
                      <a:pt x="6" y="192"/>
                    </a:lnTo>
                    <a:lnTo>
                      <a:pt x="2" y="177"/>
                    </a:lnTo>
                    <a:lnTo>
                      <a:pt x="0" y="159"/>
                    </a:lnTo>
                    <a:lnTo>
                      <a:pt x="2" y="139"/>
                    </a:lnTo>
                    <a:lnTo>
                      <a:pt x="6" y="118"/>
                    </a:lnTo>
                    <a:lnTo>
                      <a:pt x="14" y="97"/>
                    </a:lnTo>
                    <a:lnTo>
                      <a:pt x="25" y="75"/>
                    </a:lnTo>
                    <a:lnTo>
                      <a:pt x="39" y="55"/>
                    </a:lnTo>
                    <a:lnTo>
                      <a:pt x="54" y="37"/>
                    </a:lnTo>
                    <a:lnTo>
                      <a:pt x="70" y="23"/>
                    </a:lnTo>
                    <a:lnTo>
                      <a:pt x="86" y="11"/>
                    </a:lnTo>
                    <a:lnTo>
                      <a:pt x="103" y="4"/>
                    </a:lnTo>
                    <a:lnTo>
                      <a:pt x="119" y="0"/>
                    </a:lnTo>
                    <a:lnTo>
                      <a:pt x="134" y="0"/>
                    </a:lnTo>
                    <a:lnTo>
                      <a:pt x="147" y="5"/>
                    </a:lnTo>
                    <a:lnTo>
                      <a:pt x="158" y="14"/>
                    </a:lnTo>
                    <a:lnTo>
                      <a:pt x="166" y="27"/>
                    </a:lnTo>
                    <a:lnTo>
                      <a:pt x="171" y="42"/>
                    </a:lnTo>
                    <a:lnTo>
                      <a:pt x="173" y="60"/>
                    </a:lnTo>
                    <a:lnTo>
                      <a:pt x="171" y="80"/>
                    </a:lnTo>
                    <a:lnTo>
                      <a:pt x="166" y="101"/>
                    </a:lnTo>
                    <a:lnTo>
                      <a:pt x="158" y="123"/>
                    </a:lnTo>
                    <a:lnTo>
                      <a:pt x="147" y="144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74" name="Freeform 687"/>
              <p:cNvSpPr>
                <a:spLocks/>
              </p:cNvSpPr>
              <p:nvPr/>
            </p:nvSpPr>
            <p:spPr bwMode="auto">
              <a:xfrm>
                <a:off x="5867" y="1341"/>
                <a:ext cx="173" cy="219"/>
              </a:xfrm>
              <a:custGeom>
                <a:avLst/>
                <a:gdLst/>
                <a:ahLst/>
                <a:cxnLst>
                  <a:cxn ang="0">
                    <a:pos x="147" y="144"/>
                  </a:cxn>
                  <a:cxn ang="0">
                    <a:pos x="134" y="164"/>
                  </a:cxn>
                  <a:cxn ang="0">
                    <a:pos x="119" y="182"/>
                  </a:cxn>
                  <a:cxn ang="0">
                    <a:pos x="103" y="197"/>
                  </a:cxn>
                  <a:cxn ang="0">
                    <a:pos x="86" y="208"/>
                  </a:cxn>
                  <a:cxn ang="0">
                    <a:pos x="70" y="216"/>
                  </a:cxn>
                  <a:cxn ang="0">
                    <a:pos x="54" y="219"/>
                  </a:cxn>
                  <a:cxn ang="0">
                    <a:pos x="39" y="219"/>
                  </a:cxn>
                  <a:cxn ang="0">
                    <a:pos x="25" y="214"/>
                  </a:cxn>
                  <a:cxn ang="0">
                    <a:pos x="14" y="205"/>
                  </a:cxn>
                  <a:cxn ang="0">
                    <a:pos x="6" y="192"/>
                  </a:cxn>
                  <a:cxn ang="0">
                    <a:pos x="2" y="177"/>
                  </a:cxn>
                  <a:cxn ang="0">
                    <a:pos x="0" y="159"/>
                  </a:cxn>
                  <a:cxn ang="0">
                    <a:pos x="2" y="139"/>
                  </a:cxn>
                  <a:cxn ang="0">
                    <a:pos x="6" y="118"/>
                  </a:cxn>
                  <a:cxn ang="0">
                    <a:pos x="14" y="97"/>
                  </a:cxn>
                  <a:cxn ang="0">
                    <a:pos x="25" y="75"/>
                  </a:cxn>
                  <a:cxn ang="0">
                    <a:pos x="39" y="55"/>
                  </a:cxn>
                  <a:cxn ang="0">
                    <a:pos x="54" y="37"/>
                  </a:cxn>
                  <a:cxn ang="0">
                    <a:pos x="70" y="23"/>
                  </a:cxn>
                  <a:cxn ang="0">
                    <a:pos x="86" y="11"/>
                  </a:cxn>
                  <a:cxn ang="0">
                    <a:pos x="103" y="4"/>
                  </a:cxn>
                  <a:cxn ang="0">
                    <a:pos x="119" y="0"/>
                  </a:cxn>
                  <a:cxn ang="0">
                    <a:pos x="134" y="0"/>
                  </a:cxn>
                  <a:cxn ang="0">
                    <a:pos x="147" y="5"/>
                  </a:cxn>
                  <a:cxn ang="0">
                    <a:pos x="158" y="14"/>
                  </a:cxn>
                  <a:cxn ang="0">
                    <a:pos x="166" y="27"/>
                  </a:cxn>
                  <a:cxn ang="0">
                    <a:pos x="171" y="42"/>
                  </a:cxn>
                  <a:cxn ang="0">
                    <a:pos x="173" y="60"/>
                  </a:cxn>
                  <a:cxn ang="0">
                    <a:pos x="171" y="80"/>
                  </a:cxn>
                  <a:cxn ang="0">
                    <a:pos x="166" y="101"/>
                  </a:cxn>
                  <a:cxn ang="0">
                    <a:pos x="158" y="123"/>
                  </a:cxn>
                  <a:cxn ang="0">
                    <a:pos x="147" y="144"/>
                  </a:cxn>
                </a:cxnLst>
                <a:rect l="0" t="0" r="r" b="b"/>
                <a:pathLst>
                  <a:path w="173" h="219">
                    <a:moveTo>
                      <a:pt x="147" y="144"/>
                    </a:moveTo>
                    <a:lnTo>
                      <a:pt x="134" y="164"/>
                    </a:lnTo>
                    <a:lnTo>
                      <a:pt x="119" y="182"/>
                    </a:lnTo>
                    <a:lnTo>
                      <a:pt x="103" y="197"/>
                    </a:lnTo>
                    <a:lnTo>
                      <a:pt x="86" y="208"/>
                    </a:lnTo>
                    <a:lnTo>
                      <a:pt x="70" y="216"/>
                    </a:lnTo>
                    <a:lnTo>
                      <a:pt x="54" y="219"/>
                    </a:lnTo>
                    <a:lnTo>
                      <a:pt x="39" y="219"/>
                    </a:lnTo>
                    <a:lnTo>
                      <a:pt x="25" y="214"/>
                    </a:lnTo>
                    <a:lnTo>
                      <a:pt x="14" y="205"/>
                    </a:lnTo>
                    <a:lnTo>
                      <a:pt x="6" y="192"/>
                    </a:lnTo>
                    <a:lnTo>
                      <a:pt x="2" y="177"/>
                    </a:lnTo>
                    <a:lnTo>
                      <a:pt x="0" y="159"/>
                    </a:lnTo>
                    <a:lnTo>
                      <a:pt x="2" y="139"/>
                    </a:lnTo>
                    <a:lnTo>
                      <a:pt x="6" y="118"/>
                    </a:lnTo>
                    <a:lnTo>
                      <a:pt x="14" y="97"/>
                    </a:lnTo>
                    <a:lnTo>
                      <a:pt x="25" y="75"/>
                    </a:lnTo>
                    <a:lnTo>
                      <a:pt x="39" y="55"/>
                    </a:lnTo>
                    <a:lnTo>
                      <a:pt x="54" y="37"/>
                    </a:lnTo>
                    <a:lnTo>
                      <a:pt x="70" y="23"/>
                    </a:lnTo>
                    <a:lnTo>
                      <a:pt x="86" y="11"/>
                    </a:lnTo>
                    <a:lnTo>
                      <a:pt x="103" y="4"/>
                    </a:lnTo>
                    <a:lnTo>
                      <a:pt x="119" y="0"/>
                    </a:lnTo>
                    <a:lnTo>
                      <a:pt x="134" y="0"/>
                    </a:lnTo>
                    <a:lnTo>
                      <a:pt x="147" y="5"/>
                    </a:lnTo>
                    <a:lnTo>
                      <a:pt x="158" y="14"/>
                    </a:lnTo>
                    <a:lnTo>
                      <a:pt x="166" y="27"/>
                    </a:lnTo>
                    <a:lnTo>
                      <a:pt x="171" y="42"/>
                    </a:lnTo>
                    <a:lnTo>
                      <a:pt x="173" y="60"/>
                    </a:lnTo>
                    <a:lnTo>
                      <a:pt x="171" y="80"/>
                    </a:lnTo>
                    <a:lnTo>
                      <a:pt x="166" y="101"/>
                    </a:lnTo>
                    <a:lnTo>
                      <a:pt x="158" y="123"/>
                    </a:lnTo>
                    <a:lnTo>
                      <a:pt x="147" y="144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75" name="Freeform 688"/>
              <p:cNvSpPr>
                <a:spLocks/>
              </p:cNvSpPr>
              <p:nvPr/>
            </p:nvSpPr>
            <p:spPr bwMode="auto">
              <a:xfrm>
                <a:off x="5870" y="1345"/>
                <a:ext cx="161" cy="205"/>
              </a:xfrm>
              <a:custGeom>
                <a:avLst/>
                <a:gdLst/>
                <a:ahLst/>
                <a:cxnLst>
                  <a:cxn ang="0">
                    <a:pos x="138" y="135"/>
                  </a:cxn>
                  <a:cxn ang="0">
                    <a:pos x="125" y="154"/>
                  </a:cxn>
                  <a:cxn ang="0">
                    <a:pos x="111" y="170"/>
                  </a:cxn>
                  <a:cxn ang="0">
                    <a:pos x="96" y="184"/>
                  </a:cxn>
                  <a:cxn ang="0">
                    <a:pos x="80" y="194"/>
                  </a:cxn>
                  <a:cxn ang="0">
                    <a:pos x="65" y="201"/>
                  </a:cxn>
                  <a:cxn ang="0">
                    <a:pos x="50" y="205"/>
                  </a:cxn>
                  <a:cxn ang="0">
                    <a:pos x="36" y="204"/>
                  </a:cxn>
                  <a:cxn ang="0">
                    <a:pos x="23" y="200"/>
                  </a:cxn>
                  <a:cxn ang="0">
                    <a:pos x="13" y="191"/>
                  </a:cxn>
                  <a:cxn ang="0">
                    <a:pos x="6" y="180"/>
                  </a:cxn>
                  <a:cxn ang="0">
                    <a:pos x="1" y="165"/>
                  </a:cxn>
                  <a:cxn ang="0">
                    <a:pos x="0" y="148"/>
                  </a:cxn>
                  <a:cxn ang="0">
                    <a:pos x="1" y="130"/>
                  </a:cxn>
                  <a:cxn ang="0">
                    <a:pos x="6" y="111"/>
                  </a:cxn>
                  <a:cxn ang="0">
                    <a:pos x="13" y="90"/>
                  </a:cxn>
                  <a:cxn ang="0">
                    <a:pos x="24" y="70"/>
                  </a:cxn>
                  <a:cxn ang="0">
                    <a:pos x="36" y="51"/>
                  </a:cxn>
                  <a:cxn ang="0">
                    <a:pos x="50" y="34"/>
                  </a:cxn>
                  <a:cxn ang="0">
                    <a:pos x="65" y="21"/>
                  </a:cxn>
                  <a:cxn ang="0">
                    <a:pos x="81" y="10"/>
                  </a:cxn>
                  <a:cxn ang="0">
                    <a:pos x="96" y="3"/>
                  </a:cxn>
                  <a:cxn ang="0">
                    <a:pos x="111" y="0"/>
                  </a:cxn>
                  <a:cxn ang="0">
                    <a:pos x="125" y="0"/>
                  </a:cxn>
                  <a:cxn ang="0">
                    <a:pos x="138" y="5"/>
                  </a:cxn>
                  <a:cxn ang="0">
                    <a:pos x="148" y="13"/>
                  </a:cxn>
                  <a:cxn ang="0">
                    <a:pos x="156" y="25"/>
                  </a:cxn>
                  <a:cxn ang="0">
                    <a:pos x="160" y="39"/>
                  </a:cxn>
                  <a:cxn ang="0">
                    <a:pos x="161" y="56"/>
                  </a:cxn>
                  <a:cxn ang="0">
                    <a:pos x="160" y="75"/>
                  </a:cxn>
                  <a:cxn ang="0">
                    <a:pos x="155" y="94"/>
                  </a:cxn>
                  <a:cxn ang="0">
                    <a:pos x="148" y="114"/>
                  </a:cxn>
                  <a:cxn ang="0">
                    <a:pos x="138" y="135"/>
                  </a:cxn>
                </a:cxnLst>
                <a:rect l="0" t="0" r="r" b="b"/>
                <a:pathLst>
                  <a:path w="161" h="205">
                    <a:moveTo>
                      <a:pt x="138" y="135"/>
                    </a:moveTo>
                    <a:lnTo>
                      <a:pt x="125" y="154"/>
                    </a:lnTo>
                    <a:lnTo>
                      <a:pt x="111" y="170"/>
                    </a:lnTo>
                    <a:lnTo>
                      <a:pt x="96" y="184"/>
                    </a:lnTo>
                    <a:lnTo>
                      <a:pt x="80" y="194"/>
                    </a:lnTo>
                    <a:lnTo>
                      <a:pt x="65" y="201"/>
                    </a:lnTo>
                    <a:lnTo>
                      <a:pt x="50" y="205"/>
                    </a:lnTo>
                    <a:lnTo>
                      <a:pt x="36" y="204"/>
                    </a:lnTo>
                    <a:lnTo>
                      <a:pt x="23" y="200"/>
                    </a:lnTo>
                    <a:lnTo>
                      <a:pt x="13" y="191"/>
                    </a:lnTo>
                    <a:lnTo>
                      <a:pt x="6" y="180"/>
                    </a:lnTo>
                    <a:lnTo>
                      <a:pt x="1" y="165"/>
                    </a:lnTo>
                    <a:lnTo>
                      <a:pt x="0" y="148"/>
                    </a:lnTo>
                    <a:lnTo>
                      <a:pt x="1" y="130"/>
                    </a:lnTo>
                    <a:lnTo>
                      <a:pt x="6" y="111"/>
                    </a:lnTo>
                    <a:lnTo>
                      <a:pt x="13" y="90"/>
                    </a:lnTo>
                    <a:lnTo>
                      <a:pt x="24" y="70"/>
                    </a:lnTo>
                    <a:lnTo>
                      <a:pt x="36" y="51"/>
                    </a:lnTo>
                    <a:lnTo>
                      <a:pt x="50" y="34"/>
                    </a:lnTo>
                    <a:lnTo>
                      <a:pt x="65" y="21"/>
                    </a:lnTo>
                    <a:lnTo>
                      <a:pt x="81" y="10"/>
                    </a:lnTo>
                    <a:lnTo>
                      <a:pt x="96" y="3"/>
                    </a:lnTo>
                    <a:lnTo>
                      <a:pt x="111" y="0"/>
                    </a:lnTo>
                    <a:lnTo>
                      <a:pt x="125" y="0"/>
                    </a:lnTo>
                    <a:lnTo>
                      <a:pt x="138" y="5"/>
                    </a:lnTo>
                    <a:lnTo>
                      <a:pt x="148" y="13"/>
                    </a:lnTo>
                    <a:lnTo>
                      <a:pt x="156" y="25"/>
                    </a:lnTo>
                    <a:lnTo>
                      <a:pt x="160" y="39"/>
                    </a:lnTo>
                    <a:lnTo>
                      <a:pt x="161" y="56"/>
                    </a:lnTo>
                    <a:lnTo>
                      <a:pt x="160" y="75"/>
                    </a:lnTo>
                    <a:lnTo>
                      <a:pt x="155" y="94"/>
                    </a:lnTo>
                    <a:lnTo>
                      <a:pt x="148" y="114"/>
                    </a:lnTo>
                    <a:lnTo>
                      <a:pt x="138" y="135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76" name="Freeform 689"/>
              <p:cNvSpPr>
                <a:spLocks/>
              </p:cNvSpPr>
              <p:nvPr/>
            </p:nvSpPr>
            <p:spPr bwMode="auto">
              <a:xfrm>
                <a:off x="5872" y="1349"/>
                <a:ext cx="151" cy="190"/>
              </a:xfrm>
              <a:custGeom>
                <a:avLst/>
                <a:gdLst/>
                <a:ahLst/>
                <a:cxnLst>
                  <a:cxn ang="0">
                    <a:pos x="129" y="125"/>
                  </a:cxn>
                  <a:cxn ang="0">
                    <a:pos x="117" y="143"/>
                  </a:cxn>
                  <a:cxn ang="0">
                    <a:pos x="104" y="158"/>
                  </a:cxn>
                  <a:cxn ang="0">
                    <a:pos x="90" y="171"/>
                  </a:cxn>
                  <a:cxn ang="0">
                    <a:pos x="76" y="181"/>
                  </a:cxn>
                  <a:cxn ang="0">
                    <a:pos x="61" y="187"/>
                  </a:cxn>
                  <a:cxn ang="0">
                    <a:pos x="47" y="190"/>
                  </a:cxn>
                  <a:cxn ang="0">
                    <a:pos x="34" y="190"/>
                  </a:cxn>
                  <a:cxn ang="0">
                    <a:pos x="22" y="186"/>
                  </a:cxn>
                  <a:cxn ang="0">
                    <a:pos x="13" y="178"/>
                  </a:cxn>
                  <a:cxn ang="0">
                    <a:pos x="6" y="167"/>
                  </a:cxn>
                  <a:cxn ang="0">
                    <a:pos x="2" y="153"/>
                  </a:cxn>
                  <a:cxn ang="0">
                    <a:pos x="0" y="138"/>
                  </a:cxn>
                  <a:cxn ang="0">
                    <a:pos x="2" y="121"/>
                  </a:cxn>
                  <a:cxn ang="0">
                    <a:pos x="6" y="103"/>
                  </a:cxn>
                  <a:cxn ang="0">
                    <a:pos x="13" y="84"/>
                  </a:cxn>
                  <a:cxn ang="0">
                    <a:pos x="23" y="65"/>
                  </a:cxn>
                  <a:cxn ang="0">
                    <a:pos x="34" y="47"/>
                  </a:cxn>
                  <a:cxn ang="0">
                    <a:pos x="47" y="32"/>
                  </a:cxn>
                  <a:cxn ang="0">
                    <a:pos x="61" y="19"/>
                  </a:cxn>
                  <a:cxn ang="0">
                    <a:pos x="76" y="9"/>
                  </a:cxn>
                  <a:cxn ang="0">
                    <a:pos x="90" y="3"/>
                  </a:cxn>
                  <a:cxn ang="0">
                    <a:pos x="104" y="0"/>
                  </a:cxn>
                  <a:cxn ang="0">
                    <a:pos x="117" y="0"/>
                  </a:cxn>
                  <a:cxn ang="0">
                    <a:pos x="129" y="4"/>
                  </a:cxn>
                  <a:cxn ang="0">
                    <a:pos x="139" y="12"/>
                  </a:cxn>
                  <a:cxn ang="0">
                    <a:pos x="146" y="23"/>
                  </a:cxn>
                  <a:cxn ang="0">
                    <a:pos x="150" y="36"/>
                  </a:cxn>
                  <a:cxn ang="0">
                    <a:pos x="151" y="52"/>
                  </a:cxn>
                  <a:cxn ang="0">
                    <a:pos x="150" y="69"/>
                  </a:cxn>
                  <a:cxn ang="0">
                    <a:pos x="146" y="88"/>
                  </a:cxn>
                  <a:cxn ang="0">
                    <a:pos x="139" y="106"/>
                  </a:cxn>
                  <a:cxn ang="0">
                    <a:pos x="129" y="125"/>
                  </a:cxn>
                </a:cxnLst>
                <a:rect l="0" t="0" r="r" b="b"/>
                <a:pathLst>
                  <a:path w="151" h="190">
                    <a:moveTo>
                      <a:pt x="129" y="125"/>
                    </a:moveTo>
                    <a:lnTo>
                      <a:pt x="117" y="143"/>
                    </a:lnTo>
                    <a:lnTo>
                      <a:pt x="104" y="158"/>
                    </a:lnTo>
                    <a:lnTo>
                      <a:pt x="90" y="171"/>
                    </a:lnTo>
                    <a:lnTo>
                      <a:pt x="76" y="181"/>
                    </a:lnTo>
                    <a:lnTo>
                      <a:pt x="61" y="187"/>
                    </a:lnTo>
                    <a:lnTo>
                      <a:pt x="47" y="190"/>
                    </a:lnTo>
                    <a:lnTo>
                      <a:pt x="34" y="190"/>
                    </a:lnTo>
                    <a:lnTo>
                      <a:pt x="22" y="186"/>
                    </a:lnTo>
                    <a:lnTo>
                      <a:pt x="13" y="178"/>
                    </a:lnTo>
                    <a:lnTo>
                      <a:pt x="6" y="167"/>
                    </a:lnTo>
                    <a:lnTo>
                      <a:pt x="2" y="153"/>
                    </a:lnTo>
                    <a:lnTo>
                      <a:pt x="0" y="138"/>
                    </a:lnTo>
                    <a:lnTo>
                      <a:pt x="2" y="121"/>
                    </a:lnTo>
                    <a:lnTo>
                      <a:pt x="6" y="103"/>
                    </a:lnTo>
                    <a:lnTo>
                      <a:pt x="13" y="84"/>
                    </a:lnTo>
                    <a:lnTo>
                      <a:pt x="23" y="65"/>
                    </a:lnTo>
                    <a:lnTo>
                      <a:pt x="34" y="47"/>
                    </a:lnTo>
                    <a:lnTo>
                      <a:pt x="47" y="32"/>
                    </a:lnTo>
                    <a:lnTo>
                      <a:pt x="61" y="19"/>
                    </a:lnTo>
                    <a:lnTo>
                      <a:pt x="76" y="9"/>
                    </a:lnTo>
                    <a:lnTo>
                      <a:pt x="90" y="3"/>
                    </a:lnTo>
                    <a:lnTo>
                      <a:pt x="104" y="0"/>
                    </a:lnTo>
                    <a:lnTo>
                      <a:pt x="117" y="0"/>
                    </a:lnTo>
                    <a:lnTo>
                      <a:pt x="129" y="4"/>
                    </a:lnTo>
                    <a:lnTo>
                      <a:pt x="139" y="12"/>
                    </a:lnTo>
                    <a:lnTo>
                      <a:pt x="146" y="23"/>
                    </a:lnTo>
                    <a:lnTo>
                      <a:pt x="150" y="36"/>
                    </a:lnTo>
                    <a:lnTo>
                      <a:pt x="151" y="52"/>
                    </a:lnTo>
                    <a:lnTo>
                      <a:pt x="150" y="69"/>
                    </a:lnTo>
                    <a:lnTo>
                      <a:pt x="146" y="88"/>
                    </a:lnTo>
                    <a:lnTo>
                      <a:pt x="139" y="106"/>
                    </a:lnTo>
                    <a:lnTo>
                      <a:pt x="129" y="125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77" name="Freeform 690"/>
              <p:cNvSpPr>
                <a:spLocks/>
              </p:cNvSpPr>
              <p:nvPr/>
            </p:nvSpPr>
            <p:spPr bwMode="auto">
              <a:xfrm>
                <a:off x="5875" y="1352"/>
                <a:ext cx="140" cy="177"/>
              </a:xfrm>
              <a:custGeom>
                <a:avLst/>
                <a:gdLst/>
                <a:ahLst/>
                <a:cxnLst>
                  <a:cxn ang="0">
                    <a:pos x="120" y="117"/>
                  </a:cxn>
                  <a:cxn ang="0">
                    <a:pos x="109" y="133"/>
                  </a:cxn>
                  <a:cxn ang="0">
                    <a:pos x="96" y="147"/>
                  </a:cxn>
                  <a:cxn ang="0">
                    <a:pos x="83" y="159"/>
                  </a:cxn>
                  <a:cxn ang="0">
                    <a:pos x="70" y="168"/>
                  </a:cxn>
                  <a:cxn ang="0">
                    <a:pos x="57" y="174"/>
                  </a:cxn>
                  <a:cxn ang="0">
                    <a:pos x="44" y="177"/>
                  </a:cxn>
                  <a:cxn ang="0">
                    <a:pos x="31" y="177"/>
                  </a:cxn>
                  <a:cxn ang="0">
                    <a:pos x="21" y="173"/>
                  </a:cxn>
                  <a:cxn ang="0">
                    <a:pos x="12" y="165"/>
                  </a:cxn>
                  <a:cxn ang="0">
                    <a:pos x="5" y="155"/>
                  </a:cxn>
                  <a:cxn ang="0">
                    <a:pos x="1" y="143"/>
                  </a:cxn>
                  <a:cxn ang="0">
                    <a:pos x="0" y="128"/>
                  </a:cxn>
                  <a:cxn ang="0">
                    <a:pos x="1" y="113"/>
                  </a:cxn>
                  <a:cxn ang="0">
                    <a:pos x="5" y="96"/>
                  </a:cxn>
                  <a:cxn ang="0">
                    <a:pos x="12" y="78"/>
                  </a:cxn>
                  <a:cxn ang="0">
                    <a:pos x="21" y="61"/>
                  </a:cxn>
                  <a:cxn ang="0">
                    <a:pos x="32" y="44"/>
                  </a:cxn>
                  <a:cxn ang="0">
                    <a:pos x="44" y="30"/>
                  </a:cxn>
                  <a:cxn ang="0">
                    <a:pos x="57" y="19"/>
                  </a:cxn>
                  <a:cxn ang="0">
                    <a:pos x="70" y="9"/>
                  </a:cxn>
                  <a:cxn ang="0">
                    <a:pos x="84" y="3"/>
                  </a:cxn>
                  <a:cxn ang="0">
                    <a:pos x="97" y="0"/>
                  </a:cxn>
                  <a:cxn ang="0">
                    <a:pos x="109" y="1"/>
                  </a:cxn>
                  <a:cxn ang="0">
                    <a:pos x="120" y="5"/>
                  </a:cxn>
                  <a:cxn ang="0">
                    <a:pos x="129" y="12"/>
                  </a:cxn>
                  <a:cxn ang="0">
                    <a:pos x="135" y="22"/>
                  </a:cxn>
                  <a:cxn ang="0">
                    <a:pos x="139" y="34"/>
                  </a:cxn>
                  <a:cxn ang="0">
                    <a:pos x="140" y="49"/>
                  </a:cxn>
                  <a:cxn ang="0">
                    <a:pos x="139" y="65"/>
                  </a:cxn>
                  <a:cxn ang="0">
                    <a:pos x="135" y="82"/>
                  </a:cxn>
                  <a:cxn ang="0">
                    <a:pos x="129" y="99"/>
                  </a:cxn>
                  <a:cxn ang="0">
                    <a:pos x="120" y="117"/>
                  </a:cxn>
                </a:cxnLst>
                <a:rect l="0" t="0" r="r" b="b"/>
                <a:pathLst>
                  <a:path w="140" h="177">
                    <a:moveTo>
                      <a:pt x="120" y="117"/>
                    </a:moveTo>
                    <a:lnTo>
                      <a:pt x="109" y="133"/>
                    </a:lnTo>
                    <a:lnTo>
                      <a:pt x="96" y="147"/>
                    </a:lnTo>
                    <a:lnTo>
                      <a:pt x="83" y="159"/>
                    </a:lnTo>
                    <a:lnTo>
                      <a:pt x="70" y="168"/>
                    </a:lnTo>
                    <a:lnTo>
                      <a:pt x="57" y="174"/>
                    </a:lnTo>
                    <a:lnTo>
                      <a:pt x="44" y="177"/>
                    </a:lnTo>
                    <a:lnTo>
                      <a:pt x="31" y="177"/>
                    </a:lnTo>
                    <a:lnTo>
                      <a:pt x="21" y="173"/>
                    </a:lnTo>
                    <a:lnTo>
                      <a:pt x="12" y="165"/>
                    </a:lnTo>
                    <a:lnTo>
                      <a:pt x="5" y="155"/>
                    </a:lnTo>
                    <a:lnTo>
                      <a:pt x="1" y="143"/>
                    </a:lnTo>
                    <a:lnTo>
                      <a:pt x="0" y="128"/>
                    </a:lnTo>
                    <a:lnTo>
                      <a:pt x="1" y="113"/>
                    </a:lnTo>
                    <a:lnTo>
                      <a:pt x="5" y="96"/>
                    </a:lnTo>
                    <a:lnTo>
                      <a:pt x="12" y="78"/>
                    </a:lnTo>
                    <a:lnTo>
                      <a:pt x="21" y="61"/>
                    </a:lnTo>
                    <a:lnTo>
                      <a:pt x="32" y="44"/>
                    </a:lnTo>
                    <a:lnTo>
                      <a:pt x="44" y="30"/>
                    </a:lnTo>
                    <a:lnTo>
                      <a:pt x="57" y="19"/>
                    </a:lnTo>
                    <a:lnTo>
                      <a:pt x="70" y="9"/>
                    </a:lnTo>
                    <a:lnTo>
                      <a:pt x="84" y="3"/>
                    </a:lnTo>
                    <a:lnTo>
                      <a:pt x="97" y="0"/>
                    </a:lnTo>
                    <a:lnTo>
                      <a:pt x="109" y="1"/>
                    </a:lnTo>
                    <a:lnTo>
                      <a:pt x="120" y="5"/>
                    </a:lnTo>
                    <a:lnTo>
                      <a:pt x="129" y="12"/>
                    </a:lnTo>
                    <a:lnTo>
                      <a:pt x="135" y="22"/>
                    </a:lnTo>
                    <a:lnTo>
                      <a:pt x="139" y="34"/>
                    </a:lnTo>
                    <a:lnTo>
                      <a:pt x="140" y="49"/>
                    </a:lnTo>
                    <a:lnTo>
                      <a:pt x="139" y="65"/>
                    </a:lnTo>
                    <a:lnTo>
                      <a:pt x="135" y="82"/>
                    </a:lnTo>
                    <a:lnTo>
                      <a:pt x="129" y="99"/>
                    </a:lnTo>
                    <a:lnTo>
                      <a:pt x="120" y="117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78" name="Freeform 691"/>
              <p:cNvSpPr>
                <a:spLocks/>
              </p:cNvSpPr>
              <p:nvPr/>
            </p:nvSpPr>
            <p:spPr bwMode="auto">
              <a:xfrm>
                <a:off x="5878" y="1356"/>
                <a:ext cx="129" cy="163"/>
              </a:xfrm>
              <a:custGeom>
                <a:avLst/>
                <a:gdLst/>
                <a:ahLst/>
                <a:cxnLst>
                  <a:cxn ang="0">
                    <a:pos x="110" y="107"/>
                  </a:cxn>
                  <a:cxn ang="0">
                    <a:pos x="100" y="122"/>
                  </a:cxn>
                  <a:cxn ang="0">
                    <a:pos x="89" y="135"/>
                  </a:cxn>
                  <a:cxn ang="0">
                    <a:pos x="77" y="146"/>
                  </a:cxn>
                  <a:cxn ang="0">
                    <a:pos x="64" y="154"/>
                  </a:cxn>
                  <a:cxn ang="0">
                    <a:pos x="52" y="160"/>
                  </a:cxn>
                  <a:cxn ang="0">
                    <a:pos x="40" y="163"/>
                  </a:cxn>
                  <a:cxn ang="0">
                    <a:pos x="29" y="162"/>
                  </a:cxn>
                  <a:cxn ang="0">
                    <a:pos x="19" y="159"/>
                  </a:cxn>
                  <a:cxn ang="0">
                    <a:pos x="10" y="152"/>
                  </a:cxn>
                  <a:cxn ang="0">
                    <a:pos x="5" y="143"/>
                  </a:cxn>
                  <a:cxn ang="0">
                    <a:pos x="1" y="131"/>
                  </a:cxn>
                  <a:cxn ang="0">
                    <a:pos x="0" y="118"/>
                  </a:cxn>
                  <a:cxn ang="0">
                    <a:pos x="1" y="103"/>
                  </a:cxn>
                  <a:cxn ang="0">
                    <a:pos x="5" y="88"/>
                  </a:cxn>
                  <a:cxn ang="0">
                    <a:pos x="11" y="72"/>
                  </a:cxn>
                  <a:cxn ang="0">
                    <a:pos x="19" y="56"/>
                  </a:cxn>
                  <a:cxn ang="0">
                    <a:pos x="29" y="41"/>
                  </a:cxn>
                  <a:cxn ang="0">
                    <a:pos x="40" y="28"/>
                  </a:cxn>
                  <a:cxn ang="0">
                    <a:pos x="52" y="17"/>
                  </a:cxn>
                  <a:cxn ang="0">
                    <a:pos x="64" y="9"/>
                  </a:cxn>
                  <a:cxn ang="0">
                    <a:pos x="77" y="3"/>
                  </a:cxn>
                  <a:cxn ang="0">
                    <a:pos x="89" y="0"/>
                  </a:cxn>
                  <a:cxn ang="0">
                    <a:pos x="100" y="0"/>
                  </a:cxn>
                  <a:cxn ang="0">
                    <a:pos x="110" y="4"/>
                  </a:cxn>
                  <a:cxn ang="0">
                    <a:pos x="118" y="11"/>
                  </a:cxn>
                  <a:cxn ang="0">
                    <a:pos x="124" y="20"/>
                  </a:cxn>
                  <a:cxn ang="0">
                    <a:pos x="128" y="31"/>
                  </a:cxn>
                  <a:cxn ang="0">
                    <a:pos x="129" y="45"/>
                  </a:cxn>
                  <a:cxn ang="0">
                    <a:pos x="128" y="59"/>
                  </a:cxn>
                  <a:cxn ang="0">
                    <a:pos x="124" y="75"/>
                  </a:cxn>
                  <a:cxn ang="0">
                    <a:pos x="118" y="91"/>
                  </a:cxn>
                  <a:cxn ang="0">
                    <a:pos x="110" y="107"/>
                  </a:cxn>
                </a:cxnLst>
                <a:rect l="0" t="0" r="r" b="b"/>
                <a:pathLst>
                  <a:path w="129" h="163">
                    <a:moveTo>
                      <a:pt x="110" y="107"/>
                    </a:moveTo>
                    <a:lnTo>
                      <a:pt x="100" y="122"/>
                    </a:lnTo>
                    <a:lnTo>
                      <a:pt x="89" y="135"/>
                    </a:lnTo>
                    <a:lnTo>
                      <a:pt x="77" y="146"/>
                    </a:lnTo>
                    <a:lnTo>
                      <a:pt x="64" y="154"/>
                    </a:lnTo>
                    <a:lnTo>
                      <a:pt x="52" y="160"/>
                    </a:lnTo>
                    <a:lnTo>
                      <a:pt x="40" y="163"/>
                    </a:lnTo>
                    <a:lnTo>
                      <a:pt x="29" y="162"/>
                    </a:lnTo>
                    <a:lnTo>
                      <a:pt x="19" y="159"/>
                    </a:lnTo>
                    <a:lnTo>
                      <a:pt x="10" y="152"/>
                    </a:lnTo>
                    <a:lnTo>
                      <a:pt x="5" y="143"/>
                    </a:lnTo>
                    <a:lnTo>
                      <a:pt x="1" y="131"/>
                    </a:lnTo>
                    <a:lnTo>
                      <a:pt x="0" y="118"/>
                    </a:lnTo>
                    <a:lnTo>
                      <a:pt x="1" y="103"/>
                    </a:lnTo>
                    <a:lnTo>
                      <a:pt x="5" y="88"/>
                    </a:lnTo>
                    <a:lnTo>
                      <a:pt x="11" y="72"/>
                    </a:lnTo>
                    <a:lnTo>
                      <a:pt x="19" y="56"/>
                    </a:lnTo>
                    <a:lnTo>
                      <a:pt x="29" y="41"/>
                    </a:lnTo>
                    <a:lnTo>
                      <a:pt x="40" y="28"/>
                    </a:lnTo>
                    <a:lnTo>
                      <a:pt x="52" y="17"/>
                    </a:lnTo>
                    <a:lnTo>
                      <a:pt x="64" y="9"/>
                    </a:lnTo>
                    <a:lnTo>
                      <a:pt x="77" y="3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10" y="4"/>
                    </a:lnTo>
                    <a:lnTo>
                      <a:pt x="118" y="11"/>
                    </a:lnTo>
                    <a:lnTo>
                      <a:pt x="124" y="20"/>
                    </a:lnTo>
                    <a:lnTo>
                      <a:pt x="128" y="31"/>
                    </a:lnTo>
                    <a:lnTo>
                      <a:pt x="129" y="45"/>
                    </a:lnTo>
                    <a:lnTo>
                      <a:pt x="128" y="59"/>
                    </a:lnTo>
                    <a:lnTo>
                      <a:pt x="124" y="75"/>
                    </a:lnTo>
                    <a:lnTo>
                      <a:pt x="118" y="91"/>
                    </a:lnTo>
                    <a:lnTo>
                      <a:pt x="110" y="107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79" name="Freeform 692"/>
              <p:cNvSpPr>
                <a:spLocks/>
              </p:cNvSpPr>
              <p:nvPr/>
            </p:nvSpPr>
            <p:spPr bwMode="auto">
              <a:xfrm>
                <a:off x="5881" y="1360"/>
                <a:ext cx="118" cy="148"/>
              </a:xfrm>
              <a:custGeom>
                <a:avLst/>
                <a:gdLst/>
                <a:ahLst/>
                <a:cxnLst>
                  <a:cxn ang="0">
                    <a:pos x="100" y="98"/>
                  </a:cxn>
                  <a:cxn ang="0">
                    <a:pos x="91" y="111"/>
                  </a:cxn>
                  <a:cxn ang="0">
                    <a:pos x="81" y="123"/>
                  </a:cxn>
                  <a:cxn ang="0">
                    <a:pos x="70" y="133"/>
                  </a:cxn>
                  <a:cxn ang="0">
                    <a:pos x="58" y="141"/>
                  </a:cxn>
                  <a:cxn ang="0">
                    <a:pos x="47" y="146"/>
                  </a:cxn>
                  <a:cxn ang="0">
                    <a:pos x="36" y="148"/>
                  </a:cxn>
                  <a:cxn ang="0">
                    <a:pos x="26" y="148"/>
                  </a:cxn>
                  <a:cxn ang="0">
                    <a:pos x="17" y="145"/>
                  </a:cxn>
                  <a:cxn ang="0">
                    <a:pos x="9" y="139"/>
                  </a:cxn>
                  <a:cxn ang="0">
                    <a:pos x="4" y="130"/>
                  </a:cxn>
                  <a:cxn ang="0">
                    <a:pos x="1" y="120"/>
                  </a:cxn>
                  <a:cxn ang="0">
                    <a:pos x="0" y="107"/>
                  </a:cxn>
                  <a:cxn ang="0">
                    <a:pos x="1" y="94"/>
                  </a:cxn>
                  <a:cxn ang="0">
                    <a:pos x="4" y="80"/>
                  </a:cxn>
                  <a:cxn ang="0">
                    <a:pos x="9" y="65"/>
                  </a:cxn>
                  <a:cxn ang="0">
                    <a:pos x="17" y="51"/>
                  </a:cxn>
                  <a:cxn ang="0">
                    <a:pos x="26" y="37"/>
                  </a:cxn>
                  <a:cxn ang="0">
                    <a:pos x="36" y="25"/>
                  </a:cxn>
                  <a:cxn ang="0">
                    <a:pos x="47" y="15"/>
                  </a:cxn>
                  <a:cxn ang="0">
                    <a:pos x="59" y="8"/>
                  </a:cxn>
                  <a:cxn ang="0">
                    <a:pos x="70" y="2"/>
                  </a:cxn>
                  <a:cxn ang="0">
                    <a:pos x="81" y="0"/>
                  </a:cxn>
                  <a:cxn ang="0">
                    <a:pos x="91" y="0"/>
                  </a:cxn>
                  <a:cxn ang="0">
                    <a:pos x="101" y="3"/>
                  </a:cxn>
                  <a:cxn ang="0">
                    <a:pos x="108" y="10"/>
                  </a:cxn>
                  <a:cxn ang="0">
                    <a:pos x="114" y="18"/>
                  </a:cxn>
                  <a:cxn ang="0">
                    <a:pos x="117" y="29"/>
                  </a:cxn>
                  <a:cxn ang="0">
                    <a:pos x="118" y="41"/>
                  </a:cxn>
                  <a:cxn ang="0">
                    <a:pos x="117" y="54"/>
                  </a:cxn>
                  <a:cxn ang="0">
                    <a:pos x="114" y="68"/>
                  </a:cxn>
                  <a:cxn ang="0">
                    <a:pos x="108" y="83"/>
                  </a:cxn>
                  <a:cxn ang="0">
                    <a:pos x="100" y="98"/>
                  </a:cxn>
                </a:cxnLst>
                <a:rect l="0" t="0" r="r" b="b"/>
                <a:pathLst>
                  <a:path w="118" h="148">
                    <a:moveTo>
                      <a:pt x="100" y="98"/>
                    </a:moveTo>
                    <a:lnTo>
                      <a:pt x="91" y="111"/>
                    </a:lnTo>
                    <a:lnTo>
                      <a:pt x="81" y="123"/>
                    </a:lnTo>
                    <a:lnTo>
                      <a:pt x="70" y="133"/>
                    </a:lnTo>
                    <a:lnTo>
                      <a:pt x="58" y="141"/>
                    </a:lnTo>
                    <a:lnTo>
                      <a:pt x="47" y="146"/>
                    </a:lnTo>
                    <a:lnTo>
                      <a:pt x="36" y="148"/>
                    </a:lnTo>
                    <a:lnTo>
                      <a:pt x="26" y="148"/>
                    </a:lnTo>
                    <a:lnTo>
                      <a:pt x="17" y="145"/>
                    </a:lnTo>
                    <a:lnTo>
                      <a:pt x="9" y="139"/>
                    </a:lnTo>
                    <a:lnTo>
                      <a:pt x="4" y="130"/>
                    </a:lnTo>
                    <a:lnTo>
                      <a:pt x="1" y="120"/>
                    </a:lnTo>
                    <a:lnTo>
                      <a:pt x="0" y="107"/>
                    </a:lnTo>
                    <a:lnTo>
                      <a:pt x="1" y="94"/>
                    </a:lnTo>
                    <a:lnTo>
                      <a:pt x="4" y="80"/>
                    </a:lnTo>
                    <a:lnTo>
                      <a:pt x="9" y="65"/>
                    </a:lnTo>
                    <a:lnTo>
                      <a:pt x="17" y="51"/>
                    </a:lnTo>
                    <a:lnTo>
                      <a:pt x="26" y="37"/>
                    </a:lnTo>
                    <a:lnTo>
                      <a:pt x="36" y="25"/>
                    </a:lnTo>
                    <a:lnTo>
                      <a:pt x="47" y="15"/>
                    </a:lnTo>
                    <a:lnTo>
                      <a:pt x="59" y="8"/>
                    </a:lnTo>
                    <a:lnTo>
                      <a:pt x="70" y="2"/>
                    </a:lnTo>
                    <a:lnTo>
                      <a:pt x="81" y="0"/>
                    </a:lnTo>
                    <a:lnTo>
                      <a:pt x="91" y="0"/>
                    </a:lnTo>
                    <a:lnTo>
                      <a:pt x="101" y="3"/>
                    </a:lnTo>
                    <a:lnTo>
                      <a:pt x="108" y="10"/>
                    </a:lnTo>
                    <a:lnTo>
                      <a:pt x="114" y="18"/>
                    </a:lnTo>
                    <a:lnTo>
                      <a:pt x="117" y="29"/>
                    </a:lnTo>
                    <a:lnTo>
                      <a:pt x="118" y="41"/>
                    </a:lnTo>
                    <a:lnTo>
                      <a:pt x="117" y="54"/>
                    </a:lnTo>
                    <a:lnTo>
                      <a:pt x="114" y="68"/>
                    </a:lnTo>
                    <a:lnTo>
                      <a:pt x="108" y="83"/>
                    </a:lnTo>
                    <a:lnTo>
                      <a:pt x="100" y="98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80" name="Freeform 693"/>
              <p:cNvSpPr>
                <a:spLocks/>
              </p:cNvSpPr>
              <p:nvPr/>
            </p:nvSpPr>
            <p:spPr bwMode="auto">
              <a:xfrm>
                <a:off x="5883" y="1364"/>
                <a:ext cx="108" cy="134"/>
              </a:xfrm>
              <a:custGeom>
                <a:avLst/>
                <a:gdLst/>
                <a:ahLst/>
                <a:cxnLst>
                  <a:cxn ang="0">
                    <a:pos x="92" y="88"/>
                  </a:cxn>
                  <a:cxn ang="0">
                    <a:pos x="83" y="100"/>
                  </a:cxn>
                  <a:cxn ang="0">
                    <a:pos x="74" y="111"/>
                  </a:cxn>
                  <a:cxn ang="0">
                    <a:pos x="64" y="120"/>
                  </a:cxn>
                  <a:cxn ang="0">
                    <a:pos x="54" y="127"/>
                  </a:cxn>
                  <a:cxn ang="0">
                    <a:pos x="43" y="132"/>
                  </a:cxn>
                  <a:cxn ang="0">
                    <a:pos x="33" y="134"/>
                  </a:cxn>
                  <a:cxn ang="0">
                    <a:pos x="24" y="134"/>
                  </a:cxn>
                  <a:cxn ang="0">
                    <a:pos x="16" y="131"/>
                  </a:cxn>
                  <a:cxn ang="0">
                    <a:pos x="9" y="125"/>
                  </a:cxn>
                  <a:cxn ang="0">
                    <a:pos x="4" y="117"/>
                  </a:cxn>
                  <a:cxn ang="0">
                    <a:pos x="1" y="108"/>
                  </a:cxn>
                  <a:cxn ang="0">
                    <a:pos x="0" y="97"/>
                  </a:cxn>
                  <a:cxn ang="0">
                    <a:pos x="1" y="85"/>
                  </a:cxn>
                  <a:cxn ang="0">
                    <a:pos x="4" y="72"/>
                  </a:cxn>
                  <a:cxn ang="0">
                    <a:pos x="9" y="59"/>
                  </a:cxn>
                  <a:cxn ang="0">
                    <a:pos x="16" y="46"/>
                  </a:cxn>
                  <a:cxn ang="0">
                    <a:pos x="24" y="33"/>
                  </a:cxn>
                  <a:cxn ang="0">
                    <a:pos x="34" y="22"/>
                  </a:cxn>
                  <a:cxn ang="0">
                    <a:pos x="44" y="13"/>
                  </a:cxn>
                  <a:cxn ang="0">
                    <a:pos x="54" y="7"/>
                  </a:cxn>
                  <a:cxn ang="0">
                    <a:pos x="64" y="2"/>
                  </a:cxn>
                  <a:cxn ang="0">
                    <a:pos x="74" y="0"/>
                  </a:cxn>
                  <a:cxn ang="0">
                    <a:pos x="84" y="0"/>
                  </a:cxn>
                  <a:cxn ang="0">
                    <a:pos x="92" y="3"/>
                  </a:cxn>
                  <a:cxn ang="0">
                    <a:pos x="99" y="8"/>
                  </a:cxn>
                  <a:cxn ang="0">
                    <a:pos x="104" y="16"/>
                  </a:cxn>
                  <a:cxn ang="0">
                    <a:pos x="107" y="26"/>
                  </a:cxn>
                  <a:cxn ang="0">
                    <a:pos x="108" y="36"/>
                  </a:cxn>
                  <a:cxn ang="0">
                    <a:pos x="107" y="49"/>
                  </a:cxn>
                  <a:cxn ang="0">
                    <a:pos x="104" y="61"/>
                  </a:cxn>
                  <a:cxn ang="0">
                    <a:pos x="99" y="75"/>
                  </a:cxn>
                  <a:cxn ang="0">
                    <a:pos x="92" y="88"/>
                  </a:cxn>
                </a:cxnLst>
                <a:rect l="0" t="0" r="r" b="b"/>
                <a:pathLst>
                  <a:path w="108" h="134">
                    <a:moveTo>
                      <a:pt x="92" y="88"/>
                    </a:moveTo>
                    <a:lnTo>
                      <a:pt x="83" y="100"/>
                    </a:lnTo>
                    <a:lnTo>
                      <a:pt x="74" y="111"/>
                    </a:lnTo>
                    <a:lnTo>
                      <a:pt x="64" y="120"/>
                    </a:lnTo>
                    <a:lnTo>
                      <a:pt x="54" y="127"/>
                    </a:lnTo>
                    <a:lnTo>
                      <a:pt x="43" y="132"/>
                    </a:lnTo>
                    <a:lnTo>
                      <a:pt x="33" y="134"/>
                    </a:lnTo>
                    <a:lnTo>
                      <a:pt x="24" y="134"/>
                    </a:lnTo>
                    <a:lnTo>
                      <a:pt x="16" y="131"/>
                    </a:lnTo>
                    <a:lnTo>
                      <a:pt x="9" y="125"/>
                    </a:lnTo>
                    <a:lnTo>
                      <a:pt x="4" y="117"/>
                    </a:lnTo>
                    <a:lnTo>
                      <a:pt x="1" y="108"/>
                    </a:lnTo>
                    <a:lnTo>
                      <a:pt x="0" y="97"/>
                    </a:lnTo>
                    <a:lnTo>
                      <a:pt x="1" y="85"/>
                    </a:lnTo>
                    <a:lnTo>
                      <a:pt x="4" y="72"/>
                    </a:lnTo>
                    <a:lnTo>
                      <a:pt x="9" y="59"/>
                    </a:lnTo>
                    <a:lnTo>
                      <a:pt x="16" y="46"/>
                    </a:lnTo>
                    <a:lnTo>
                      <a:pt x="24" y="33"/>
                    </a:lnTo>
                    <a:lnTo>
                      <a:pt x="34" y="22"/>
                    </a:lnTo>
                    <a:lnTo>
                      <a:pt x="44" y="13"/>
                    </a:lnTo>
                    <a:lnTo>
                      <a:pt x="54" y="7"/>
                    </a:lnTo>
                    <a:lnTo>
                      <a:pt x="64" y="2"/>
                    </a:lnTo>
                    <a:lnTo>
                      <a:pt x="74" y="0"/>
                    </a:lnTo>
                    <a:lnTo>
                      <a:pt x="84" y="0"/>
                    </a:lnTo>
                    <a:lnTo>
                      <a:pt x="92" y="3"/>
                    </a:lnTo>
                    <a:lnTo>
                      <a:pt x="99" y="8"/>
                    </a:lnTo>
                    <a:lnTo>
                      <a:pt x="104" y="16"/>
                    </a:lnTo>
                    <a:lnTo>
                      <a:pt x="107" y="26"/>
                    </a:lnTo>
                    <a:lnTo>
                      <a:pt x="108" y="36"/>
                    </a:lnTo>
                    <a:lnTo>
                      <a:pt x="107" y="49"/>
                    </a:lnTo>
                    <a:lnTo>
                      <a:pt x="104" y="61"/>
                    </a:lnTo>
                    <a:lnTo>
                      <a:pt x="99" y="75"/>
                    </a:lnTo>
                    <a:lnTo>
                      <a:pt x="92" y="88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81" name="Freeform 694"/>
              <p:cNvSpPr>
                <a:spLocks/>
              </p:cNvSpPr>
              <p:nvPr/>
            </p:nvSpPr>
            <p:spPr bwMode="auto">
              <a:xfrm>
                <a:off x="5886" y="1367"/>
                <a:ext cx="97" cy="120"/>
              </a:xfrm>
              <a:custGeom>
                <a:avLst/>
                <a:gdLst/>
                <a:ahLst/>
                <a:cxnLst>
                  <a:cxn ang="0">
                    <a:pos x="82" y="80"/>
                  </a:cxn>
                  <a:cxn ang="0">
                    <a:pos x="75" y="91"/>
                  </a:cxn>
                  <a:cxn ang="0">
                    <a:pos x="66" y="100"/>
                  </a:cxn>
                  <a:cxn ang="0">
                    <a:pos x="57" y="108"/>
                  </a:cxn>
                  <a:cxn ang="0">
                    <a:pos x="48" y="114"/>
                  </a:cxn>
                  <a:cxn ang="0">
                    <a:pos x="39" y="118"/>
                  </a:cxn>
                  <a:cxn ang="0">
                    <a:pos x="30" y="120"/>
                  </a:cxn>
                  <a:cxn ang="0">
                    <a:pos x="21" y="120"/>
                  </a:cxn>
                  <a:cxn ang="0">
                    <a:pos x="14" y="118"/>
                  </a:cxn>
                  <a:cxn ang="0">
                    <a:pos x="8" y="113"/>
                  </a:cxn>
                  <a:cxn ang="0">
                    <a:pos x="3" y="106"/>
                  </a:cxn>
                  <a:cxn ang="0">
                    <a:pos x="1" y="97"/>
                  </a:cxn>
                  <a:cxn ang="0">
                    <a:pos x="0" y="88"/>
                  </a:cxn>
                  <a:cxn ang="0">
                    <a:pos x="1" y="77"/>
                  </a:cxn>
                  <a:cxn ang="0">
                    <a:pos x="3" y="65"/>
                  </a:cxn>
                  <a:cxn ang="0">
                    <a:pos x="8" y="53"/>
                  </a:cxn>
                  <a:cxn ang="0">
                    <a:pos x="14" y="42"/>
                  </a:cxn>
                  <a:cxn ang="0">
                    <a:pos x="21" y="30"/>
                  </a:cxn>
                  <a:cxn ang="0">
                    <a:pos x="30" y="21"/>
                  </a:cxn>
                  <a:cxn ang="0">
                    <a:pos x="39" y="13"/>
                  </a:cxn>
                  <a:cxn ang="0">
                    <a:pos x="48" y="7"/>
                  </a:cxn>
                  <a:cxn ang="0">
                    <a:pos x="57" y="2"/>
                  </a:cxn>
                  <a:cxn ang="0">
                    <a:pos x="66" y="0"/>
                  </a:cxn>
                  <a:cxn ang="0">
                    <a:pos x="75" y="1"/>
                  </a:cxn>
                  <a:cxn ang="0">
                    <a:pos x="82" y="3"/>
                  </a:cxn>
                  <a:cxn ang="0">
                    <a:pos x="89" y="8"/>
                  </a:cxn>
                  <a:cxn ang="0">
                    <a:pos x="93" y="15"/>
                  </a:cxn>
                  <a:cxn ang="0">
                    <a:pos x="96" y="24"/>
                  </a:cxn>
                  <a:cxn ang="0">
                    <a:pos x="97" y="33"/>
                  </a:cxn>
                  <a:cxn ang="0">
                    <a:pos x="96" y="44"/>
                  </a:cxn>
                  <a:cxn ang="0">
                    <a:pos x="93" y="56"/>
                  </a:cxn>
                  <a:cxn ang="0">
                    <a:pos x="89" y="67"/>
                  </a:cxn>
                  <a:cxn ang="0">
                    <a:pos x="82" y="80"/>
                  </a:cxn>
                </a:cxnLst>
                <a:rect l="0" t="0" r="r" b="b"/>
                <a:pathLst>
                  <a:path w="97" h="120">
                    <a:moveTo>
                      <a:pt x="82" y="80"/>
                    </a:moveTo>
                    <a:lnTo>
                      <a:pt x="75" y="91"/>
                    </a:lnTo>
                    <a:lnTo>
                      <a:pt x="66" y="100"/>
                    </a:lnTo>
                    <a:lnTo>
                      <a:pt x="57" y="108"/>
                    </a:lnTo>
                    <a:lnTo>
                      <a:pt x="48" y="114"/>
                    </a:lnTo>
                    <a:lnTo>
                      <a:pt x="39" y="118"/>
                    </a:lnTo>
                    <a:lnTo>
                      <a:pt x="30" y="120"/>
                    </a:lnTo>
                    <a:lnTo>
                      <a:pt x="21" y="120"/>
                    </a:lnTo>
                    <a:lnTo>
                      <a:pt x="14" y="118"/>
                    </a:lnTo>
                    <a:lnTo>
                      <a:pt x="8" y="113"/>
                    </a:lnTo>
                    <a:lnTo>
                      <a:pt x="3" y="106"/>
                    </a:lnTo>
                    <a:lnTo>
                      <a:pt x="1" y="97"/>
                    </a:lnTo>
                    <a:lnTo>
                      <a:pt x="0" y="88"/>
                    </a:lnTo>
                    <a:lnTo>
                      <a:pt x="1" y="77"/>
                    </a:lnTo>
                    <a:lnTo>
                      <a:pt x="3" y="65"/>
                    </a:lnTo>
                    <a:lnTo>
                      <a:pt x="8" y="53"/>
                    </a:lnTo>
                    <a:lnTo>
                      <a:pt x="14" y="42"/>
                    </a:lnTo>
                    <a:lnTo>
                      <a:pt x="21" y="30"/>
                    </a:lnTo>
                    <a:lnTo>
                      <a:pt x="30" y="21"/>
                    </a:lnTo>
                    <a:lnTo>
                      <a:pt x="39" y="13"/>
                    </a:lnTo>
                    <a:lnTo>
                      <a:pt x="48" y="7"/>
                    </a:lnTo>
                    <a:lnTo>
                      <a:pt x="57" y="2"/>
                    </a:lnTo>
                    <a:lnTo>
                      <a:pt x="66" y="0"/>
                    </a:lnTo>
                    <a:lnTo>
                      <a:pt x="75" y="1"/>
                    </a:lnTo>
                    <a:lnTo>
                      <a:pt x="82" y="3"/>
                    </a:lnTo>
                    <a:lnTo>
                      <a:pt x="89" y="8"/>
                    </a:lnTo>
                    <a:lnTo>
                      <a:pt x="93" y="15"/>
                    </a:lnTo>
                    <a:lnTo>
                      <a:pt x="96" y="24"/>
                    </a:lnTo>
                    <a:lnTo>
                      <a:pt x="97" y="33"/>
                    </a:lnTo>
                    <a:lnTo>
                      <a:pt x="96" y="44"/>
                    </a:lnTo>
                    <a:lnTo>
                      <a:pt x="93" y="56"/>
                    </a:lnTo>
                    <a:lnTo>
                      <a:pt x="89" y="67"/>
                    </a:lnTo>
                    <a:lnTo>
                      <a:pt x="82" y="80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82" name="Freeform 695"/>
              <p:cNvSpPr>
                <a:spLocks/>
              </p:cNvSpPr>
              <p:nvPr/>
            </p:nvSpPr>
            <p:spPr bwMode="auto">
              <a:xfrm>
                <a:off x="5889" y="1371"/>
                <a:ext cx="85" cy="106"/>
              </a:xfrm>
              <a:custGeom>
                <a:avLst/>
                <a:gdLst/>
                <a:ahLst/>
                <a:cxnLst>
                  <a:cxn ang="0">
                    <a:pos x="73" y="70"/>
                  </a:cxn>
                  <a:cxn ang="0">
                    <a:pos x="66" y="80"/>
                  </a:cxn>
                  <a:cxn ang="0">
                    <a:pos x="58" y="88"/>
                  </a:cxn>
                  <a:cxn ang="0">
                    <a:pos x="50" y="95"/>
                  </a:cxn>
                  <a:cxn ang="0">
                    <a:pos x="42" y="101"/>
                  </a:cxn>
                  <a:cxn ang="0">
                    <a:pos x="34" y="104"/>
                  </a:cxn>
                  <a:cxn ang="0">
                    <a:pos x="26" y="106"/>
                  </a:cxn>
                  <a:cxn ang="0">
                    <a:pos x="19" y="106"/>
                  </a:cxn>
                  <a:cxn ang="0">
                    <a:pos x="12" y="104"/>
                  </a:cxn>
                  <a:cxn ang="0">
                    <a:pos x="7" y="99"/>
                  </a:cxn>
                  <a:cxn ang="0">
                    <a:pos x="3" y="93"/>
                  </a:cxn>
                  <a:cxn ang="0">
                    <a:pos x="0" y="86"/>
                  </a:cxn>
                  <a:cxn ang="0">
                    <a:pos x="0" y="77"/>
                  </a:cxn>
                  <a:cxn ang="0">
                    <a:pos x="0" y="68"/>
                  </a:cxn>
                  <a:cxn ang="0">
                    <a:pos x="3" y="57"/>
                  </a:cxn>
                  <a:cxn ang="0">
                    <a:pos x="7" y="47"/>
                  </a:cxn>
                  <a:cxn ang="0">
                    <a:pos x="12" y="36"/>
                  </a:cxn>
                  <a:cxn ang="0">
                    <a:pos x="19" y="26"/>
                  </a:cxn>
                  <a:cxn ang="0">
                    <a:pos x="26" y="18"/>
                  </a:cxn>
                  <a:cxn ang="0">
                    <a:pos x="34" y="11"/>
                  </a:cxn>
                  <a:cxn ang="0">
                    <a:pos x="42" y="6"/>
                  </a:cxn>
                  <a:cxn ang="0">
                    <a:pos x="51" y="2"/>
                  </a:cxn>
                  <a:cxn ang="0">
                    <a:pos x="59" y="0"/>
                  </a:cxn>
                  <a:cxn ang="0">
                    <a:pos x="66" y="0"/>
                  </a:cxn>
                  <a:cxn ang="0">
                    <a:pos x="73" y="3"/>
                  </a:cxn>
                  <a:cxn ang="0">
                    <a:pos x="78" y="7"/>
                  </a:cxn>
                  <a:cxn ang="0">
                    <a:pos x="82" y="13"/>
                  </a:cxn>
                  <a:cxn ang="0">
                    <a:pos x="85" y="21"/>
                  </a:cxn>
                  <a:cxn ang="0">
                    <a:pos x="85" y="29"/>
                  </a:cxn>
                  <a:cxn ang="0">
                    <a:pos x="85" y="39"/>
                  </a:cxn>
                  <a:cxn ang="0">
                    <a:pos x="82" y="49"/>
                  </a:cxn>
                  <a:cxn ang="0">
                    <a:pos x="78" y="59"/>
                  </a:cxn>
                  <a:cxn ang="0">
                    <a:pos x="73" y="70"/>
                  </a:cxn>
                </a:cxnLst>
                <a:rect l="0" t="0" r="r" b="b"/>
                <a:pathLst>
                  <a:path w="85" h="106">
                    <a:moveTo>
                      <a:pt x="73" y="70"/>
                    </a:moveTo>
                    <a:lnTo>
                      <a:pt x="66" y="80"/>
                    </a:lnTo>
                    <a:lnTo>
                      <a:pt x="58" y="88"/>
                    </a:lnTo>
                    <a:lnTo>
                      <a:pt x="50" y="95"/>
                    </a:lnTo>
                    <a:lnTo>
                      <a:pt x="42" y="101"/>
                    </a:lnTo>
                    <a:lnTo>
                      <a:pt x="34" y="104"/>
                    </a:lnTo>
                    <a:lnTo>
                      <a:pt x="26" y="106"/>
                    </a:lnTo>
                    <a:lnTo>
                      <a:pt x="19" y="106"/>
                    </a:lnTo>
                    <a:lnTo>
                      <a:pt x="12" y="104"/>
                    </a:lnTo>
                    <a:lnTo>
                      <a:pt x="7" y="99"/>
                    </a:lnTo>
                    <a:lnTo>
                      <a:pt x="3" y="93"/>
                    </a:lnTo>
                    <a:lnTo>
                      <a:pt x="0" y="86"/>
                    </a:lnTo>
                    <a:lnTo>
                      <a:pt x="0" y="77"/>
                    </a:lnTo>
                    <a:lnTo>
                      <a:pt x="0" y="68"/>
                    </a:lnTo>
                    <a:lnTo>
                      <a:pt x="3" y="57"/>
                    </a:lnTo>
                    <a:lnTo>
                      <a:pt x="7" y="47"/>
                    </a:lnTo>
                    <a:lnTo>
                      <a:pt x="12" y="36"/>
                    </a:lnTo>
                    <a:lnTo>
                      <a:pt x="19" y="26"/>
                    </a:lnTo>
                    <a:lnTo>
                      <a:pt x="26" y="18"/>
                    </a:lnTo>
                    <a:lnTo>
                      <a:pt x="34" y="11"/>
                    </a:lnTo>
                    <a:lnTo>
                      <a:pt x="42" y="6"/>
                    </a:lnTo>
                    <a:lnTo>
                      <a:pt x="51" y="2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3" y="3"/>
                    </a:lnTo>
                    <a:lnTo>
                      <a:pt x="78" y="7"/>
                    </a:lnTo>
                    <a:lnTo>
                      <a:pt x="82" y="13"/>
                    </a:lnTo>
                    <a:lnTo>
                      <a:pt x="85" y="21"/>
                    </a:lnTo>
                    <a:lnTo>
                      <a:pt x="85" y="29"/>
                    </a:lnTo>
                    <a:lnTo>
                      <a:pt x="85" y="39"/>
                    </a:lnTo>
                    <a:lnTo>
                      <a:pt x="82" y="49"/>
                    </a:lnTo>
                    <a:lnTo>
                      <a:pt x="78" y="59"/>
                    </a:ln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83" name="Freeform 696"/>
              <p:cNvSpPr>
                <a:spLocks/>
              </p:cNvSpPr>
              <p:nvPr/>
            </p:nvSpPr>
            <p:spPr bwMode="auto">
              <a:xfrm>
                <a:off x="5891" y="1375"/>
                <a:ext cx="75" cy="92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8" y="69"/>
                  </a:cxn>
                  <a:cxn ang="0">
                    <a:pos x="52" y="76"/>
                  </a:cxn>
                  <a:cxn ang="0">
                    <a:pos x="45" y="82"/>
                  </a:cxn>
                  <a:cxn ang="0">
                    <a:pos x="38" y="87"/>
                  </a:cxn>
                  <a:cxn ang="0">
                    <a:pos x="30" y="90"/>
                  </a:cxn>
                  <a:cxn ang="0">
                    <a:pos x="23" y="92"/>
                  </a:cxn>
                  <a:cxn ang="0">
                    <a:pos x="17" y="92"/>
                  </a:cxn>
                  <a:cxn ang="0">
                    <a:pos x="11" y="90"/>
                  </a:cxn>
                  <a:cxn ang="0">
                    <a:pos x="6" y="86"/>
                  </a:cxn>
                  <a:cxn ang="0">
                    <a:pos x="3" y="81"/>
                  </a:cxn>
                  <a:cxn ang="0">
                    <a:pos x="1" y="74"/>
                  </a:cxn>
                  <a:cxn ang="0">
                    <a:pos x="0" y="67"/>
                  </a:cxn>
                  <a:cxn ang="0">
                    <a:pos x="1" y="58"/>
                  </a:cxn>
                  <a:cxn ang="0">
                    <a:pos x="3" y="49"/>
                  </a:cxn>
                  <a:cxn ang="0">
                    <a:pos x="6" y="40"/>
                  </a:cxn>
                  <a:cxn ang="0">
                    <a:pos x="11" y="31"/>
                  </a:cxn>
                  <a:cxn ang="0">
                    <a:pos x="17" y="23"/>
                  </a:cxn>
                  <a:cxn ang="0">
                    <a:pos x="23" y="15"/>
                  </a:cxn>
                  <a:cxn ang="0">
                    <a:pos x="30" y="9"/>
                  </a:cxn>
                  <a:cxn ang="0">
                    <a:pos x="38" y="5"/>
                  </a:cxn>
                  <a:cxn ang="0">
                    <a:pos x="45" y="1"/>
                  </a:cxn>
                  <a:cxn ang="0">
                    <a:pos x="52" y="0"/>
                  </a:cxn>
                  <a:cxn ang="0">
                    <a:pos x="58" y="0"/>
                  </a:cxn>
                  <a:cxn ang="0">
                    <a:pos x="64" y="2"/>
                  </a:cxn>
                  <a:cxn ang="0">
                    <a:pos x="69" y="6"/>
                  </a:cxn>
                  <a:cxn ang="0">
                    <a:pos x="73" y="11"/>
                  </a:cxn>
                  <a:cxn ang="0">
                    <a:pos x="75" y="18"/>
                  </a:cxn>
                  <a:cxn ang="0">
                    <a:pos x="75" y="25"/>
                  </a:cxn>
                  <a:cxn ang="0">
                    <a:pos x="75" y="33"/>
                  </a:cxn>
                  <a:cxn ang="0">
                    <a:pos x="73" y="42"/>
                  </a:cxn>
                  <a:cxn ang="0">
                    <a:pos x="69" y="51"/>
                  </a:cxn>
                  <a:cxn ang="0">
                    <a:pos x="64" y="60"/>
                  </a:cxn>
                </a:cxnLst>
                <a:rect l="0" t="0" r="r" b="b"/>
                <a:pathLst>
                  <a:path w="75" h="92">
                    <a:moveTo>
                      <a:pt x="64" y="60"/>
                    </a:moveTo>
                    <a:lnTo>
                      <a:pt x="58" y="69"/>
                    </a:lnTo>
                    <a:lnTo>
                      <a:pt x="52" y="76"/>
                    </a:lnTo>
                    <a:lnTo>
                      <a:pt x="45" y="82"/>
                    </a:lnTo>
                    <a:lnTo>
                      <a:pt x="38" y="87"/>
                    </a:lnTo>
                    <a:lnTo>
                      <a:pt x="30" y="90"/>
                    </a:lnTo>
                    <a:lnTo>
                      <a:pt x="23" y="92"/>
                    </a:lnTo>
                    <a:lnTo>
                      <a:pt x="17" y="92"/>
                    </a:lnTo>
                    <a:lnTo>
                      <a:pt x="11" y="90"/>
                    </a:lnTo>
                    <a:lnTo>
                      <a:pt x="6" y="86"/>
                    </a:lnTo>
                    <a:lnTo>
                      <a:pt x="3" y="81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8"/>
                    </a:lnTo>
                    <a:lnTo>
                      <a:pt x="3" y="49"/>
                    </a:lnTo>
                    <a:lnTo>
                      <a:pt x="6" y="40"/>
                    </a:lnTo>
                    <a:lnTo>
                      <a:pt x="11" y="31"/>
                    </a:lnTo>
                    <a:lnTo>
                      <a:pt x="17" y="23"/>
                    </a:lnTo>
                    <a:lnTo>
                      <a:pt x="23" y="15"/>
                    </a:lnTo>
                    <a:lnTo>
                      <a:pt x="30" y="9"/>
                    </a:lnTo>
                    <a:lnTo>
                      <a:pt x="38" y="5"/>
                    </a:lnTo>
                    <a:lnTo>
                      <a:pt x="45" y="1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4" y="2"/>
                    </a:lnTo>
                    <a:lnTo>
                      <a:pt x="69" y="6"/>
                    </a:lnTo>
                    <a:lnTo>
                      <a:pt x="73" y="11"/>
                    </a:lnTo>
                    <a:lnTo>
                      <a:pt x="75" y="18"/>
                    </a:lnTo>
                    <a:lnTo>
                      <a:pt x="75" y="25"/>
                    </a:lnTo>
                    <a:lnTo>
                      <a:pt x="75" y="33"/>
                    </a:lnTo>
                    <a:lnTo>
                      <a:pt x="73" y="42"/>
                    </a:lnTo>
                    <a:lnTo>
                      <a:pt x="69" y="51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84" name="Freeform 697"/>
              <p:cNvSpPr>
                <a:spLocks/>
              </p:cNvSpPr>
              <p:nvPr/>
            </p:nvSpPr>
            <p:spPr bwMode="auto">
              <a:xfrm>
                <a:off x="5894" y="1379"/>
                <a:ext cx="64" cy="77"/>
              </a:xfrm>
              <a:custGeom>
                <a:avLst/>
                <a:gdLst/>
                <a:ahLst/>
                <a:cxnLst>
                  <a:cxn ang="0">
                    <a:pos x="55" y="51"/>
                  </a:cxn>
                  <a:cxn ang="0">
                    <a:pos x="49" y="58"/>
                  </a:cxn>
                  <a:cxn ang="0">
                    <a:pos x="44" y="64"/>
                  </a:cxn>
                  <a:cxn ang="0">
                    <a:pos x="38" y="69"/>
                  </a:cxn>
                  <a:cxn ang="0">
                    <a:pos x="32" y="73"/>
                  </a:cxn>
                  <a:cxn ang="0">
                    <a:pos x="26" y="76"/>
                  </a:cxn>
                  <a:cxn ang="0">
                    <a:pos x="20" y="77"/>
                  </a:cxn>
                  <a:cxn ang="0">
                    <a:pos x="14" y="77"/>
                  </a:cxn>
                  <a:cxn ang="0">
                    <a:pos x="9" y="76"/>
                  </a:cxn>
                  <a:cxn ang="0">
                    <a:pos x="5" y="72"/>
                  </a:cxn>
                  <a:cxn ang="0">
                    <a:pos x="2" y="68"/>
                  </a:cxn>
                  <a:cxn ang="0">
                    <a:pos x="0" y="62"/>
                  </a:cxn>
                  <a:cxn ang="0">
                    <a:pos x="0" y="56"/>
                  </a:cxn>
                  <a:cxn ang="0">
                    <a:pos x="0" y="49"/>
                  </a:cxn>
                  <a:cxn ang="0">
                    <a:pos x="2" y="42"/>
                  </a:cxn>
                  <a:cxn ang="0">
                    <a:pos x="5" y="34"/>
                  </a:cxn>
                  <a:cxn ang="0">
                    <a:pos x="9" y="26"/>
                  </a:cxn>
                  <a:cxn ang="0">
                    <a:pos x="14" y="19"/>
                  </a:cxn>
                  <a:cxn ang="0">
                    <a:pos x="20" y="13"/>
                  </a:cxn>
                  <a:cxn ang="0">
                    <a:pos x="26" y="8"/>
                  </a:cxn>
                  <a:cxn ang="0">
                    <a:pos x="32" y="4"/>
                  </a:cxn>
                  <a:cxn ang="0">
                    <a:pos x="38" y="1"/>
                  </a:cxn>
                  <a:cxn ang="0">
                    <a:pos x="44" y="0"/>
                  </a:cxn>
                  <a:cxn ang="0">
                    <a:pos x="50" y="0"/>
                  </a:cxn>
                  <a:cxn ang="0">
                    <a:pos x="55" y="1"/>
                  </a:cxn>
                  <a:cxn ang="0">
                    <a:pos x="59" y="5"/>
                  </a:cxn>
                  <a:cxn ang="0">
                    <a:pos x="62" y="9"/>
                  </a:cxn>
                  <a:cxn ang="0">
                    <a:pos x="64" y="15"/>
                  </a:cxn>
                  <a:cxn ang="0">
                    <a:pos x="64" y="21"/>
                  </a:cxn>
                  <a:cxn ang="0">
                    <a:pos x="64" y="28"/>
                  </a:cxn>
                  <a:cxn ang="0">
                    <a:pos x="62" y="35"/>
                  </a:cxn>
                  <a:cxn ang="0">
                    <a:pos x="59" y="43"/>
                  </a:cxn>
                  <a:cxn ang="0">
                    <a:pos x="55" y="51"/>
                  </a:cxn>
                </a:cxnLst>
                <a:rect l="0" t="0" r="r" b="b"/>
                <a:pathLst>
                  <a:path w="64" h="77">
                    <a:moveTo>
                      <a:pt x="55" y="51"/>
                    </a:moveTo>
                    <a:lnTo>
                      <a:pt x="49" y="58"/>
                    </a:lnTo>
                    <a:lnTo>
                      <a:pt x="44" y="64"/>
                    </a:lnTo>
                    <a:lnTo>
                      <a:pt x="38" y="69"/>
                    </a:lnTo>
                    <a:lnTo>
                      <a:pt x="32" y="73"/>
                    </a:lnTo>
                    <a:lnTo>
                      <a:pt x="26" y="76"/>
                    </a:lnTo>
                    <a:lnTo>
                      <a:pt x="20" y="77"/>
                    </a:lnTo>
                    <a:lnTo>
                      <a:pt x="14" y="77"/>
                    </a:lnTo>
                    <a:lnTo>
                      <a:pt x="9" y="76"/>
                    </a:lnTo>
                    <a:lnTo>
                      <a:pt x="5" y="72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2" y="42"/>
                    </a:lnTo>
                    <a:lnTo>
                      <a:pt x="5" y="34"/>
                    </a:lnTo>
                    <a:lnTo>
                      <a:pt x="9" y="26"/>
                    </a:lnTo>
                    <a:lnTo>
                      <a:pt x="14" y="19"/>
                    </a:lnTo>
                    <a:lnTo>
                      <a:pt x="20" y="13"/>
                    </a:lnTo>
                    <a:lnTo>
                      <a:pt x="26" y="8"/>
                    </a:lnTo>
                    <a:lnTo>
                      <a:pt x="32" y="4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59" y="5"/>
                    </a:lnTo>
                    <a:lnTo>
                      <a:pt x="62" y="9"/>
                    </a:lnTo>
                    <a:lnTo>
                      <a:pt x="64" y="15"/>
                    </a:lnTo>
                    <a:lnTo>
                      <a:pt x="64" y="21"/>
                    </a:lnTo>
                    <a:lnTo>
                      <a:pt x="64" y="28"/>
                    </a:lnTo>
                    <a:lnTo>
                      <a:pt x="62" y="35"/>
                    </a:lnTo>
                    <a:lnTo>
                      <a:pt x="59" y="43"/>
                    </a:lnTo>
                    <a:lnTo>
                      <a:pt x="55" y="51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85" name="Freeform 698"/>
              <p:cNvSpPr>
                <a:spLocks/>
              </p:cNvSpPr>
              <p:nvPr/>
            </p:nvSpPr>
            <p:spPr bwMode="auto">
              <a:xfrm>
                <a:off x="5897" y="1382"/>
                <a:ext cx="53" cy="64"/>
              </a:xfrm>
              <a:custGeom>
                <a:avLst/>
                <a:gdLst/>
                <a:ahLst/>
                <a:cxnLst>
                  <a:cxn ang="0">
                    <a:pos x="45" y="42"/>
                  </a:cxn>
                  <a:cxn ang="0">
                    <a:pos x="41" y="48"/>
                  </a:cxn>
                  <a:cxn ang="0">
                    <a:pos x="36" y="53"/>
                  </a:cxn>
                  <a:cxn ang="0">
                    <a:pos x="31" y="58"/>
                  </a:cxn>
                  <a:cxn ang="0">
                    <a:pos x="26" y="61"/>
                  </a:cxn>
                  <a:cxn ang="0">
                    <a:pos x="21" y="63"/>
                  </a:cxn>
                  <a:cxn ang="0">
                    <a:pos x="16" y="64"/>
                  </a:cxn>
                  <a:cxn ang="0">
                    <a:pos x="11" y="64"/>
                  </a:cxn>
                  <a:cxn ang="0">
                    <a:pos x="7" y="63"/>
                  </a:cxn>
                  <a:cxn ang="0">
                    <a:pos x="4" y="60"/>
                  </a:cxn>
                  <a:cxn ang="0">
                    <a:pos x="2" y="56"/>
                  </a:cxn>
                  <a:cxn ang="0">
                    <a:pos x="0" y="52"/>
                  </a:cxn>
                  <a:cxn ang="0">
                    <a:pos x="0" y="46"/>
                  </a:cxn>
                  <a:cxn ang="0">
                    <a:pos x="0" y="41"/>
                  </a:cxn>
                  <a:cxn ang="0">
                    <a:pos x="2" y="35"/>
                  </a:cxn>
                  <a:cxn ang="0">
                    <a:pos x="4" y="28"/>
                  </a:cxn>
                  <a:cxn ang="0">
                    <a:pos x="7" y="22"/>
                  </a:cxn>
                  <a:cxn ang="0">
                    <a:pos x="11" y="16"/>
                  </a:cxn>
                  <a:cxn ang="0">
                    <a:pos x="16" y="11"/>
                  </a:cxn>
                  <a:cxn ang="0">
                    <a:pos x="21" y="7"/>
                  </a:cxn>
                  <a:cxn ang="0">
                    <a:pos x="26" y="4"/>
                  </a:cxn>
                  <a:cxn ang="0">
                    <a:pos x="31" y="1"/>
                  </a:cxn>
                  <a:cxn ang="0">
                    <a:pos x="36" y="0"/>
                  </a:cxn>
                  <a:cxn ang="0">
                    <a:pos x="41" y="0"/>
                  </a:cxn>
                  <a:cxn ang="0">
                    <a:pos x="45" y="2"/>
                  </a:cxn>
                  <a:cxn ang="0">
                    <a:pos x="48" y="5"/>
                  </a:cxn>
                  <a:cxn ang="0">
                    <a:pos x="51" y="8"/>
                  </a:cxn>
                  <a:cxn ang="0">
                    <a:pos x="52" y="13"/>
                  </a:cxn>
                  <a:cxn ang="0">
                    <a:pos x="53" y="18"/>
                  </a:cxn>
                  <a:cxn ang="0">
                    <a:pos x="52" y="24"/>
                  </a:cxn>
                  <a:cxn ang="0">
                    <a:pos x="51" y="30"/>
                  </a:cxn>
                  <a:cxn ang="0">
                    <a:pos x="48" y="36"/>
                  </a:cxn>
                  <a:cxn ang="0">
                    <a:pos x="45" y="42"/>
                  </a:cxn>
                </a:cxnLst>
                <a:rect l="0" t="0" r="r" b="b"/>
                <a:pathLst>
                  <a:path w="53" h="64">
                    <a:moveTo>
                      <a:pt x="45" y="42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1" y="58"/>
                    </a:lnTo>
                    <a:lnTo>
                      <a:pt x="26" y="61"/>
                    </a:lnTo>
                    <a:lnTo>
                      <a:pt x="21" y="63"/>
                    </a:lnTo>
                    <a:lnTo>
                      <a:pt x="16" y="64"/>
                    </a:lnTo>
                    <a:lnTo>
                      <a:pt x="11" y="64"/>
                    </a:lnTo>
                    <a:lnTo>
                      <a:pt x="7" y="63"/>
                    </a:lnTo>
                    <a:lnTo>
                      <a:pt x="4" y="60"/>
                    </a:lnTo>
                    <a:lnTo>
                      <a:pt x="2" y="56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2" y="35"/>
                    </a:lnTo>
                    <a:lnTo>
                      <a:pt x="4" y="28"/>
                    </a:lnTo>
                    <a:lnTo>
                      <a:pt x="7" y="22"/>
                    </a:lnTo>
                    <a:lnTo>
                      <a:pt x="11" y="16"/>
                    </a:lnTo>
                    <a:lnTo>
                      <a:pt x="16" y="11"/>
                    </a:lnTo>
                    <a:lnTo>
                      <a:pt x="21" y="7"/>
                    </a:lnTo>
                    <a:lnTo>
                      <a:pt x="26" y="4"/>
                    </a:lnTo>
                    <a:lnTo>
                      <a:pt x="31" y="1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5" y="2"/>
                    </a:lnTo>
                    <a:lnTo>
                      <a:pt x="48" y="5"/>
                    </a:lnTo>
                    <a:lnTo>
                      <a:pt x="51" y="8"/>
                    </a:lnTo>
                    <a:lnTo>
                      <a:pt x="52" y="13"/>
                    </a:lnTo>
                    <a:lnTo>
                      <a:pt x="53" y="18"/>
                    </a:lnTo>
                    <a:lnTo>
                      <a:pt x="52" y="24"/>
                    </a:lnTo>
                    <a:lnTo>
                      <a:pt x="51" y="30"/>
                    </a:lnTo>
                    <a:lnTo>
                      <a:pt x="48" y="36"/>
                    </a:lnTo>
                    <a:lnTo>
                      <a:pt x="45" y="42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86" name="Freeform 699"/>
              <p:cNvSpPr>
                <a:spLocks/>
              </p:cNvSpPr>
              <p:nvPr/>
            </p:nvSpPr>
            <p:spPr bwMode="auto">
              <a:xfrm>
                <a:off x="5899" y="1386"/>
                <a:ext cx="43" cy="50"/>
              </a:xfrm>
              <a:custGeom>
                <a:avLst/>
                <a:gdLst/>
                <a:ahLst/>
                <a:cxnLst>
                  <a:cxn ang="0">
                    <a:pos x="36" y="33"/>
                  </a:cxn>
                  <a:cxn ang="0">
                    <a:pos x="33" y="37"/>
                  </a:cxn>
                  <a:cxn ang="0">
                    <a:pos x="29" y="41"/>
                  </a:cxn>
                  <a:cxn ang="0">
                    <a:pos x="25" y="44"/>
                  </a:cxn>
                  <a:cxn ang="0">
                    <a:pos x="21" y="47"/>
                  </a:cxn>
                  <a:cxn ang="0">
                    <a:pos x="17" y="49"/>
                  </a:cxn>
                  <a:cxn ang="0">
                    <a:pos x="13" y="50"/>
                  </a:cxn>
                  <a:cxn ang="0">
                    <a:pos x="10" y="50"/>
                  </a:cxn>
                  <a:cxn ang="0">
                    <a:pos x="6" y="48"/>
                  </a:cxn>
                  <a:cxn ang="0">
                    <a:pos x="4" y="46"/>
                  </a:cxn>
                  <a:cxn ang="0">
                    <a:pos x="2" y="43"/>
                  </a:cxn>
                  <a:cxn ang="0">
                    <a:pos x="1" y="40"/>
                  </a:cxn>
                  <a:cxn ang="0">
                    <a:pos x="0" y="36"/>
                  </a:cxn>
                  <a:cxn ang="0">
                    <a:pos x="1" y="32"/>
                  </a:cxn>
                  <a:cxn ang="0">
                    <a:pos x="2" y="27"/>
                  </a:cxn>
                  <a:cxn ang="0">
                    <a:pos x="4" y="22"/>
                  </a:cxn>
                  <a:cxn ang="0">
                    <a:pos x="6" y="17"/>
                  </a:cxn>
                  <a:cxn ang="0">
                    <a:pos x="10" y="12"/>
                  </a:cxn>
                  <a:cxn ang="0">
                    <a:pos x="13" y="8"/>
                  </a:cxn>
                  <a:cxn ang="0">
                    <a:pos x="17" y="5"/>
                  </a:cxn>
                  <a:cxn ang="0">
                    <a:pos x="21" y="3"/>
                  </a:cxn>
                  <a:cxn ang="0">
                    <a:pos x="25" y="1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36" y="1"/>
                  </a:cxn>
                  <a:cxn ang="0">
                    <a:pos x="39" y="3"/>
                  </a:cxn>
                  <a:cxn ang="0">
                    <a:pos x="41" y="6"/>
                  </a:cxn>
                  <a:cxn ang="0">
                    <a:pos x="42" y="10"/>
                  </a:cxn>
                  <a:cxn ang="0">
                    <a:pos x="43" y="14"/>
                  </a:cxn>
                  <a:cxn ang="0">
                    <a:pos x="42" y="18"/>
                  </a:cxn>
                  <a:cxn ang="0">
                    <a:pos x="41" y="23"/>
                  </a:cxn>
                  <a:cxn ang="0">
                    <a:pos x="39" y="28"/>
                  </a:cxn>
                  <a:cxn ang="0">
                    <a:pos x="36" y="33"/>
                  </a:cxn>
                </a:cxnLst>
                <a:rect l="0" t="0" r="r" b="b"/>
                <a:pathLst>
                  <a:path w="43" h="50">
                    <a:moveTo>
                      <a:pt x="36" y="33"/>
                    </a:moveTo>
                    <a:lnTo>
                      <a:pt x="33" y="37"/>
                    </a:lnTo>
                    <a:lnTo>
                      <a:pt x="29" y="41"/>
                    </a:lnTo>
                    <a:lnTo>
                      <a:pt x="25" y="44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3" y="50"/>
                    </a:lnTo>
                    <a:lnTo>
                      <a:pt x="10" y="50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3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2"/>
                    </a:lnTo>
                    <a:lnTo>
                      <a:pt x="2" y="27"/>
                    </a:lnTo>
                    <a:lnTo>
                      <a:pt x="4" y="22"/>
                    </a:lnTo>
                    <a:lnTo>
                      <a:pt x="6" y="17"/>
                    </a:lnTo>
                    <a:lnTo>
                      <a:pt x="10" y="12"/>
                    </a:lnTo>
                    <a:lnTo>
                      <a:pt x="13" y="8"/>
                    </a:lnTo>
                    <a:lnTo>
                      <a:pt x="17" y="5"/>
                    </a:lnTo>
                    <a:lnTo>
                      <a:pt x="21" y="3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39" y="3"/>
                    </a:lnTo>
                    <a:lnTo>
                      <a:pt x="41" y="6"/>
                    </a:lnTo>
                    <a:lnTo>
                      <a:pt x="42" y="10"/>
                    </a:lnTo>
                    <a:lnTo>
                      <a:pt x="43" y="14"/>
                    </a:lnTo>
                    <a:lnTo>
                      <a:pt x="42" y="18"/>
                    </a:lnTo>
                    <a:lnTo>
                      <a:pt x="41" y="23"/>
                    </a:lnTo>
                    <a:lnTo>
                      <a:pt x="39" y="28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87" name="Freeform 700"/>
              <p:cNvSpPr>
                <a:spLocks/>
              </p:cNvSpPr>
              <p:nvPr/>
            </p:nvSpPr>
            <p:spPr bwMode="auto">
              <a:xfrm>
                <a:off x="5902" y="1390"/>
                <a:ext cx="32" cy="35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24" y="26"/>
                  </a:cxn>
                  <a:cxn ang="0">
                    <a:pos x="22" y="29"/>
                  </a:cxn>
                  <a:cxn ang="0">
                    <a:pos x="19" y="32"/>
                  </a:cxn>
                  <a:cxn ang="0">
                    <a:pos x="16" y="33"/>
                  </a:cxn>
                  <a:cxn ang="0">
                    <a:pos x="13" y="35"/>
                  </a:cxn>
                  <a:cxn ang="0">
                    <a:pos x="10" y="35"/>
                  </a:cxn>
                  <a:cxn ang="0">
                    <a:pos x="7" y="35"/>
                  </a:cxn>
                  <a:cxn ang="0">
                    <a:pos x="4" y="34"/>
                  </a:cxn>
                  <a:cxn ang="0">
                    <a:pos x="2" y="33"/>
                  </a:cxn>
                  <a:cxn ang="0">
                    <a:pos x="1" y="31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1" y="19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6" y="2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30" y="4"/>
                  </a:cxn>
                  <a:cxn ang="0">
                    <a:pos x="31" y="7"/>
                  </a:cxn>
                  <a:cxn ang="0">
                    <a:pos x="32" y="10"/>
                  </a:cxn>
                  <a:cxn ang="0">
                    <a:pos x="31" y="13"/>
                  </a:cxn>
                  <a:cxn ang="0">
                    <a:pos x="30" y="16"/>
                  </a:cxn>
                  <a:cxn ang="0">
                    <a:pos x="29" y="20"/>
                  </a:cxn>
                  <a:cxn ang="0">
                    <a:pos x="27" y="23"/>
                  </a:cxn>
                </a:cxnLst>
                <a:rect l="0" t="0" r="r" b="b"/>
                <a:pathLst>
                  <a:path w="32" h="35">
                    <a:moveTo>
                      <a:pt x="27" y="23"/>
                    </a:moveTo>
                    <a:lnTo>
                      <a:pt x="24" y="26"/>
                    </a:lnTo>
                    <a:lnTo>
                      <a:pt x="22" y="29"/>
                    </a:lnTo>
                    <a:lnTo>
                      <a:pt x="19" y="32"/>
                    </a:lnTo>
                    <a:lnTo>
                      <a:pt x="16" y="33"/>
                    </a:lnTo>
                    <a:lnTo>
                      <a:pt x="13" y="35"/>
                    </a:lnTo>
                    <a:lnTo>
                      <a:pt x="10" y="35"/>
                    </a:lnTo>
                    <a:lnTo>
                      <a:pt x="7" y="35"/>
                    </a:lnTo>
                    <a:lnTo>
                      <a:pt x="4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9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6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1" y="13"/>
                    </a:lnTo>
                    <a:lnTo>
                      <a:pt x="30" y="16"/>
                    </a:lnTo>
                    <a:lnTo>
                      <a:pt x="29" y="20"/>
                    </a:ln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88" name="Freeform 701"/>
              <p:cNvSpPr>
                <a:spLocks/>
              </p:cNvSpPr>
              <p:nvPr/>
            </p:nvSpPr>
            <p:spPr bwMode="auto">
              <a:xfrm>
                <a:off x="5864" y="1629"/>
                <a:ext cx="321" cy="202"/>
              </a:xfrm>
              <a:custGeom>
                <a:avLst/>
                <a:gdLst/>
                <a:ahLst/>
                <a:cxnLst>
                  <a:cxn ang="0">
                    <a:pos x="321" y="0"/>
                  </a:cxn>
                  <a:cxn ang="0">
                    <a:pos x="303" y="28"/>
                  </a:cxn>
                  <a:cxn ang="0">
                    <a:pos x="285" y="55"/>
                  </a:cxn>
                  <a:cxn ang="0">
                    <a:pos x="266" y="79"/>
                  </a:cxn>
                  <a:cxn ang="0">
                    <a:pos x="246" y="102"/>
                  </a:cxn>
                  <a:cxn ang="0">
                    <a:pos x="225" y="122"/>
                  </a:cxn>
                  <a:cxn ang="0">
                    <a:pos x="203" y="141"/>
                  </a:cxn>
                  <a:cxn ang="0">
                    <a:pos x="182" y="157"/>
                  </a:cxn>
                  <a:cxn ang="0">
                    <a:pos x="160" y="171"/>
                  </a:cxn>
                  <a:cxn ang="0">
                    <a:pos x="138" y="182"/>
                  </a:cxn>
                  <a:cxn ang="0">
                    <a:pos x="117" y="191"/>
                  </a:cxn>
                  <a:cxn ang="0">
                    <a:pos x="95" y="197"/>
                  </a:cxn>
                  <a:cxn ang="0">
                    <a:pos x="75" y="201"/>
                  </a:cxn>
                  <a:cxn ang="0">
                    <a:pos x="54" y="202"/>
                  </a:cxn>
                  <a:cxn ang="0">
                    <a:pos x="35" y="200"/>
                  </a:cxn>
                  <a:cxn ang="0">
                    <a:pos x="17" y="195"/>
                  </a:cxn>
                  <a:cxn ang="0">
                    <a:pos x="0" y="187"/>
                  </a:cxn>
                </a:cxnLst>
                <a:rect l="0" t="0" r="r" b="b"/>
                <a:pathLst>
                  <a:path w="321" h="202">
                    <a:moveTo>
                      <a:pt x="321" y="0"/>
                    </a:moveTo>
                    <a:lnTo>
                      <a:pt x="303" y="28"/>
                    </a:lnTo>
                    <a:lnTo>
                      <a:pt x="285" y="55"/>
                    </a:lnTo>
                    <a:lnTo>
                      <a:pt x="266" y="79"/>
                    </a:lnTo>
                    <a:lnTo>
                      <a:pt x="246" y="102"/>
                    </a:lnTo>
                    <a:lnTo>
                      <a:pt x="225" y="122"/>
                    </a:lnTo>
                    <a:lnTo>
                      <a:pt x="203" y="141"/>
                    </a:lnTo>
                    <a:lnTo>
                      <a:pt x="182" y="157"/>
                    </a:lnTo>
                    <a:lnTo>
                      <a:pt x="160" y="171"/>
                    </a:lnTo>
                    <a:lnTo>
                      <a:pt x="138" y="182"/>
                    </a:lnTo>
                    <a:lnTo>
                      <a:pt x="117" y="191"/>
                    </a:lnTo>
                    <a:lnTo>
                      <a:pt x="95" y="197"/>
                    </a:lnTo>
                    <a:lnTo>
                      <a:pt x="75" y="201"/>
                    </a:lnTo>
                    <a:lnTo>
                      <a:pt x="54" y="202"/>
                    </a:lnTo>
                    <a:lnTo>
                      <a:pt x="35" y="200"/>
                    </a:lnTo>
                    <a:lnTo>
                      <a:pt x="17" y="195"/>
                    </a:lnTo>
                    <a:lnTo>
                      <a:pt x="0" y="187"/>
                    </a:lnTo>
                  </a:path>
                </a:pathLst>
              </a:custGeom>
              <a:solidFill>
                <a:srgbClr val="FFDE3B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89" name="Freeform 702"/>
              <p:cNvSpPr>
                <a:spLocks/>
              </p:cNvSpPr>
              <p:nvPr/>
            </p:nvSpPr>
            <p:spPr bwMode="auto">
              <a:xfrm>
                <a:off x="6181" y="1628"/>
                <a:ext cx="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0" y="0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90" name="Freeform 703"/>
              <p:cNvSpPr>
                <a:spLocks/>
              </p:cNvSpPr>
              <p:nvPr/>
            </p:nvSpPr>
            <p:spPr bwMode="auto">
              <a:xfrm>
                <a:off x="5862" y="1813"/>
                <a:ext cx="3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0"/>
                  </a:cxn>
                  <a:cxn ang="0">
                    <a:pos x="0" y="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91" name="Freeform 704"/>
              <p:cNvSpPr>
                <a:spLocks/>
              </p:cNvSpPr>
              <p:nvPr/>
            </p:nvSpPr>
            <p:spPr bwMode="auto">
              <a:xfrm>
                <a:off x="5797" y="1444"/>
                <a:ext cx="67" cy="372"/>
              </a:xfrm>
              <a:custGeom>
                <a:avLst/>
                <a:gdLst/>
                <a:ahLst/>
                <a:cxnLst>
                  <a:cxn ang="0">
                    <a:pos x="67" y="372"/>
                  </a:cxn>
                  <a:cxn ang="0">
                    <a:pos x="51" y="361"/>
                  </a:cxn>
                  <a:cxn ang="0">
                    <a:pos x="37" y="348"/>
                  </a:cxn>
                  <a:cxn ang="0">
                    <a:pos x="26" y="332"/>
                  </a:cxn>
                  <a:cxn ang="0">
                    <a:pos x="17" y="314"/>
                  </a:cxn>
                  <a:cxn ang="0">
                    <a:pos x="9" y="294"/>
                  </a:cxn>
                  <a:cxn ang="0">
                    <a:pos x="4" y="273"/>
                  </a:cxn>
                  <a:cxn ang="0">
                    <a:pos x="1" y="249"/>
                  </a:cxn>
                  <a:cxn ang="0">
                    <a:pos x="0" y="225"/>
                  </a:cxn>
                  <a:cxn ang="0">
                    <a:pos x="1" y="199"/>
                  </a:cxn>
                  <a:cxn ang="0">
                    <a:pos x="4" y="172"/>
                  </a:cxn>
                  <a:cxn ang="0">
                    <a:pos x="10" y="144"/>
                  </a:cxn>
                  <a:cxn ang="0">
                    <a:pos x="17" y="116"/>
                  </a:cxn>
                  <a:cxn ang="0">
                    <a:pos x="26" y="87"/>
                  </a:cxn>
                  <a:cxn ang="0">
                    <a:pos x="38" y="58"/>
                  </a:cxn>
                  <a:cxn ang="0">
                    <a:pos x="51" y="29"/>
                  </a:cxn>
                  <a:cxn ang="0">
                    <a:pos x="67" y="0"/>
                  </a:cxn>
                </a:cxnLst>
                <a:rect l="0" t="0" r="r" b="b"/>
                <a:pathLst>
                  <a:path w="67" h="372">
                    <a:moveTo>
                      <a:pt x="67" y="372"/>
                    </a:moveTo>
                    <a:lnTo>
                      <a:pt x="51" y="361"/>
                    </a:lnTo>
                    <a:lnTo>
                      <a:pt x="37" y="348"/>
                    </a:lnTo>
                    <a:lnTo>
                      <a:pt x="26" y="332"/>
                    </a:lnTo>
                    <a:lnTo>
                      <a:pt x="17" y="314"/>
                    </a:lnTo>
                    <a:lnTo>
                      <a:pt x="9" y="294"/>
                    </a:lnTo>
                    <a:lnTo>
                      <a:pt x="4" y="273"/>
                    </a:lnTo>
                    <a:lnTo>
                      <a:pt x="1" y="249"/>
                    </a:lnTo>
                    <a:lnTo>
                      <a:pt x="0" y="225"/>
                    </a:lnTo>
                    <a:lnTo>
                      <a:pt x="1" y="199"/>
                    </a:lnTo>
                    <a:lnTo>
                      <a:pt x="4" y="172"/>
                    </a:lnTo>
                    <a:lnTo>
                      <a:pt x="10" y="144"/>
                    </a:lnTo>
                    <a:lnTo>
                      <a:pt x="17" y="116"/>
                    </a:lnTo>
                    <a:lnTo>
                      <a:pt x="26" y="87"/>
                    </a:lnTo>
                    <a:lnTo>
                      <a:pt x="38" y="58"/>
                    </a:lnTo>
                    <a:lnTo>
                      <a:pt x="51" y="29"/>
                    </a:lnTo>
                    <a:lnTo>
                      <a:pt x="67" y="0"/>
                    </a:lnTo>
                  </a:path>
                </a:pathLst>
              </a:custGeom>
              <a:solidFill>
                <a:srgbClr val="FFDE3B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92" name="Freeform 705"/>
              <p:cNvSpPr>
                <a:spLocks/>
              </p:cNvSpPr>
              <p:nvPr/>
            </p:nvSpPr>
            <p:spPr bwMode="auto">
              <a:xfrm>
                <a:off x="5862" y="1813"/>
                <a:ext cx="3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3" y="0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93" name="Freeform 706"/>
              <p:cNvSpPr>
                <a:spLocks/>
              </p:cNvSpPr>
              <p:nvPr/>
            </p:nvSpPr>
            <p:spPr bwMode="auto">
              <a:xfrm>
                <a:off x="5861" y="1442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94" name="Freeform 707"/>
              <p:cNvSpPr>
                <a:spLocks/>
              </p:cNvSpPr>
              <p:nvPr/>
            </p:nvSpPr>
            <p:spPr bwMode="auto">
              <a:xfrm>
                <a:off x="5864" y="1242"/>
                <a:ext cx="321" cy="202"/>
              </a:xfrm>
              <a:custGeom>
                <a:avLst/>
                <a:gdLst/>
                <a:ahLst/>
                <a:cxnLst>
                  <a:cxn ang="0">
                    <a:pos x="0" y="202"/>
                  </a:cxn>
                  <a:cxn ang="0">
                    <a:pos x="17" y="174"/>
                  </a:cxn>
                  <a:cxn ang="0">
                    <a:pos x="36" y="147"/>
                  </a:cxn>
                  <a:cxn ang="0">
                    <a:pos x="55" y="123"/>
                  </a:cxn>
                  <a:cxn ang="0">
                    <a:pos x="75" y="100"/>
                  </a:cxn>
                  <a:cxn ang="0">
                    <a:pos x="96" y="80"/>
                  </a:cxn>
                  <a:cxn ang="0">
                    <a:pos x="117" y="62"/>
                  </a:cxn>
                  <a:cxn ang="0">
                    <a:pos x="139" y="45"/>
                  </a:cxn>
                  <a:cxn ang="0">
                    <a:pos x="161" y="32"/>
                  </a:cxn>
                  <a:cxn ang="0">
                    <a:pos x="182" y="20"/>
                  </a:cxn>
                  <a:cxn ang="0">
                    <a:pos x="204" y="11"/>
                  </a:cxn>
                  <a:cxn ang="0">
                    <a:pos x="225" y="5"/>
                  </a:cxn>
                  <a:cxn ang="0">
                    <a:pos x="246" y="1"/>
                  </a:cxn>
                  <a:cxn ang="0">
                    <a:pos x="266" y="0"/>
                  </a:cxn>
                  <a:cxn ang="0">
                    <a:pos x="286" y="2"/>
                  </a:cxn>
                  <a:cxn ang="0">
                    <a:pos x="304" y="7"/>
                  </a:cxn>
                  <a:cxn ang="0">
                    <a:pos x="321" y="15"/>
                  </a:cxn>
                </a:cxnLst>
                <a:rect l="0" t="0" r="r" b="b"/>
                <a:pathLst>
                  <a:path w="321" h="202">
                    <a:moveTo>
                      <a:pt x="0" y="202"/>
                    </a:moveTo>
                    <a:lnTo>
                      <a:pt x="17" y="174"/>
                    </a:lnTo>
                    <a:lnTo>
                      <a:pt x="36" y="147"/>
                    </a:lnTo>
                    <a:lnTo>
                      <a:pt x="55" y="123"/>
                    </a:lnTo>
                    <a:lnTo>
                      <a:pt x="75" y="100"/>
                    </a:lnTo>
                    <a:lnTo>
                      <a:pt x="96" y="80"/>
                    </a:lnTo>
                    <a:lnTo>
                      <a:pt x="117" y="62"/>
                    </a:lnTo>
                    <a:lnTo>
                      <a:pt x="139" y="45"/>
                    </a:lnTo>
                    <a:lnTo>
                      <a:pt x="161" y="32"/>
                    </a:lnTo>
                    <a:lnTo>
                      <a:pt x="182" y="20"/>
                    </a:lnTo>
                    <a:lnTo>
                      <a:pt x="204" y="11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6" y="0"/>
                    </a:lnTo>
                    <a:lnTo>
                      <a:pt x="286" y="2"/>
                    </a:lnTo>
                    <a:lnTo>
                      <a:pt x="304" y="7"/>
                    </a:lnTo>
                    <a:lnTo>
                      <a:pt x="321" y="1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95" name="Freeform 708"/>
              <p:cNvSpPr>
                <a:spLocks/>
              </p:cNvSpPr>
              <p:nvPr/>
            </p:nvSpPr>
            <p:spPr bwMode="auto">
              <a:xfrm>
                <a:off x="5861" y="1442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96" name="Freeform 709"/>
              <p:cNvSpPr>
                <a:spLocks/>
              </p:cNvSpPr>
              <p:nvPr/>
            </p:nvSpPr>
            <p:spPr bwMode="auto">
              <a:xfrm>
                <a:off x="6183" y="1254"/>
                <a:ext cx="4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7"/>
                  </a:cxn>
                  <a:cxn ang="0">
                    <a:pos x="4" y="0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97" name="Freeform 710"/>
              <p:cNvSpPr>
                <a:spLocks/>
              </p:cNvSpPr>
              <p:nvPr/>
            </p:nvSpPr>
            <p:spPr bwMode="auto">
              <a:xfrm>
                <a:off x="6185" y="1257"/>
                <a:ext cx="66" cy="3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1"/>
                  </a:cxn>
                  <a:cxn ang="0">
                    <a:pos x="29" y="25"/>
                  </a:cxn>
                  <a:cxn ang="0">
                    <a:pos x="41" y="40"/>
                  </a:cxn>
                  <a:cxn ang="0">
                    <a:pos x="50" y="58"/>
                  </a:cxn>
                  <a:cxn ang="0">
                    <a:pos x="57" y="78"/>
                  </a:cxn>
                  <a:cxn ang="0">
                    <a:pos x="62" y="100"/>
                  </a:cxn>
                  <a:cxn ang="0">
                    <a:pos x="65" y="123"/>
                  </a:cxn>
                  <a:cxn ang="0">
                    <a:pos x="66" y="148"/>
                  </a:cxn>
                  <a:cxn ang="0">
                    <a:pos x="65" y="174"/>
                  </a:cxn>
                  <a:cxn ang="0">
                    <a:pos x="62" y="200"/>
                  </a:cxn>
                  <a:cxn ang="0">
                    <a:pos x="57" y="228"/>
                  </a:cxn>
                  <a:cxn ang="0">
                    <a:pos x="50" y="256"/>
                  </a:cxn>
                  <a:cxn ang="0">
                    <a:pos x="40" y="285"/>
                  </a:cxn>
                  <a:cxn ang="0">
                    <a:pos x="29" y="314"/>
                  </a:cxn>
                  <a:cxn ang="0">
                    <a:pos x="15" y="343"/>
                  </a:cxn>
                  <a:cxn ang="0">
                    <a:pos x="0" y="372"/>
                  </a:cxn>
                </a:cxnLst>
                <a:rect l="0" t="0" r="r" b="b"/>
                <a:pathLst>
                  <a:path w="66" h="372">
                    <a:moveTo>
                      <a:pt x="0" y="0"/>
                    </a:moveTo>
                    <a:lnTo>
                      <a:pt x="16" y="11"/>
                    </a:lnTo>
                    <a:lnTo>
                      <a:pt x="29" y="25"/>
                    </a:lnTo>
                    <a:lnTo>
                      <a:pt x="41" y="40"/>
                    </a:lnTo>
                    <a:lnTo>
                      <a:pt x="50" y="58"/>
                    </a:lnTo>
                    <a:lnTo>
                      <a:pt x="57" y="78"/>
                    </a:lnTo>
                    <a:lnTo>
                      <a:pt x="62" y="100"/>
                    </a:lnTo>
                    <a:lnTo>
                      <a:pt x="65" y="123"/>
                    </a:lnTo>
                    <a:lnTo>
                      <a:pt x="66" y="148"/>
                    </a:lnTo>
                    <a:lnTo>
                      <a:pt x="65" y="174"/>
                    </a:lnTo>
                    <a:lnTo>
                      <a:pt x="62" y="200"/>
                    </a:lnTo>
                    <a:lnTo>
                      <a:pt x="57" y="228"/>
                    </a:lnTo>
                    <a:lnTo>
                      <a:pt x="50" y="256"/>
                    </a:lnTo>
                    <a:lnTo>
                      <a:pt x="40" y="285"/>
                    </a:lnTo>
                    <a:lnTo>
                      <a:pt x="29" y="314"/>
                    </a:lnTo>
                    <a:lnTo>
                      <a:pt x="15" y="343"/>
                    </a:lnTo>
                    <a:lnTo>
                      <a:pt x="0" y="372"/>
                    </a:lnTo>
                  </a:path>
                </a:pathLst>
              </a:custGeom>
              <a:solidFill>
                <a:srgbClr val="FFDE3B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98" name="Freeform 711"/>
              <p:cNvSpPr>
                <a:spLocks/>
              </p:cNvSpPr>
              <p:nvPr/>
            </p:nvSpPr>
            <p:spPr bwMode="auto">
              <a:xfrm>
                <a:off x="6183" y="1254"/>
                <a:ext cx="4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0"/>
                  </a:cxn>
                  <a:cxn ang="0">
                    <a:pos x="0" y="7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399" name="Freeform 712"/>
              <p:cNvSpPr>
                <a:spLocks/>
              </p:cNvSpPr>
              <p:nvPr/>
            </p:nvSpPr>
            <p:spPr bwMode="auto">
              <a:xfrm>
                <a:off x="6181" y="1628"/>
                <a:ext cx="7" cy="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0" y="0"/>
                  </a:cxn>
                  <a:cxn ang="0">
                    <a:pos x="7" y="3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00" name="Freeform 713"/>
              <p:cNvSpPr>
                <a:spLocks/>
              </p:cNvSpPr>
              <p:nvPr/>
            </p:nvSpPr>
            <p:spPr bwMode="auto">
              <a:xfrm>
                <a:off x="5885" y="1459"/>
                <a:ext cx="127" cy="90"/>
              </a:xfrm>
              <a:custGeom>
                <a:avLst/>
                <a:gdLst/>
                <a:ahLst/>
                <a:cxnLst>
                  <a:cxn ang="0">
                    <a:pos x="127" y="65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3" y="7"/>
                  </a:cxn>
                  <a:cxn ang="0">
                    <a:pos x="2" y="9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1" y="19"/>
                  </a:cxn>
                  <a:cxn ang="0">
                    <a:pos x="1" y="21"/>
                  </a:cxn>
                  <a:cxn ang="0">
                    <a:pos x="2" y="22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4" y="24"/>
                  </a:cxn>
                  <a:cxn ang="0">
                    <a:pos x="4" y="24"/>
                  </a:cxn>
                  <a:cxn ang="0">
                    <a:pos x="5" y="25"/>
                  </a:cxn>
                  <a:cxn ang="0">
                    <a:pos x="5" y="25"/>
                  </a:cxn>
                  <a:cxn ang="0">
                    <a:pos x="5" y="25"/>
                  </a:cxn>
                  <a:cxn ang="0">
                    <a:pos x="114" y="90"/>
                  </a:cxn>
                  <a:cxn ang="0">
                    <a:pos x="127" y="65"/>
                  </a:cxn>
                </a:cxnLst>
                <a:rect l="0" t="0" r="r" b="b"/>
                <a:pathLst>
                  <a:path w="127" h="90">
                    <a:moveTo>
                      <a:pt x="127" y="65"/>
                    </a:move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14" y="90"/>
                    </a:lnTo>
                    <a:lnTo>
                      <a:pt x="12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01" name="Freeform 714"/>
              <p:cNvSpPr>
                <a:spLocks/>
              </p:cNvSpPr>
              <p:nvPr/>
            </p:nvSpPr>
            <p:spPr bwMode="auto">
              <a:xfrm>
                <a:off x="5980" y="1500"/>
                <a:ext cx="68" cy="81"/>
              </a:xfrm>
              <a:custGeom>
                <a:avLst/>
                <a:gdLst/>
                <a:ahLst/>
                <a:cxnLst>
                  <a:cxn ang="0">
                    <a:pos x="58" y="60"/>
                  </a:cxn>
                  <a:cxn ang="0">
                    <a:pos x="53" y="66"/>
                  </a:cxn>
                  <a:cxn ang="0">
                    <a:pos x="47" y="72"/>
                  </a:cxn>
                  <a:cxn ang="0">
                    <a:pos x="41" y="76"/>
                  </a:cxn>
                  <a:cxn ang="0">
                    <a:pos x="34" y="79"/>
                  </a:cxn>
                  <a:cxn ang="0">
                    <a:pos x="28" y="81"/>
                  </a:cxn>
                  <a:cxn ang="0">
                    <a:pos x="21" y="81"/>
                  </a:cxn>
                  <a:cxn ang="0">
                    <a:pos x="15" y="79"/>
                  </a:cxn>
                  <a:cxn ang="0">
                    <a:pos x="10" y="76"/>
                  </a:cxn>
                  <a:cxn ang="0">
                    <a:pos x="6" y="71"/>
                  </a:cxn>
                  <a:cxn ang="0">
                    <a:pos x="2" y="66"/>
                  </a:cxn>
                  <a:cxn ang="0">
                    <a:pos x="0" y="59"/>
                  </a:cxn>
                  <a:cxn ang="0">
                    <a:pos x="0" y="52"/>
                  </a:cxn>
                  <a:cxn ang="0">
                    <a:pos x="0" y="45"/>
                  </a:cxn>
                  <a:cxn ang="0">
                    <a:pos x="2" y="37"/>
                  </a:cxn>
                  <a:cxn ang="0">
                    <a:pos x="5" y="29"/>
                  </a:cxn>
                  <a:cxn ang="0">
                    <a:pos x="9" y="21"/>
                  </a:cxn>
                  <a:cxn ang="0">
                    <a:pos x="15" y="15"/>
                  </a:cxn>
                  <a:cxn ang="0">
                    <a:pos x="21" y="9"/>
                  </a:cxn>
                  <a:cxn ang="0">
                    <a:pos x="27" y="5"/>
                  </a:cxn>
                  <a:cxn ang="0">
                    <a:pos x="33" y="2"/>
                  </a:cxn>
                  <a:cxn ang="0">
                    <a:pos x="40" y="0"/>
                  </a:cxn>
                  <a:cxn ang="0">
                    <a:pos x="46" y="0"/>
                  </a:cxn>
                  <a:cxn ang="0">
                    <a:pos x="52" y="2"/>
                  </a:cxn>
                  <a:cxn ang="0">
                    <a:pos x="58" y="5"/>
                  </a:cxn>
                  <a:cxn ang="0">
                    <a:pos x="62" y="10"/>
                  </a:cxn>
                  <a:cxn ang="0">
                    <a:pos x="65" y="15"/>
                  </a:cxn>
                  <a:cxn ang="0">
                    <a:pos x="67" y="22"/>
                  </a:cxn>
                  <a:cxn ang="0">
                    <a:pos x="68" y="29"/>
                  </a:cxn>
                  <a:cxn ang="0">
                    <a:pos x="67" y="36"/>
                  </a:cxn>
                  <a:cxn ang="0">
                    <a:pos x="66" y="44"/>
                  </a:cxn>
                  <a:cxn ang="0">
                    <a:pos x="63" y="52"/>
                  </a:cxn>
                </a:cxnLst>
                <a:rect l="0" t="0" r="r" b="b"/>
                <a:pathLst>
                  <a:path w="68" h="81">
                    <a:moveTo>
                      <a:pt x="61" y="56"/>
                    </a:moveTo>
                    <a:lnTo>
                      <a:pt x="58" y="60"/>
                    </a:lnTo>
                    <a:lnTo>
                      <a:pt x="56" y="63"/>
                    </a:lnTo>
                    <a:lnTo>
                      <a:pt x="53" y="66"/>
                    </a:lnTo>
                    <a:lnTo>
                      <a:pt x="50" y="69"/>
                    </a:lnTo>
                    <a:lnTo>
                      <a:pt x="47" y="72"/>
                    </a:lnTo>
                    <a:lnTo>
                      <a:pt x="44" y="74"/>
                    </a:lnTo>
                    <a:lnTo>
                      <a:pt x="41" y="76"/>
                    </a:lnTo>
                    <a:lnTo>
                      <a:pt x="38" y="78"/>
                    </a:lnTo>
                    <a:lnTo>
                      <a:pt x="34" y="79"/>
                    </a:lnTo>
                    <a:lnTo>
                      <a:pt x="31" y="80"/>
                    </a:lnTo>
                    <a:lnTo>
                      <a:pt x="28" y="81"/>
                    </a:lnTo>
                    <a:lnTo>
                      <a:pt x="25" y="81"/>
                    </a:lnTo>
                    <a:lnTo>
                      <a:pt x="21" y="81"/>
                    </a:lnTo>
                    <a:lnTo>
                      <a:pt x="18" y="80"/>
                    </a:lnTo>
                    <a:lnTo>
                      <a:pt x="15" y="79"/>
                    </a:lnTo>
                    <a:lnTo>
                      <a:pt x="13" y="78"/>
                    </a:lnTo>
                    <a:lnTo>
                      <a:pt x="10" y="76"/>
                    </a:lnTo>
                    <a:lnTo>
                      <a:pt x="8" y="74"/>
                    </a:lnTo>
                    <a:lnTo>
                      <a:pt x="6" y="71"/>
                    </a:lnTo>
                    <a:lnTo>
                      <a:pt x="4" y="69"/>
                    </a:lnTo>
                    <a:lnTo>
                      <a:pt x="2" y="66"/>
                    </a:lnTo>
                    <a:lnTo>
                      <a:pt x="1" y="63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1" y="41"/>
                    </a:lnTo>
                    <a:lnTo>
                      <a:pt x="2" y="37"/>
                    </a:lnTo>
                    <a:lnTo>
                      <a:pt x="3" y="33"/>
                    </a:lnTo>
                    <a:lnTo>
                      <a:pt x="5" y="29"/>
                    </a:lnTo>
                    <a:lnTo>
                      <a:pt x="7" y="25"/>
                    </a:lnTo>
                    <a:lnTo>
                      <a:pt x="9" y="21"/>
                    </a:lnTo>
                    <a:lnTo>
                      <a:pt x="12" y="18"/>
                    </a:lnTo>
                    <a:lnTo>
                      <a:pt x="15" y="15"/>
                    </a:lnTo>
                    <a:lnTo>
                      <a:pt x="18" y="12"/>
                    </a:lnTo>
                    <a:lnTo>
                      <a:pt x="21" y="9"/>
                    </a:lnTo>
                    <a:lnTo>
                      <a:pt x="24" y="7"/>
                    </a:lnTo>
                    <a:lnTo>
                      <a:pt x="27" y="5"/>
                    </a:lnTo>
                    <a:lnTo>
                      <a:pt x="30" y="3"/>
                    </a:lnTo>
                    <a:lnTo>
                      <a:pt x="33" y="2"/>
                    </a:lnTo>
                    <a:lnTo>
                      <a:pt x="37" y="1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9" y="1"/>
                    </a:lnTo>
                    <a:lnTo>
                      <a:pt x="52" y="2"/>
                    </a:lnTo>
                    <a:lnTo>
                      <a:pt x="55" y="3"/>
                    </a:lnTo>
                    <a:lnTo>
                      <a:pt x="58" y="5"/>
                    </a:lnTo>
                    <a:lnTo>
                      <a:pt x="60" y="7"/>
                    </a:lnTo>
                    <a:lnTo>
                      <a:pt x="62" y="10"/>
                    </a:lnTo>
                    <a:lnTo>
                      <a:pt x="64" y="12"/>
                    </a:lnTo>
                    <a:lnTo>
                      <a:pt x="65" y="15"/>
                    </a:lnTo>
                    <a:lnTo>
                      <a:pt x="66" y="18"/>
                    </a:lnTo>
                    <a:lnTo>
                      <a:pt x="67" y="22"/>
                    </a:lnTo>
                    <a:lnTo>
                      <a:pt x="68" y="25"/>
                    </a:lnTo>
                    <a:lnTo>
                      <a:pt x="68" y="29"/>
                    </a:lnTo>
                    <a:lnTo>
                      <a:pt x="68" y="33"/>
                    </a:lnTo>
                    <a:lnTo>
                      <a:pt x="67" y="36"/>
                    </a:lnTo>
                    <a:lnTo>
                      <a:pt x="67" y="40"/>
                    </a:lnTo>
                    <a:lnTo>
                      <a:pt x="66" y="44"/>
                    </a:lnTo>
                    <a:lnTo>
                      <a:pt x="64" y="48"/>
                    </a:lnTo>
                    <a:lnTo>
                      <a:pt x="63" y="52"/>
                    </a:lnTo>
                    <a:lnTo>
                      <a:pt x="61" y="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02" name="Freeform 715"/>
              <p:cNvSpPr>
                <a:spLocks/>
              </p:cNvSpPr>
              <p:nvPr/>
            </p:nvSpPr>
            <p:spPr bwMode="auto">
              <a:xfrm>
                <a:off x="5991" y="1506"/>
                <a:ext cx="59" cy="77"/>
              </a:xfrm>
              <a:custGeom>
                <a:avLst/>
                <a:gdLst/>
                <a:ahLst/>
                <a:cxnLst>
                  <a:cxn ang="0">
                    <a:pos x="48" y="54"/>
                  </a:cxn>
                  <a:cxn ang="0">
                    <a:pos x="43" y="61"/>
                  </a:cxn>
                  <a:cxn ang="0">
                    <a:pos x="38" y="66"/>
                  </a:cxn>
                  <a:cxn ang="0">
                    <a:pos x="32" y="71"/>
                  </a:cxn>
                  <a:cxn ang="0">
                    <a:pos x="27" y="74"/>
                  </a:cxn>
                  <a:cxn ang="0">
                    <a:pos x="21" y="76"/>
                  </a:cxn>
                  <a:cxn ang="0">
                    <a:pos x="16" y="77"/>
                  </a:cxn>
                  <a:cxn ang="0">
                    <a:pos x="11" y="76"/>
                  </a:cxn>
                  <a:cxn ang="0">
                    <a:pos x="6" y="73"/>
                  </a:cxn>
                  <a:cxn ang="0">
                    <a:pos x="3" y="70"/>
                  </a:cxn>
                  <a:cxn ang="0">
                    <a:pos x="1" y="65"/>
                  </a:cxn>
                  <a:cxn ang="0">
                    <a:pos x="0" y="59"/>
                  </a:cxn>
                  <a:cxn ang="0">
                    <a:pos x="0" y="52"/>
                  </a:cxn>
                  <a:cxn ang="0">
                    <a:pos x="1" y="45"/>
                  </a:cxn>
                  <a:cxn ang="0">
                    <a:pos x="3" y="38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6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2" y="2"/>
                  </a:cxn>
                  <a:cxn ang="0">
                    <a:pos x="38" y="0"/>
                  </a:cxn>
                  <a:cxn ang="0">
                    <a:pos x="43" y="0"/>
                  </a:cxn>
                  <a:cxn ang="0">
                    <a:pos x="48" y="1"/>
                  </a:cxn>
                  <a:cxn ang="0">
                    <a:pos x="53" y="3"/>
                  </a:cxn>
                  <a:cxn ang="0">
                    <a:pos x="56" y="7"/>
                  </a:cxn>
                  <a:cxn ang="0">
                    <a:pos x="58" y="12"/>
                  </a:cxn>
                  <a:cxn ang="0">
                    <a:pos x="59" y="18"/>
                  </a:cxn>
                  <a:cxn ang="0">
                    <a:pos x="59" y="24"/>
                  </a:cxn>
                  <a:cxn ang="0">
                    <a:pos x="58" y="32"/>
                  </a:cxn>
                  <a:cxn ang="0">
                    <a:pos x="56" y="39"/>
                  </a:cxn>
                  <a:cxn ang="0">
                    <a:pos x="53" y="47"/>
                  </a:cxn>
                </a:cxnLst>
                <a:rect l="0" t="0" r="r" b="b"/>
                <a:pathLst>
                  <a:path w="59" h="77">
                    <a:moveTo>
                      <a:pt x="51" y="51"/>
                    </a:moveTo>
                    <a:lnTo>
                      <a:pt x="48" y="54"/>
                    </a:lnTo>
                    <a:lnTo>
                      <a:pt x="46" y="58"/>
                    </a:lnTo>
                    <a:lnTo>
                      <a:pt x="43" y="61"/>
                    </a:lnTo>
                    <a:lnTo>
                      <a:pt x="41" y="64"/>
                    </a:lnTo>
                    <a:lnTo>
                      <a:pt x="38" y="66"/>
                    </a:lnTo>
                    <a:lnTo>
                      <a:pt x="35" y="69"/>
                    </a:lnTo>
                    <a:lnTo>
                      <a:pt x="32" y="71"/>
                    </a:lnTo>
                    <a:lnTo>
                      <a:pt x="30" y="73"/>
                    </a:lnTo>
                    <a:lnTo>
                      <a:pt x="27" y="74"/>
                    </a:lnTo>
                    <a:lnTo>
                      <a:pt x="24" y="75"/>
                    </a:lnTo>
                    <a:lnTo>
                      <a:pt x="21" y="76"/>
                    </a:lnTo>
                    <a:lnTo>
                      <a:pt x="18" y="77"/>
                    </a:lnTo>
                    <a:lnTo>
                      <a:pt x="16" y="77"/>
                    </a:lnTo>
                    <a:lnTo>
                      <a:pt x="13" y="77"/>
                    </a:lnTo>
                    <a:lnTo>
                      <a:pt x="11" y="76"/>
                    </a:lnTo>
                    <a:lnTo>
                      <a:pt x="9" y="75"/>
                    </a:lnTo>
                    <a:lnTo>
                      <a:pt x="6" y="73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2" y="67"/>
                    </a:lnTo>
                    <a:lnTo>
                      <a:pt x="1" y="65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1" y="45"/>
                    </a:lnTo>
                    <a:lnTo>
                      <a:pt x="2" y="41"/>
                    </a:lnTo>
                    <a:lnTo>
                      <a:pt x="3" y="38"/>
                    </a:lnTo>
                    <a:lnTo>
                      <a:pt x="5" y="34"/>
                    </a:lnTo>
                    <a:lnTo>
                      <a:pt x="7" y="30"/>
                    </a:lnTo>
                    <a:lnTo>
                      <a:pt x="9" y="26"/>
                    </a:lnTo>
                    <a:lnTo>
                      <a:pt x="11" y="22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18" y="13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5" y="1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8" y="1"/>
                    </a:lnTo>
                    <a:lnTo>
                      <a:pt x="51" y="2"/>
                    </a:lnTo>
                    <a:lnTo>
                      <a:pt x="53" y="3"/>
                    </a:lnTo>
                    <a:lnTo>
                      <a:pt x="54" y="5"/>
                    </a:lnTo>
                    <a:lnTo>
                      <a:pt x="56" y="7"/>
                    </a:lnTo>
                    <a:lnTo>
                      <a:pt x="57" y="9"/>
                    </a:lnTo>
                    <a:lnTo>
                      <a:pt x="58" y="12"/>
                    </a:lnTo>
                    <a:lnTo>
                      <a:pt x="59" y="15"/>
                    </a:lnTo>
                    <a:lnTo>
                      <a:pt x="59" y="18"/>
                    </a:lnTo>
                    <a:lnTo>
                      <a:pt x="59" y="21"/>
                    </a:lnTo>
                    <a:lnTo>
                      <a:pt x="59" y="24"/>
                    </a:lnTo>
                    <a:lnTo>
                      <a:pt x="59" y="28"/>
                    </a:lnTo>
                    <a:lnTo>
                      <a:pt x="58" y="32"/>
                    </a:lnTo>
                    <a:lnTo>
                      <a:pt x="57" y="35"/>
                    </a:lnTo>
                    <a:lnTo>
                      <a:pt x="56" y="39"/>
                    </a:lnTo>
                    <a:lnTo>
                      <a:pt x="54" y="43"/>
                    </a:lnTo>
                    <a:lnTo>
                      <a:pt x="53" y="4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03" name="Freeform 716"/>
              <p:cNvSpPr>
                <a:spLocks/>
              </p:cNvSpPr>
              <p:nvPr/>
            </p:nvSpPr>
            <p:spPr bwMode="auto">
              <a:xfrm>
                <a:off x="6003" y="1529"/>
                <a:ext cx="47" cy="52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19" y="18"/>
                  </a:cxn>
                  <a:cxn ang="0">
                    <a:pos x="0" y="52"/>
                  </a:cxn>
                </a:cxnLst>
                <a:rect l="0" t="0" r="r" b="b"/>
                <a:pathLst>
                  <a:path w="47" h="52">
                    <a:moveTo>
                      <a:pt x="47" y="0"/>
                    </a:moveTo>
                    <a:lnTo>
                      <a:pt x="19" y="18"/>
                    </a:lnTo>
                    <a:lnTo>
                      <a:pt x="0" y="5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04" name="Line 717"/>
              <p:cNvSpPr>
                <a:spLocks noChangeShapeType="1"/>
              </p:cNvSpPr>
              <p:nvPr/>
            </p:nvSpPr>
            <p:spPr bwMode="auto">
              <a:xfrm flipH="1" flipV="1">
                <a:off x="6001" y="1534"/>
                <a:ext cx="19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05" name="Freeform 718"/>
              <p:cNvSpPr>
                <a:spLocks/>
              </p:cNvSpPr>
              <p:nvPr/>
            </p:nvSpPr>
            <p:spPr bwMode="auto">
              <a:xfrm>
                <a:off x="4796" y="1809"/>
                <a:ext cx="359" cy="546"/>
              </a:xfrm>
              <a:custGeom>
                <a:avLst/>
                <a:gdLst/>
                <a:ahLst/>
                <a:cxnLst>
                  <a:cxn ang="0">
                    <a:pos x="358" y="0"/>
                  </a:cxn>
                  <a:cxn ang="0">
                    <a:pos x="353" y="0"/>
                  </a:cxn>
                  <a:cxn ang="0">
                    <a:pos x="344" y="0"/>
                  </a:cxn>
                  <a:cxn ang="0">
                    <a:pos x="332" y="0"/>
                  </a:cxn>
                  <a:cxn ang="0">
                    <a:pos x="318" y="0"/>
                  </a:cxn>
                  <a:cxn ang="0">
                    <a:pos x="302" y="1"/>
                  </a:cxn>
                  <a:cxn ang="0">
                    <a:pos x="287" y="4"/>
                  </a:cxn>
                  <a:cxn ang="0">
                    <a:pos x="273" y="8"/>
                  </a:cxn>
                  <a:cxn ang="0">
                    <a:pos x="248" y="18"/>
                  </a:cxn>
                  <a:cxn ang="0">
                    <a:pos x="214" y="35"/>
                  </a:cxn>
                  <a:cxn ang="0">
                    <a:pos x="183" y="53"/>
                  </a:cxn>
                  <a:cxn ang="0">
                    <a:pos x="155" y="73"/>
                  </a:cxn>
                  <a:cxn ang="0">
                    <a:pos x="130" y="95"/>
                  </a:cxn>
                  <a:cxn ang="0">
                    <a:pos x="107" y="119"/>
                  </a:cxn>
                  <a:cxn ang="0">
                    <a:pos x="85" y="147"/>
                  </a:cxn>
                  <a:cxn ang="0">
                    <a:pos x="65" y="178"/>
                  </a:cxn>
                  <a:cxn ang="0">
                    <a:pos x="45" y="214"/>
                  </a:cxn>
                  <a:cxn ang="0">
                    <a:pos x="29" y="248"/>
                  </a:cxn>
                  <a:cxn ang="0">
                    <a:pos x="16" y="281"/>
                  </a:cxn>
                  <a:cxn ang="0">
                    <a:pos x="7" y="314"/>
                  </a:cxn>
                  <a:cxn ang="0">
                    <a:pos x="2" y="347"/>
                  </a:cxn>
                  <a:cxn ang="0">
                    <a:pos x="0" y="381"/>
                  </a:cxn>
                  <a:cxn ang="0">
                    <a:pos x="1" y="417"/>
                  </a:cxn>
                  <a:cxn ang="0">
                    <a:pos x="5" y="455"/>
                  </a:cxn>
                  <a:cxn ang="0">
                    <a:pos x="9" y="481"/>
                  </a:cxn>
                  <a:cxn ang="0">
                    <a:pos x="14" y="493"/>
                  </a:cxn>
                  <a:cxn ang="0">
                    <a:pos x="19" y="505"/>
                  </a:cxn>
                  <a:cxn ang="0">
                    <a:pos x="26" y="516"/>
                  </a:cxn>
                  <a:cxn ang="0">
                    <a:pos x="33" y="527"/>
                  </a:cxn>
                  <a:cxn ang="0">
                    <a:pos x="39" y="535"/>
                  </a:cxn>
                  <a:cxn ang="0">
                    <a:pos x="44" y="542"/>
                  </a:cxn>
                  <a:cxn ang="0">
                    <a:pos x="47" y="545"/>
                  </a:cxn>
                  <a:cxn ang="0">
                    <a:pos x="359" y="1"/>
                  </a:cxn>
                </a:cxnLst>
                <a:rect l="0" t="0" r="r" b="b"/>
                <a:pathLst>
                  <a:path w="359" h="546">
                    <a:moveTo>
                      <a:pt x="359" y="1"/>
                    </a:moveTo>
                    <a:lnTo>
                      <a:pt x="358" y="0"/>
                    </a:lnTo>
                    <a:lnTo>
                      <a:pt x="357" y="0"/>
                    </a:lnTo>
                    <a:lnTo>
                      <a:pt x="353" y="0"/>
                    </a:lnTo>
                    <a:lnTo>
                      <a:pt x="349" y="0"/>
                    </a:lnTo>
                    <a:lnTo>
                      <a:pt x="344" y="0"/>
                    </a:lnTo>
                    <a:lnTo>
                      <a:pt x="339" y="0"/>
                    </a:lnTo>
                    <a:lnTo>
                      <a:pt x="332" y="0"/>
                    </a:lnTo>
                    <a:lnTo>
                      <a:pt x="325" y="0"/>
                    </a:lnTo>
                    <a:lnTo>
                      <a:pt x="318" y="0"/>
                    </a:lnTo>
                    <a:lnTo>
                      <a:pt x="310" y="1"/>
                    </a:lnTo>
                    <a:lnTo>
                      <a:pt x="302" y="1"/>
                    </a:lnTo>
                    <a:lnTo>
                      <a:pt x="295" y="2"/>
                    </a:lnTo>
                    <a:lnTo>
                      <a:pt x="287" y="4"/>
                    </a:lnTo>
                    <a:lnTo>
                      <a:pt x="280" y="5"/>
                    </a:lnTo>
                    <a:lnTo>
                      <a:pt x="273" y="8"/>
                    </a:lnTo>
                    <a:lnTo>
                      <a:pt x="266" y="10"/>
                    </a:lnTo>
                    <a:lnTo>
                      <a:pt x="248" y="18"/>
                    </a:lnTo>
                    <a:lnTo>
                      <a:pt x="230" y="27"/>
                    </a:lnTo>
                    <a:lnTo>
                      <a:pt x="214" y="35"/>
                    </a:lnTo>
                    <a:lnTo>
                      <a:pt x="198" y="44"/>
                    </a:lnTo>
                    <a:lnTo>
                      <a:pt x="183" y="53"/>
                    </a:lnTo>
                    <a:lnTo>
                      <a:pt x="169" y="63"/>
                    </a:lnTo>
                    <a:lnTo>
                      <a:pt x="155" y="73"/>
                    </a:lnTo>
                    <a:lnTo>
                      <a:pt x="143" y="83"/>
                    </a:lnTo>
                    <a:lnTo>
                      <a:pt x="130" y="95"/>
                    </a:lnTo>
                    <a:lnTo>
                      <a:pt x="118" y="106"/>
                    </a:lnTo>
                    <a:lnTo>
                      <a:pt x="107" y="119"/>
                    </a:lnTo>
                    <a:lnTo>
                      <a:pt x="96" y="132"/>
                    </a:lnTo>
                    <a:lnTo>
                      <a:pt x="85" y="147"/>
                    </a:lnTo>
                    <a:lnTo>
                      <a:pt x="75" y="162"/>
                    </a:lnTo>
                    <a:lnTo>
                      <a:pt x="65" y="178"/>
                    </a:lnTo>
                    <a:lnTo>
                      <a:pt x="55" y="196"/>
                    </a:lnTo>
                    <a:lnTo>
                      <a:pt x="45" y="214"/>
                    </a:lnTo>
                    <a:lnTo>
                      <a:pt x="36" y="231"/>
                    </a:lnTo>
                    <a:lnTo>
                      <a:pt x="29" y="248"/>
                    </a:lnTo>
                    <a:lnTo>
                      <a:pt x="22" y="265"/>
                    </a:lnTo>
                    <a:lnTo>
                      <a:pt x="16" y="281"/>
                    </a:lnTo>
                    <a:lnTo>
                      <a:pt x="11" y="298"/>
                    </a:lnTo>
                    <a:lnTo>
                      <a:pt x="7" y="314"/>
                    </a:lnTo>
                    <a:lnTo>
                      <a:pt x="4" y="331"/>
                    </a:lnTo>
                    <a:lnTo>
                      <a:pt x="2" y="347"/>
                    </a:lnTo>
                    <a:lnTo>
                      <a:pt x="0" y="364"/>
                    </a:lnTo>
                    <a:lnTo>
                      <a:pt x="0" y="381"/>
                    </a:lnTo>
                    <a:lnTo>
                      <a:pt x="0" y="399"/>
                    </a:lnTo>
                    <a:lnTo>
                      <a:pt x="1" y="417"/>
                    </a:lnTo>
                    <a:lnTo>
                      <a:pt x="2" y="435"/>
                    </a:lnTo>
                    <a:lnTo>
                      <a:pt x="5" y="455"/>
                    </a:lnTo>
                    <a:lnTo>
                      <a:pt x="8" y="475"/>
                    </a:lnTo>
                    <a:lnTo>
                      <a:pt x="9" y="481"/>
                    </a:lnTo>
                    <a:lnTo>
                      <a:pt x="11" y="487"/>
                    </a:lnTo>
                    <a:lnTo>
                      <a:pt x="14" y="493"/>
                    </a:lnTo>
                    <a:lnTo>
                      <a:pt x="16" y="499"/>
                    </a:lnTo>
                    <a:lnTo>
                      <a:pt x="19" y="505"/>
                    </a:lnTo>
                    <a:lnTo>
                      <a:pt x="23" y="511"/>
                    </a:lnTo>
                    <a:lnTo>
                      <a:pt x="26" y="516"/>
                    </a:lnTo>
                    <a:lnTo>
                      <a:pt x="30" y="522"/>
                    </a:lnTo>
                    <a:lnTo>
                      <a:pt x="33" y="527"/>
                    </a:lnTo>
                    <a:lnTo>
                      <a:pt x="36" y="531"/>
                    </a:lnTo>
                    <a:lnTo>
                      <a:pt x="39" y="535"/>
                    </a:lnTo>
                    <a:lnTo>
                      <a:pt x="42" y="539"/>
                    </a:lnTo>
                    <a:lnTo>
                      <a:pt x="44" y="542"/>
                    </a:lnTo>
                    <a:lnTo>
                      <a:pt x="46" y="544"/>
                    </a:lnTo>
                    <a:lnTo>
                      <a:pt x="47" y="545"/>
                    </a:lnTo>
                    <a:lnTo>
                      <a:pt x="47" y="546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06" name="Freeform 719"/>
              <p:cNvSpPr>
                <a:spLocks/>
              </p:cNvSpPr>
              <p:nvPr/>
            </p:nvSpPr>
            <p:spPr bwMode="auto">
              <a:xfrm>
                <a:off x="4805" y="1808"/>
                <a:ext cx="454" cy="588"/>
              </a:xfrm>
              <a:custGeom>
                <a:avLst/>
                <a:gdLst/>
                <a:ahLst/>
                <a:cxnLst>
                  <a:cxn ang="0">
                    <a:pos x="388" y="387"/>
                  </a:cxn>
                  <a:cxn ang="0">
                    <a:pos x="352" y="441"/>
                  </a:cxn>
                  <a:cxn ang="0">
                    <a:pos x="312" y="488"/>
                  </a:cxn>
                  <a:cxn ang="0">
                    <a:pos x="270" y="527"/>
                  </a:cxn>
                  <a:cxn ang="0">
                    <a:pos x="227" y="557"/>
                  </a:cxn>
                  <a:cxn ang="0">
                    <a:pos x="184" y="578"/>
                  </a:cxn>
                  <a:cxn ang="0">
                    <a:pos x="141" y="588"/>
                  </a:cxn>
                  <a:cxn ang="0">
                    <a:pos x="102" y="586"/>
                  </a:cxn>
                  <a:cxn ang="0">
                    <a:pos x="66" y="574"/>
                  </a:cxn>
                  <a:cxn ang="0">
                    <a:pos x="37" y="549"/>
                  </a:cxn>
                  <a:cxn ang="0">
                    <a:pos x="17" y="515"/>
                  </a:cxn>
                  <a:cxn ang="0">
                    <a:pos x="4" y="474"/>
                  </a:cxn>
                  <a:cxn ang="0">
                    <a:pos x="0" y="426"/>
                  </a:cxn>
                  <a:cxn ang="0">
                    <a:pos x="4" y="373"/>
                  </a:cxn>
                  <a:cxn ang="0">
                    <a:pos x="17" y="317"/>
                  </a:cxn>
                  <a:cxn ang="0">
                    <a:pos x="38" y="259"/>
                  </a:cxn>
                  <a:cxn ang="0">
                    <a:pos x="67" y="201"/>
                  </a:cxn>
                  <a:cxn ang="0">
                    <a:pos x="102" y="147"/>
                  </a:cxn>
                  <a:cxn ang="0">
                    <a:pos x="142" y="100"/>
                  </a:cxn>
                  <a:cxn ang="0">
                    <a:pos x="184" y="61"/>
                  </a:cxn>
                  <a:cxn ang="0">
                    <a:pos x="227" y="31"/>
                  </a:cxn>
                  <a:cxn ang="0">
                    <a:pos x="271" y="10"/>
                  </a:cxn>
                  <a:cxn ang="0">
                    <a:pos x="313" y="0"/>
                  </a:cxn>
                  <a:cxn ang="0">
                    <a:pos x="352" y="2"/>
                  </a:cxn>
                  <a:cxn ang="0">
                    <a:pos x="388" y="15"/>
                  </a:cxn>
                  <a:cxn ang="0">
                    <a:pos x="417" y="39"/>
                  </a:cxn>
                  <a:cxn ang="0">
                    <a:pos x="438" y="73"/>
                  </a:cxn>
                  <a:cxn ang="0">
                    <a:pos x="450" y="114"/>
                  </a:cxn>
                  <a:cxn ang="0">
                    <a:pos x="454" y="162"/>
                  </a:cxn>
                  <a:cxn ang="0">
                    <a:pos x="450" y="215"/>
                  </a:cxn>
                  <a:cxn ang="0">
                    <a:pos x="438" y="271"/>
                  </a:cxn>
                  <a:cxn ang="0">
                    <a:pos x="417" y="328"/>
                  </a:cxn>
                  <a:cxn ang="0">
                    <a:pos x="388" y="387"/>
                  </a:cxn>
                </a:cxnLst>
                <a:rect l="0" t="0" r="r" b="b"/>
                <a:pathLst>
                  <a:path w="454" h="588">
                    <a:moveTo>
                      <a:pt x="388" y="387"/>
                    </a:moveTo>
                    <a:lnTo>
                      <a:pt x="352" y="441"/>
                    </a:lnTo>
                    <a:lnTo>
                      <a:pt x="312" y="488"/>
                    </a:lnTo>
                    <a:lnTo>
                      <a:pt x="270" y="527"/>
                    </a:lnTo>
                    <a:lnTo>
                      <a:pt x="227" y="557"/>
                    </a:lnTo>
                    <a:lnTo>
                      <a:pt x="184" y="578"/>
                    </a:lnTo>
                    <a:lnTo>
                      <a:pt x="141" y="588"/>
                    </a:lnTo>
                    <a:lnTo>
                      <a:pt x="102" y="586"/>
                    </a:lnTo>
                    <a:lnTo>
                      <a:pt x="66" y="574"/>
                    </a:lnTo>
                    <a:lnTo>
                      <a:pt x="37" y="549"/>
                    </a:lnTo>
                    <a:lnTo>
                      <a:pt x="17" y="515"/>
                    </a:lnTo>
                    <a:lnTo>
                      <a:pt x="4" y="474"/>
                    </a:lnTo>
                    <a:lnTo>
                      <a:pt x="0" y="426"/>
                    </a:lnTo>
                    <a:lnTo>
                      <a:pt x="4" y="373"/>
                    </a:lnTo>
                    <a:lnTo>
                      <a:pt x="17" y="317"/>
                    </a:lnTo>
                    <a:lnTo>
                      <a:pt x="38" y="259"/>
                    </a:lnTo>
                    <a:lnTo>
                      <a:pt x="67" y="201"/>
                    </a:lnTo>
                    <a:lnTo>
                      <a:pt x="102" y="147"/>
                    </a:lnTo>
                    <a:lnTo>
                      <a:pt x="142" y="100"/>
                    </a:lnTo>
                    <a:lnTo>
                      <a:pt x="184" y="61"/>
                    </a:lnTo>
                    <a:lnTo>
                      <a:pt x="227" y="31"/>
                    </a:lnTo>
                    <a:lnTo>
                      <a:pt x="271" y="10"/>
                    </a:lnTo>
                    <a:lnTo>
                      <a:pt x="313" y="0"/>
                    </a:lnTo>
                    <a:lnTo>
                      <a:pt x="352" y="2"/>
                    </a:lnTo>
                    <a:lnTo>
                      <a:pt x="388" y="15"/>
                    </a:lnTo>
                    <a:lnTo>
                      <a:pt x="417" y="39"/>
                    </a:lnTo>
                    <a:lnTo>
                      <a:pt x="438" y="73"/>
                    </a:lnTo>
                    <a:lnTo>
                      <a:pt x="450" y="114"/>
                    </a:lnTo>
                    <a:lnTo>
                      <a:pt x="454" y="162"/>
                    </a:lnTo>
                    <a:lnTo>
                      <a:pt x="450" y="215"/>
                    </a:lnTo>
                    <a:lnTo>
                      <a:pt x="438" y="271"/>
                    </a:lnTo>
                    <a:lnTo>
                      <a:pt x="417" y="328"/>
                    </a:lnTo>
                    <a:lnTo>
                      <a:pt x="388" y="38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07" name="Freeform 720"/>
              <p:cNvSpPr>
                <a:spLocks/>
              </p:cNvSpPr>
              <p:nvPr/>
            </p:nvSpPr>
            <p:spPr bwMode="auto">
              <a:xfrm>
                <a:off x="4808" y="1812"/>
                <a:ext cx="443" cy="573"/>
              </a:xfrm>
              <a:custGeom>
                <a:avLst/>
                <a:gdLst/>
                <a:ahLst/>
                <a:cxnLst>
                  <a:cxn ang="0">
                    <a:pos x="378" y="377"/>
                  </a:cxn>
                  <a:cxn ang="0">
                    <a:pos x="343" y="430"/>
                  </a:cxn>
                  <a:cxn ang="0">
                    <a:pos x="305" y="476"/>
                  </a:cxn>
                  <a:cxn ang="0">
                    <a:pos x="264" y="514"/>
                  </a:cxn>
                  <a:cxn ang="0">
                    <a:pos x="221" y="544"/>
                  </a:cxn>
                  <a:cxn ang="0">
                    <a:pos x="179" y="563"/>
                  </a:cxn>
                  <a:cxn ang="0">
                    <a:pos x="138" y="573"/>
                  </a:cxn>
                  <a:cxn ang="0">
                    <a:pos x="99" y="572"/>
                  </a:cxn>
                  <a:cxn ang="0">
                    <a:pos x="64" y="559"/>
                  </a:cxn>
                  <a:cxn ang="0">
                    <a:pos x="36" y="536"/>
                  </a:cxn>
                  <a:cxn ang="0">
                    <a:pos x="16" y="503"/>
                  </a:cxn>
                  <a:cxn ang="0">
                    <a:pos x="4" y="462"/>
                  </a:cxn>
                  <a:cxn ang="0">
                    <a:pos x="0" y="416"/>
                  </a:cxn>
                  <a:cxn ang="0">
                    <a:pos x="4" y="364"/>
                  </a:cxn>
                  <a:cxn ang="0">
                    <a:pos x="16" y="309"/>
                  </a:cxn>
                  <a:cxn ang="0">
                    <a:pos x="36" y="253"/>
                  </a:cxn>
                  <a:cxn ang="0">
                    <a:pos x="65" y="196"/>
                  </a:cxn>
                  <a:cxn ang="0">
                    <a:pos x="100" y="143"/>
                  </a:cxn>
                  <a:cxn ang="0">
                    <a:pos x="138" y="97"/>
                  </a:cxn>
                  <a:cxn ang="0">
                    <a:pos x="179" y="59"/>
                  </a:cxn>
                  <a:cxn ang="0">
                    <a:pos x="222" y="30"/>
                  </a:cxn>
                  <a:cxn ang="0">
                    <a:pos x="264" y="10"/>
                  </a:cxn>
                  <a:cxn ang="0">
                    <a:pos x="305" y="0"/>
                  </a:cxn>
                  <a:cxn ang="0">
                    <a:pos x="344" y="1"/>
                  </a:cxn>
                  <a:cxn ang="0">
                    <a:pos x="378" y="14"/>
                  </a:cxn>
                  <a:cxn ang="0">
                    <a:pos x="407" y="38"/>
                  </a:cxn>
                  <a:cxn ang="0">
                    <a:pos x="427" y="71"/>
                  </a:cxn>
                  <a:cxn ang="0">
                    <a:pos x="439" y="111"/>
                  </a:cxn>
                  <a:cxn ang="0">
                    <a:pos x="443" y="158"/>
                  </a:cxn>
                  <a:cxn ang="0">
                    <a:pos x="439" y="209"/>
                  </a:cxn>
                  <a:cxn ang="0">
                    <a:pos x="427" y="264"/>
                  </a:cxn>
                  <a:cxn ang="0">
                    <a:pos x="407" y="320"/>
                  </a:cxn>
                  <a:cxn ang="0">
                    <a:pos x="378" y="377"/>
                  </a:cxn>
                </a:cxnLst>
                <a:rect l="0" t="0" r="r" b="b"/>
                <a:pathLst>
                  <a:path w="443" h="573">
                    <a:moveTo>
                      <a:pt x="378" y="377"/>
                    </a:moveTo>
                    <a:lnTo>
                      <a:pt x="343" y="430"/>
                    </a:lnTo>
                    <a:lnTo>
                      <a:pt x="305" y="476"/>
                    </a:lnTo>
                    <a:lnTo>
                      <a:pt x="264" y="514"/>
                    </a:lnTo>
                    <a:lnTo>
                      <a:pt x="221" y="544"/>
                    </a:lnTo>
                    <a:lnTo>
                      <a:pt x="179" y="563"/>
                    </a:lnTo>
                    <a:lnTo>
                      <a:pt x="138" y="573"/>
                    </a:lnTo>
                    <a:lnTo>
                      <a:pt x="99" y="572"/>
                    </a:lnTo>
                    <a:lnTo>
                      <a:pt x="64" y="559"/>
                    </a:lnTo>
                    <a:lnTo>
                      <a:pt x="36" y="536"/>
                    </a:lnTo>
                    <a:lnTo>
                      <a:pt x="16" y="503"/>
                    </a:lnTo>
                    <a:lnTo>
                      <a:pt x="4" y="462"/>
                    </a:lnTo>
                    <a:lnTo>
                      <a:pt x="0" y="416"/>
                    </a:lnTo>
                    <a:lnTo>
                      <a:pt x="4" y="364"/>
                    </a:lnTo>
                    <a:lnTo>
                      <a:pt x="16" y="309"/>
                    </a:lnTo>
                    <a:lnTo>
                      <a:pt x="36" y="253"/>
                    </a:lnTo>
                    <a:lnTo>
                      <a:pt x="65" y="196"/>
                    </a:lnTo>
                    <a:lnTo>
                      <a:pt x="100" y="143"/>
                    </a:lnTo>
                    <a:lnTo>
                      <a:pt x="138" y="97"/>
                    </a:lnTo>
                    <a:lnTo>
                      <a:pt x="179" y="59"/>
                    </a:lnTo>
                    <a:lnTo>
                      <a:pt x="222" y="30"/>
                    </a:lnTo>
                    <a:lnTo>
                      <a:pt x="264" y="10"/>
                    </a:lnTo>
                    <a:lnTo>
                      <a:pt x="305" y="0"/>
                    </a:lnTo>
                    <a:lnTo>
                      <a:pt x="344" y="1"/>
                    </a:lnTo>
                    <a:lnTo>
                      <a:pt x="378" y="14"/>
                    </a:lnTo>
                    <a:lnTo>
                      <a:pt x="407" y="38"/>
                    </a:lnTo>
                    <a:lnTo>
                      <a:pt x="427" y="71"/>
                    </a:lnTo>
                    <a:lnTo>
                      <a:pt x="439" y="111"/>
                    </a:lnTo>
                    <a:lnTo>
                      <a:pt x="443" y="158"/>
                    </a:lnTo>
                    <a:lnTo>
                      <a:pt x="439" y="209"/>
                    </a:lnTo>
                    <a:lnTo>
                      <a:pt x="427" y="264"/>
                    </a:lnTo>
                    <a:lnTo>
                      <a:pt x="407" y="320"/>
                    </a:lnTo>
                    <a:lnTo>
                      <a:pt x="378" y="377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08" name="Freeform 721"/>
              <p:cNvSpPr>
                <a:spLocks/>
              </p:cNvSpPr>
              <p:nvPr/>
            </p:nvSpPr>
            <p:spPr bwMode="auto">
              <a:xfrm>
                <a:off x="4810" y="1816"/>
                <a:ext cx="433" cy="559"/>
              </a:xfrm>
              <a:custGeom>
                <a:avLst/>
                <a:gdLst/>
                <a:ahLst/>
                <a:cxnLst>
                  <a:cxn ang="0">
                    <a:pos x="369" y="368"/>
                  </a:cxn>
                  <a:cxn ang="0">
                    <a:pos x="335" y="419"/>
                  </a:cxn>
                  <a:cxn ang="0">
                    <a:pos x="298" y="464"/>
                  </a:cxn>
                  <a:cxn ang="0">
                    <a:pos x="258" y="501"/>
                  </a:cxn>
                  <a:cxn ang="0">
                    <a:pos x="216" y="530"/>
                  </a:cxn>
                  <a:cxn ang="0">
                    <a:pos x="175" y="549"/>
                  </a:cxn>
                  <a:cxn ang="0">
                    <a:pos x="135" y="559"/>
                  </a:cxn>
                  <a:cxn ang="0">
                    <a:pos x="97" y="558"/>
                  </a:cxn>
                  <a:cxn ang="0">
                    <a:pos x="64" y="545"/>
                  </a:cxn>
                  <a:cxn ang="0">
                    <a:pos x="36" y="522"/>
                  </a:cxn>
                  <a:cxn ang="0">
                    <a:pos x="16" y="490"/>
                  </a:cxn>
                  <a:cxn ang="0">
                    <a:pos x="4" y="451"/>
                  </a:cxn>
                  <a:cxn ang="0">
                    <a:pos x="0" y="405"/>
                  </a:cxn>
                  <a:cxn ang="0">
                    <a:pos x="4" y="355"/>
                  </a:cxn>
                  <a:cxn ang="0">
                    <a:pos x="16" y="302"/>
                  </a:cxn>
                  <a:cxn ang="0">
                    <a:pos x="36" y="246"/>
                  </a:cxn>
                  <a:cxn ang="0">
                    <a:pos x="64" y="191"/>
                  </a:cxn>
                  <a:cxn ang="0">
                    <a:pos x="98" y="139"/>
                  </a:cxn>
                  <a:cxn ang="0">
                    <a:pos x="135" y="95"/>
                  </a:cxn>
                  <a:cxn ang="0">
                    <a:pos x="176" y="58"/>
                  </a:cxn>
                  <a:cxn ang="0">
                    <a:pos x="217" y="29"/>
                  </a:cxn>
                  <a:cxn ang="0">
                    <a:pos x="258" y="10"/>
                  </a:cxn>
                  <a:cxn ang="0">
                    <a:pos x="298" y="0"/>
                  </a:cxn>
                  <a:cxn ang="0">
                    <a:pos x="336" y="1"/>
                  </a:cxn>
                  <a:cxn ang="0">
                    <a:pos x="370" y="13"/>
                  </a:cxn>
                  <a:cxn ang="0">
                    <a:pos x="397" y="36"/>
                  </a:cxn>
                  <a:cxn ang="0">
                    <a:pos x="417" y="69"/>
                  </a:cxn>
                  <a:cxn ang="0">
                    <a:pos x="429" y="108"/>
                  </a:cxn>
                  <a:cxn ang="0">
                    <a:pos x="433" y="154"/>
                  </a:cxn>
                  <a:cxn ang="0">
                    <a:pos x="429" y="204"/>
                  </a:cxn>
                  <a:cxn ang="0">
                    <a:pos x="417" y="257"/>
                  </a:cxn>
                  <a:cxn ang="0">
                    <a:pos x="397" y="312"/>
                  </a:cxn>
                  <a:cxn ang="0">
                    <a:pos x="369" y="368"/>
                  </a:cxn>
                </a:cxnLst>
                <a:rect l="0" t="0" r="r" b="b"/>
                <a:pathLst>
                  <a:path w="433" h="559">
                    <a:moveTo>
                      <a:pt x="369" y="368"/>
                    </a:moveTo>
                    <a:lnTo>
                      <a:pt x="335" y="419"/>
                    </a:lnTo>
                    <a:lnTo>
                      <a:pt x="298" y="464"/>
                    </a:lnTo>
                    <a:lnTo>
                      <a:pt x="258" y="501"/>
                    </a:lnTo>
                    <a:lnTo>
                      <a:pt x="216" y="530"/>
                    </a:lnTo>
                    <a:lnTo>
                      <a:pt x="175" y="549"/>
                    </a:lnTo>
                    <a:lnTo>
                      <a:pt x="135" y="559"/>
                    </a:lnTo>
                    <a:lnTo>
                      <a:pt x="97" y="558"/>
                    </a:lnTo>
                    <a:lnTo>
                      <a:pt x="64" y="545"/>
                    </a:lnTo>
                    <a:lnTo>
                      <a:pt x="36" y="522"/>
                    </a:lnTo>
                    <a:lnTo>
                      <a:pt x="16" y="490"/>
                    </a:lnTo>
                    <a:lnTo>
                      <a:pt x="4" y="451"/>
                    </a:lnTo>
                    <a:lnTo>
                      <a:pt x="0" y="405"/>
                    </a:lnTo>
                    <a:lnTo>
                      <a:pt x="4" y="355"/>
                    </a:lnTo>
                    <a:lnTo>
                      <a:pt x="16" y="302"/>
                    </a:lnTo>
                    <a:lnTo>
                      <a:pt x="36" y="246"/>
                    </a:lnTo>
                    <a:lnTo>
                      <a:pt x="64" y="191"/>
                    </a:lnTo>
                    <a:lnTo>
                      <a:pt x="98" y="139"/>
                    </a:lnTo>
                    <a:lnTo>
                      <a:pt x="135" y="95"/>
                    </a:lnTo>
                    <a:lnTo>
                      <a:pt x="176" y="58"/>
                    </a:lnTo>
                    <a:lnTo>
                      <a:pt x="217" y="29"/>
                    </a:lnTo>
                    <a:lnTo>
                      <a:pt x="258" y="10"/>
                    </a:lnTo>
                    <a:lnTo>
                      <a:pt x="298" y="0"/>
                    </a:lnTo>
                    <a:lnTo>
                      <a:pt x="336" y="1"/>
                    </a:lnTo>
                    <a:lnTo>
                      <a:pt x="370" y="13"/>
                    </a:lnTo>
                    <a:lnTo>
                      <a:pt x="397" y="36"/>
                    </a:lnTo>
                    <a:lnTo>
                      <a:pt x="417" y="69"/>
                    </a:lnTo>
                    <a:lnTo>
                      <a:pt x="429" y="108"/>
                    </a:lnTo>
                    <a:lnTo>
                      <a:pt x="433" y="154"/>
                    </a:lnTo>
                    <a:lnTo>
                      <a:pt x="429" y="204"/>
                    </a:lnTo>
                    <a:lnTo>
                      <a:pt x="417" y="257"/>
                    </a:lnTo>
                    <a:lnTo>
                      <a:pt x="397" y="312"/>
                    </a:lnTo>
                    <a:lnTo>
                      <a:pt x="369" y="368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09" name="Freeform 722"/>
              <p:cNvSpPr>
                <a:spLocks/>
              </p:cNvSpPr>
              <p:nvPr/>
            </p:nvSpPr>
            <p:spPr bwMode="auto">
              <a:xfrm>
                <a:off x="4813" y="1820"/>
                <a:ext cx="422" cy="544"/>
              </a:xfrm>
              <a:custGeom>
                <a:avLst/>
                <a:gdLst/>
                <a:ahLst/>
                <a:cxnLst>
                  <a:cxn ang="0">
                    <a:pos x="360" y="358"/>
                  </a:cxn>
                  <a:cxn ang="0">
                    <a:pos x="327" y="409"/>
                  </a:cxn>
                  <a:cxn ang="0">
                    <a:pos x="290" y="452"/>
                  </a:cxn>
                  <a:cxn ang="0">
                    <a:pos x="251" y="488"/>
                  </a:cxn>
                  <a:cxn ang="0">
                    <a:pos x="211" y="516"/>
                  </a:cxn>
                  <a:cxn ang="0">
                    <a:pos x="171" y="535"/>
                  </a:cxn>
                  <a:cxn ang="0">
                    <a:pos x="131" y="544"/>
                  </a:cxn>
                  <a:cxn ang="0">
                    <a:pos x="95" y="543"/>
                  </a:cxn>
                  <a:cxn ang="0">
                    <a:pos x="62" y="531"/>
                  </a:cxn>
                  <a:cxn ang="0">
                    <a:pos x="35" y="509"/>
                  </a:cxn>
                  <a:cxn ang="0">
                    <a:pos x="15" y="477"/>
                  </a:cxn>
                  <a:cxn ang="0">
                    <a:pos x="4" y="439"/>
                  </a:cxn>
                  <a:cxn ang="0">
                    <a:pos x="0" y="395"/>
                  </a:cxn>
                  <a:cxn ang="0">
                    <a:pos x="4" y="346"/>
                  </a:cxn>
                  <a:cxn ang="0">
                    <a:pos x="16" y="294"/>
                  </a:cxn>
                  <a:cxn ang="0">
                    <a:pos x="35" y="240"/>
                  </a:cxn>
                  <a:cxn ang="0">
                    <a:pos x="62" y="186"/>
                  </a:cxn>
                  <a:cxn ang="0">
                    <a:pos x="95" y="136"/>
                  </a:cxn>
                  <a:cxn ang="0">
                    <a:pos x="132" y="92"/>
                  </a:cxn>
                  <a:cxn ang="0">
                    <a:pos x="171" y="56"/>
                  </a:cxn>
                  <a:cxn ang="0">
                    <a:pos x="211" y="28"/>
                  </a:cxn>
                  <a:cxn ang="0">
                    <a:pos x="252" y="9"/>
                  </a:cxn>
                  <a:cxn ang="0">
                    <a:pos x="291" y="0"/>
                  </a:cxn>
                  <a:cxn ang="0">
                    <a:pos x="327" y="1"/>
                  </a:cxn>
                  <a:cxn ang="0">
                    <a:pos x="360" y="13"/>
                  </a:cxn>
                  <a:cxn ang="0">
                    <a:pos x="387" y="35"/>
                  </a:cxn>
                  <a:cxn ang="0">
                    <a:pos x="407" y="67"/>
                  </a:cxn>
                  <a:cxn ang="0">
                    <a:pos x="418" y="105"/>
                  </a:cxn>
                  <a:cxn ang="0">
                    <a:pos x="422" y="149"/>
                  </a:cxn>
                  <a:cxn ang="0">
                    <a:pos x="418" y="199"/>
                  </a:cxn>
                  <a:cxn ang="0">
                    <a:pos x="406" y="250"/>
                  </a:cxn>
                  <a:cxn ang="0">
                    <a:pos x="387" y="304"/>
                  </a:cxn>
                  <a:cxn ang="0">
                    <a:pos x="360" y="358"/>
                  </a:cxn>
                </a:cxnLst>
                <a:rect l="0" t="0" r="r" b="b"/>
                <a:pathLst>
                  <a:path w="422" h="544">
                    <a:moveTo>
                      <a:pt x="360" y="358"/>
                    </a:moveTo>
                    <a:lnTo>
                      <a:pt x="327" y="409"/>
                    </a:lnTo>
                    <a:lnTo>
                      <a:pt x="290" y="452"/>
                    </a:lnTo>
                    <a:lnTo>
                      <a:pt x="251" y="488"/>
                    </a:lnTo>
                    <a:lnTo>
                      <a:pt x="211" y="516"/>
                    </a:lnTo>
                    <a:lnTo>
                      <a:pt x="171" y="535"/>
                    </a:lnTo>
                    <a:lnTo>
                      <a:pt x="131" y="544"/>
                    </a:lnTo>
                    <a:lnTo>
                      <a:pt x="95" y="543"/>
                    </a:lnTo>
                    <a:lnTo>
                      <a:pt x="62" y="531"/>
                    </a:lnTo>
                    <a:lnTo>
                      <a:pt x="35" y="509"/>
                    </a:lnTo>
                    <a:lnTo>
                      <a:pt x="15" y="477"/>
                    </a:lnTo>
                    <a:lnTo>
                      <a:pt x="4" y="439"/>
                    </a:lnTo>
                    <a:lnTo>
                      <a:pt x="0" y="395"/>
                    </a:lnTo>
                    <a:lnTo>
                      <a:pt x="4" y="346"/>
                    </a:lnTo>
                    <a:lnTo>
                      <a:pt x="16" y="294"/>
                    </a:lnTo>
                    <a:lnTo>
                      <a:pt x="35" y="240"/>
                    </a:lnTo>
                    <a:lnTo>
                      <a:pt x="62" y="186"/>
                    </a:lnTo>
                    <a:lnTo>
                      <a:pt x="95" y="136"/>
                    </a:lnTo>
                    <a:lnTo>
                      <a:pt x="132" y="92"/>
                    </a:lnTo>
                    <a:lnTo>
                      <a:pt x="171" y="56"/>
                    </a:lnTo>
                    <a:lnTo>
                      <a:pt x="211" y="28"/>
                    </a:lnTo>
                    <a:lnTo>
                      <a:pt x="252" y="9"/>
                    </a:lnTo>
                    <a:lnTo>
                      <a:pt x="291" y="0"/>
                    </a:lnTo>
                    <a:lnTo>
                      <a:pt x="327" y="1"/>
                    </a:lnTo>
                    <a:lnTo>
                      <a:pt x="360" y="13"/>
                    </a:lnTo>
                    <a:lnTo>
                      <a:pt x="387" y="35"/>
                    </a:lnTo>
                    <a:lnTo>
                      <a:pt x="407" y="67"/>
                    </a:lnTo>
                    <a:lnTo>
                      <a:pt x="418" y="105"/>
                    </a:lnTo>
                    <a:lnTo>
                      <a:pt x="422" y="149"/>
                    </a:lnTo>
                    <a:lnTo>
                      <a:pt x="418" y="199"/>
                    </a:lnTo>
                    <a:lnTo>
                      <a:pt x="406" y="250"/>
                    </a:lnTo>
                    <a:lnTo>
                      <a:pt x="387" y="304"/>
                    </a:lnTo>
                    <a:lnTo>
                      <a:pt x="360" y="358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10" name="Freeform 723"/>
              <p:cNvSpPr>
                <a:spLocks/>
              </p:cNvSpPr>
              <p:nvPr/>
            </p:nvSpPr>
            <p:spPr bwMode="auto">
              <a:xfrm>
                <a:off x="4816" y="1823"/>
                <a:ext cx="411" cy="531"/>
              </a:xfrm>
              <a:custGeom>
                <a:avLst/>
                <a:gdLst/>
                <a:ahLst/>
                <a:cxnLst>
                  <a:cxn ang="0">
                    <a:pos x="350" y="350"/>
                  </a:cxn>
                  <a:cxn ang="0">
                    <a:pos x="318" y="399"/>
                  </a:cxn>
                  <a:cxn ang="0">
                    <a:pos x="282" y="441"/>
                  </a:cxn>
                  <a:cxn ang="0">
                    <a:pos x="244" y="476"/>
                  </a:cxn>
                  <a:cxn ang="0">
                    <a:pos x="205" y="504"/>
                  </a:cxn>
                  <a:cxn ang="0">
                    <a:pos x="166" y="522"/>
                  </a:cxn>
                  <a:cxn ang="0">
                    <a:pos x="128" y="531"/>
                  </a:cxn>
                  <a:cxn ang="0">
                    <a:pos x="92" y="530"/>
                  </a:cxn>
                  <a:cxn ang="0">
                    <a:pos x="60" y="518"/>
                  </a:cxn>
                  <a:cxn ang="0">
                    <a:pos x="34" y="496"/>
                  </a:cxn>
                  <a:cxn ang="0">
                    <a:pos x="15" y="466"/>
                  </a:cxn>
                  <a:cxn ang="0">
                    <a:pos x="4" y="428"/>
                  </a:cxn>
                  <a:cxn ang="0">
                    <a:pos x="0" y="385"/>
                  </a:cxn>
                  <a:cxn ang="0">
                    <a:pos x="4" y="337"/>
                  </a:cxn>
                  <a:cxn ang="0">
                    <a:pos x="15" y="287"/>
                  </a:cxn>
                  <a:cxn ang="0">
                    <a:pos x="34" y="235"/>
                  </a:cxn>
                  <a:cxn ang="0">
                    <a:pos x="60" y="182"/>
                  </a:cxn>
                  <a:cxn ang="0">
                    <a:pos x="92" y="133"/>
                  </a:cxn>
                  <a:cxn ang="0">
                    <a:pos x="128" y="90"/>
                  </a:cxn>
                  <a:cxn ang="0">
                    <a:pos x="166" y="55"/>
                  </a:cxn>
                  <a:cxn ang="0">
                    <a:pos x="205" y="28"/>
                  </a:cxn>
                  <a:cxn ang="0">
                    <a:pos x="245" y="10"/>
                  </a:cxn>
                  <a:cxn ang="0">
                    <a:pos x="283" y="0"/>
                  </a:cxn>
                  <a:cxn ang="0">
                    <a:pos x="319" y="1"/>
                  </a:cxn>
                  <a:cxn ang="0">
                    <a:pos x="351" y="13"/>
                  </a:cxn>
                  <a:cxn ang="0">
                    <a:pos x="377" y="35"/>
                  </a:cxn>
                  <a:cxn ang="0">
                    <a:pos x="396" y="66"/>
                  </a:cxn>
                  <a:cxn ang="0">
                    <a:pos x="407" y="103"/>
                  </a:cxn>
                  <a:cxn ang="0">
                    <a:pos x="411" y="146"/>
                  </a:cxn>
                  <a:cxn ang="0">
                    <a:pos x="407" y="194"/>
                  </a:cxn>
                  <a:cxn ang="0">
                    <a:pos x="396" y="245"/>
                  </a:cxn>
                  <a:cxn ang="0">
                    <a:pos x="377" y="297"/>
                  </a:cxn>
                  <a:cxn ang="0">
                    <a:pos x="350" y="350"/>
                  </a:cxn>
                </a:cxnLst>
                <a:rect l="0" t="0" r="r" b="b"/>
                <a:pathLst>
                  <a:path w="411" h="531">
                    <a:moveTo>
                      <a:pt x="350" y="350"/>
                    </a:moveTo>
                    <a:lnTo>
                      <a:pt x="318" y="399"/>
                    </a:lnTo>
                    <a:lnTo>
                      <a:pt x="282" y="441"/>
                    </a:lnTo>
                    <a:lnTo>
                      <a:pt x="244" y="476"/>
                    </a:lnTo>
                    <a:lnTo>
                      <a:pt x="205" y="504"/>
                    </a:lnTo>
                    <a:lnTo>
                      <a:pt x="166" y="522"/>
                    </a:lnTo>
                    <a:lnTo>
                      <a:pt x="128" y="531"/>
                    </a:lnTo>
                    <a:lnTo>
                      <a:pt x="92" y="530"/>
                    </a:lnTo>
                    <a:lnTo>
                      <a:pt x="60" y="518"/>
                    </a:lnTo>
                    <a:lnTo>
                      <a:pt x="34" y="496"/>
                    </a:lnTo>
                    <a:lnTo>
                      <a:pt x="15" y="466"/>
                    </a:lnTo>
                    <a:lnTo>
                      <a:pt x="4" y="428"/>
                    </a:lnTo>
                    <a:lnTo>
                      <a:pt x="0" y="385"/>
                    </a:lnTo>
                    <a:lnTo>
                      <a:pt x="4" y="337"/>
                    </a:lnTo>
                    <a:lnTo>
                      <a:pt x="15" y="287"/>
                    </a:lnTo>
                    <a:lnTo>
                      <a:pt x="34" y="235"/>
                    </a:lnTo>
                    <a:lnTo>
                      <a:pt x="60" y="182"/>
                    </a:lnTo>
                    <a:lnTo>
                      <a:pt x="92" y="133"/>
                    </a:lnTo>
                    <a:lnTo>
                      <a:pt x="128" y="90"/>
                    </a:lnTo>
                    <a:lnTo>
                      <a:pt x="166" y="55"/>
                    </a:lnTo>
                    <a:lnTo>
                      <a:pt x="205" y="28"/>
                    </a:lnTo>
                    <a:lnTo>
                      <a:pt x="245" y="10"/>
                    </a:lnTo>
                    <a:lnTo>
                      <a:pt x="283" y="0"/>
                    </a:lnTo>
                    <a:lnTo>
                      <a:pt x="319" y="1"/>
                    </a:lnTo>
                    <a:lnTo>
                      <a:pt x="351" y="13"/>
                    </a:lnTo>
                    <a:lnTo>
                      <a:pt x="377" y="35"/>
                    </a:lnTo>
                    <a:lnTo>
                      <a:pt x="396" y="66"/>
                    </a:lnTo>
                    <a:lnTo>
                      <a:pt x="407" y="103"/>
                    </a:lnTo>
                    <a:lnTo>
                      <a:pt x="411" y="146"/>
                    </a:lnTo>
                    <a:lnTo>
                      <a:pt x="407" y="194"/>
                    </a:lnTo>
                    <a:lnTo>
                      <a:pt x="396" y="245"/>
                    </a:lnTo>
                    <a:lnTo>
                      <a:pt x="377" y="297"/>
                    </a:lnTo>
                    <a:lnTo>
                      <a:pt x="350" y="350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11" name="Freeform 724"/>
              <p:cNvSpPr>
                <a:spLocks/>
              </p:cNvSpPr>
              <p:nvPr/>
            </p:nvSpPr>
            <p:spPr bwMode="auto">
              <a:xfrm>
                <a:off x="4819" y="1827"/>
                <a:ext cx="400" cy="517"/>
              </a:xfrm>
              <a:custGeom>
                <a:avLst/>
                <a:gdLst/>
                <a:ahLst/>
                <a:cxnLst>
                  <a:cxn ang="0">
                    <a:pos x="341" y="340"/>
                  </a:cxn>
                  <a:cxn ang="0">
                    <a:pos x="310" y="388"/>
                  </a:cxn>
                  <a:cxn ang="0">
                    <a:pos x="275" y="429"/>
                  </a:cxn>
                  <a:cxn ang="0">
                    <a:pos x="238" y="463"/>
                  </a:cxn>
                  <a:cxn ang="0">
                    <a:pos x="199" y="490"/>
                  </a:cxn>
                  <a:cxn ang="0">
                    <a:pos x="161" y="508"/>
                  </a:cxn>
                  <a:cxn ang="0">
                    <a:pos x="124" y="517"/>
                  </a:cxn>
                  <a:cxn ang="0">
                    <a:pos x="89" y="516"/>
                  </a:cxn>
                  <a:cxn ang="0">
                    <a:pos x="58" y="504"/>
                  </a:cxn>
                  <a:cxn ang="0">
                    <a:pos x="32" y="483"/>
                  </a:cxn>
                  <a:cxn ang="0">
                    <a:pos x="14" y="453"/>
                  </a:cxn>
                  <a:cxn ang="0">
                    <a:pos x="3" y="417"/>
                  </a:cxn>
                  <a:cxn ang="0">
                    <a:pos x="0" y="375"/>
                  </a:cxn>
                  <a:cxn ang="0">
                    <a:pos x="3" y="328"/>
                  </a:cxn>
                  <a:cxn ang="0">
                    <a:pos x="14" y="279"/>
                  </a:cxn>
                  <a:cxn ang="0">
                    <a:pos x="33" y="228"/>
                  </a:cxn>
                  <a:cxn ang="0">
                    <a:pos x="58" y="177"/>
                  </a:cxn>
                  <a:cxn ang="0">
                    <a:pos x="90" y="129"/>
                  </a:cxn>
                  <a:cxn ang="0">
                    <a:pos x="124" y="88"/>
                  </a:cxn>
                  <a:cxn ang="0">
                    <a:pos x="162" y="53"/>
                  </a:cxn>
                  <a:cxn ang="0">
                    <a:pos x="200" y="27"/>
                  </a:cxn>
                  <a:cxn ang="0">
                    <a:pos x="238" y="9"/>
                  </a:cxn>
                  <a:cxn ang="0">
                    <a:pos x="275" y="0"/>
                  </a:cxn>
                  <a:cxn ang="0">
                    <a:pos x="310" y="1"/>
                  </a:cxn>
                  <a:cxn ang="0">
                    <a:pos x="341" y="13"/>
                  </a:cxn>
                  <a:cxn ang="0">
                    <a:pos x="367" y="34"/>
                  </a:cxn>
                  <a:cxn ang="0">
                    <a:pos x="385" y="64"/>
                  </a:cxn>
                  <a:cxn ang="0">
                    <a:pos x="396" y="100"/>
                  </a:cxn>
                  <a:cxn ang="0">
                    <a:pos x="400" y="142"/>
                  </a:cxn>
                  <a:cxn ang="0">
                    <a:pos x="396" y="189"/>
                  </a:cxn>
                  <a:cxn ang="0">
                    <a:pos x="385" y="238"/>
                  </a:cxn>
                  <a:cxn ang="0">
                    <a:pos x="366" y="289"/>
                  </a:cxn>
                  <a:cxn ang="0">
                    <a:pos x="341" y="340"/>
                  </a:cxn>
                </a:cxnLst>
                <a:rect l="0" t="0" r="r" b="b"/>
                <a:pathLst>
                  <a:path w="400" h="517">
                    <a:moveTo>
                      <a:pt x="341" y="340"/>
                    </a:moveTo>
                    <a:lnTo>
                      <a:pt x="310" y="388"/>
                    </a:lnTo>
                    <a:lnTo>
                      <a:pt x="275" y="429"/>
                    </a:lnTo>
                    <a:lnTo>
                      <a:pt x="238" y="463"/>
                    </a:lnTo>
                    <a:lnTo>
                      <a:pt x="199" y="490"/>
                    </a:lnTo>
                    <a:lnTo>
                      <a:pt x="161" y="508"/>
                    </a:lnTo>
                    <a:lnTo>
                      <a:pt x="124" y="517"/>
                    </a:lnTo>
                    <a:lnTo>
                      <a:pt x="89" y="516"/>
                    </a:lnTo>
                    <a:lnTo>
                      <a:pt x="58" y="504"/>
                    </a:lnTo>
                    <a:lnTo>
                      <a:pt x="32" y="483"/>
                    </a:lnTo>
                    <a:lnTo>
                      <a:pt x="14" y="453"/>
                    </a:lnTo>
                    <a:lnTo>
                      <a:pt x="3" y="417"/>
                    </a:lnTo>
                    <a:lnTo>
                      <a:pt x="0" y="375"/>
                    </a:lnTo>
                    <a:lnTo>
                      <a:pt x="3" y="328"/>
                    </a:lnTo>
                    <a:lnTo>
                      <a:pt x="14" y="279"/>
                    </a:lnTo>
                    <a:lnTo>
                      <a:pt x="33" y="228"/>
                    </a:lnTo>
                    <a:lnTo>
                      <a:pt x="58" y="177"/>
                    </a:lnTo>
                    <a:lnTo>
                      <a:pt x="90" y="129"/>
                    </a:lnTo>
                    <a:lnTo>
                      <a:pt x="124" y="88"/>
                    </a:lnTo>
                    <a:lnTo>
                      <a:pt x="162" y="53"/>
                    </a:lnTo>
                    <a:lnTo>
                      <a:pt x="200" y="27"/>
                    </a:lnTo>
                    <a:lnTo>
                      <a:pt x="238" y="9"/>
                    </a:lnTo>
                    <a:lnTo>
                      <a:pt x="275" y="0"/>
                    </a:lnTo>
                    <a:lnTo>
                      <a:pt x="310" y="1"/>
                    </a:lnTo>
                    <a:lnTo>
                      <a:pt x="341" y="13"/>
                    </a:lnTo>
                    <a:lnTo>
                      <a:pt x="367" y="34"/>
                    </a:lnTo>
                    <a:lnTo>
                      <a:pt x="385" y="64"/>
                    </a:lnTo>
                    <a:lnTo>
                      <a:pt x="396" y="100"/>
                    </a:lnTo>
                    <a:lnTo>
                      <a:pt x="400" y="142"/>
                    </a:lnTo>
                    <a:lnTo>
                      <a:pt x="396" y="189"/>
                    </a:lnTo>
                    <a:lnTo>
                      <a:pt x="385" y="238"/>
                    </a:lnTo>
                    <a:lnTo>
                      <a:pt x="366" y="289"/>
                    </a:lnTo>
                    <a:lnTo>
                      <a:pt x="341" y="340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12" name="Freeform 725"/>
              <p:cNvSpPr>
                <a:spLocks/>
              </p:cNvSpPr>
              <p:nvPr/>
            </p:nvSpPr>
            <p:spPr bwMode="auto">
              <a:xfrm>
                <a:off x="4821" y="1831"/>
                <a:ext cx="389" cy="502"/>
              </a:xfrm>
              <a:custGeom>
                <a:avLst/>
                <a:gdLst/>
                <a:ahLst/>
                <a:cxnLst>
                  <a:cxn ang="0">
                    <a:pos x="332" y="330"/>
                  </a:cxn>
                  <a:cxn ang="0">
                    <a:pos x="302" y="377"/>
                  </a:cxn>
                  <a:cxn ang="0">
                    <a:pos x="268" y="417"/>
                  </a:cxn>
                  <a:cxn ang="0">
                    <a:pos x="232" y="451"/>
                  </a:cxn>
                  <a:cxn ang="0">
                    <a:pos x="194" y="476"/>
                  </a:cxn>
                  <a:cxn ang="0">
                    <a:pos x="157" y="494"/>
                  </a:cxn>
                  <a:cxn ang="0">
                    <a:pos x="121" y="502"/>
                  </a:cxn>
                  <a:cxn ang="0">
                    <a:pos x="87" y="501"/>
                  </a:cxn>
                  <a:cxn ang="0">
                    <a:pos x="57" y="490"/>
                  </a:cxn>
                  <a:cxn ang="0">
                    <a:pos x="32" y="469"/>
                  </a:cxn>
                  <a:cxn ang="0">
                    <a:pos x="14" y="441"/>
                  </a:cxn>
                  <a:cxn ang="0">
                    <a:pos x="4" y="405"/>
                  </a:cxn>
                  <a:cxn ang="0">
                    <a:pos x="0" y="364"/>
                  </a:cxn>
                  <a:cxn ang="0">
                    <a:pos x="4" y="319"/>
                  </a:cxn>
                  <a:cxn ang="0">
                    <a:pos x="15" y="271"/>
                  </a:cxn>
                  <a:cxn ang="0">
                    <a:pos x="32" y="222"/>
                  </a:cxn>
                  <a:cxn ang="0">
                    <a:pos x="57" y="172"/>
                  </a:cxn>
                  <a:cxn ang="0">
                    <a:pos x="88" y="125"/>
                  </a:cxn>
                  <a:cxn ang="0">
                    <a:pos x="122" y="85"/>
                  </a:cxn>
                  <a:cxn ang="0">
                    <a:pos x="158" y="52"/>
                  </a:cxn>
                  <a:cxn ang="0">
                    <a:pos x="195" y="26"/>
                  </a:cxn>
                  <a:cxn ang="0">
                    <a:pos x="232" y="9"/>
                  </a:cxn>
                  <a:cxn ang="0">
                    <a:pos x="268" y="0"/>
                  </a:cxn>
                  <a:cxn ang="0">
                    <a:pos x="302" y="1"/>
                  </a:cxn>
                  <a:cxn ang="0">
                    <a:pos x="333" y="12"/>
                  </a:cxn>
                  <a:cxn ang="0">
                    <a:pos x="357" y="33"/>
                  </a:cxn>
                  <a:cxn ang="0">
                    <a:pos x="375" y="62"/>
                  </a:cxn>
                  <a:cxn ang="0">
                    <a:pos x="386" y="97"/>
                  </a:cxn>
                  <a:cxn ang="0">
                    <a:pos x="389" y="138"/>
                  </a:cxn>
                  <a:cxn ang="0">
                    <a:pos x="386" y="183"/>
                  </a:cxn>
                  <a:cxn ang="0">
                    <a:pos x="375" y="231"/>
                  </a:cxn>
                  <a:cxn ang="0">
                    <a:pos x="357" y="281"/>
                  </a:cxn>
                  <a:cxn ang="0">
                    <a:pos x="332" y="330"/>
                  </a:cxn>
                </a:cxnLst>
                <a:rect l="0" t="0" r="r" b="b"/>
                <a:pathLst>
                  <a:path w="389" h="502">
                    <a:moveTo>
                      <a:pt x="332" y="330"/>
                    </a:moveTo>
                    <a:lnTo>
                      <a:pt x="302" y="377"/>
                    </a:lnTo>
                    <a:lnTo>
                      <a:pt x="268" y="417"/>
                    </a:lnTo>
                    <a:lnTo>
                      <a:pt x="232" y="451"/>
                    </a:lnTo>
                    <a:lnTo>
                      <a:pt x="194" y="476"/>
                    </a:lnTo>
                    <a:lnTo>
                      <a:pt x="157" y="494"/>
                    </a:lnTo>
                    <a:lnTo>
                      <a:pt x="121" y="502"/>
                    </a:lnTo>
                    <a:lnTo>
                      <a:pt x="87" y="501"/>
                    </a:lnTo>
                    <a:lnTo>
                      <a:pt x="57" y="490"/>
                    </a:lnTo>
                    <a:lnTo>
                      <a:pt x="32" y="469"/>
                    </a:lnTo>
                    <a:lnTo>
                      <a:pt x="14" y="441"/>
                    </a:lnTo>
                    <a:lnTo>
                      <a:pt x="4" y="405"/>
                    </a:lnTo>
                    <a:lnTo>
                      <a:pt x="0" y="364"/>
                    </a:lnTo>
                    <a:lnTo>
                      <a:pt x="4" y="319"/>
                    </a:lnTo>
                    <a:lnTo>
                      <a:pt x="15" y="271"/>
                    </a:lnTo>
                    <a:lnTo>
                      <a:pt x="32" y="222"/>
                    </a:lnTo>
                    <a:lnTo>
                      <a:pt x="57" y="172"/>
                    </a:lnTo>
                    <a:lnTo>
                      <a:pt x="88" y="125"/>
                    </a:lnTo>
                    <a:lnTo>
                      <a:pt x="122" y="85"/>
                    </a:lnTo>
                    <a:lnTo>
                      <a:pt x="158" y="52"/>
                    </a:lnTo>
                    <a:lnTo>
                      <a:pt x="195" y="26"/>
                    </a:lnTo>
                    <a:lnTo>
                      <a:pt x="232" y="9"/>
                    </a:lnTo>
                    <a:lnTo>
                      <a:pt x="268" y="0"/>
                    </a:lnTo>
                    <a:lnTo>
                      <a:pt x="302" y="1"/>
                    </a:lnTo>
                    <a:lnTo>
                      <a:pt x="333" y="12"/>
                    </a:lnTo>
                    <a:lnTo>
                      <a:pt x="357" y="33"/>
                    </a:lnTo>
                    <a:lnTo>
                      <a:pt x="375" y="62"/>
                    </a:lnTo>
                    <a:lnTo>
                      <a:pt x="386" y="97"/>
                    </a:lnTo>
                    <a:lnTo>
                      <a:pt x="389" y="138"/>
                    </a:lnTo>
                    <a:lnTo>
                      <a:pt x="386" y="183"/>
                    </a:lnTo>
                    <a:lnTo>
                      <a:pt x="375" y="231"/>
                    </a:lnTo>
                    <a:lnTo>
                      <a:pt x="357" y="281"/>
                    </a:lnTo>
                    <a:lnTo>
                      <a:pt x="332" y="330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13" name="Freeform 726"/>
              <p:cNvSpPr>
                <a:spLocks/>
              </p:cNvSpPr>
              <p:nvPr/>
            </p:nvSpPr>
            <p:spPr bwMode="auto">
              <a:xfrm>
                <a:off x="4824" y="1835"/>
                <a:ext cx="378" cy="488"/>
              </a:xfrm>
              <a:custGeom>
                <a:avLst/>
                <a:gdLst/>
                <a:ahLst/>
                <a:cxnLst>
                  <a:cxn ang="0">
                    <a:pos x="323" y="321"/>
                  </a:cxn>
                  <a:cxn ang="0">
                    <a:pos x="293" y="366"/>
                  </a:cxn>
                  <a:cxn ang="0">
                    <a:pos x="260" y="405"/>
                  </a:cxn>
                  <a:cxn ang="0">
                    <a:pos x="225" y="438"/>
                  </a:cxn>
                  <a:cxn ang="0">
                    <a:pos x="189" y="462"/>
                  </a:cxn>
                  <a:cxn ang="0">
                    <a:pos x="153" y="479"/>
                  </a:cxn>
                  <a:cxn ang="0">
                    <a:pos x="118" y="488"/>
                  </a:cxn>
                  <a:cxn ang="0">
                    <a:pos x="85" y="487"/>
                  </a:cxn>
                  <a:cxn ang="0">
                    <a:pos x="55" y="476"/>
                  </a:cxn>
                  <a:cxn ang="0">
                    <a:pos x="31" y="456"/>
                  </a:cxn>
                  <a:cxn ang="0">
                    <a:pos x="14" y="428"/>
                  </a:cxn>
                  <a:cxn ang="0">
                    <a:pos x="3" y="393"/>
                  </a:cxn>
                  <a:cxn ang="0">
                    <a:pos x="0" y="354"/>
                  </a:cxn>
                  <a:cxn ang="0">
                    <a:pos x="3" y="310"/>
                  </a:cxn>
                  <a:cxn ang="0">
                    <a:pos x="14" y="263"/>
                  </a:cxn>
                  <a:cxn ang="0">
                    <a:pos x="31" y="215"/>
                  </a:cxn>
                  <a:cxn ang="0">
                    <a:pos x="55" y="167"/>
                  </a:cxn>
                  <a:cxn ang="0">
                    <a:pos x="85" y="121"/>
                  </a:cxn>
                  <a:cxn ang="0">
                    <a:pos x="118" y="82"/>
                  </a:cxn>
                  <a:cxn ang="0">
                    <a:pos x="153" y="50"/>
                  </a:cxn>
                  <a:cxn ang="0">
                    <a:pos x="189" y="25"/>
                  </a:cxn>
                  <a:cxn ang="0">
                    <a:pos x="225" y="8"/>
                  </a:cxn>
                  <a:cxn ang="0">
                    <a:pos x="260" y="0"/>
                  </a:cxn>
                  <a:cxn ang="0">
                    <a:pos x="293" y="1"/>
                  </a:cxn>
                  <a:cxn ang="0">
                    <a:pos x="323" y="11"/>
                  </a:cxn>
                  <a:cxn ang="0">
                    <a:pos x="347" y="32"/>
                  </a:cxn>
                  <a:cxn ang="0">
                    <a:pos x="364" y="60"/>
                  </a:cxn>
                  <a:cxn ang="0">
                    <a:pos x="375" y="94"/>
                  </a:cxn>
                  <a:cxn ang="0">
                    <a:pos x="378" y="134"/>
                  </a:cxn>
                  <a:cxn ang="0">
                    <a:pos x="375" y="178"/>
                  </a:cxn>
                  <a:cxn ang="0">
                    <a:pos x="364" y="224"/>
                  </a:cxn>
                  <a:cxn ang="0">
                    <a:pos x="347" y="273"/>
                  </a:cxn>
                  <a:cxn ang="0">
                    <a:pos x="323" y="321"/>
                  </a:cxn>
                </a:cxnLst>
                <a:rect l="0" t="0" r="r" b="b"/>
                <a:pathLst>
                  <a:path w="378" h="488">
                    <a:moveTo>
                      <a:pt x="323" y="321"/>
                    </a:moveTo>
                    <a:lnTo>
                      <a:pt x="293" y="366"/>
                    </a:lnTo>
                    <a:lnTo>
                      <a:pt x="260" y="405"/>
                    </a:lnTo>
                    <a:lnTo>
                      <a:pt x="225" y="438"/>
                    </a:lnTo>
                    <a:lnTo>
                      <a:pt x="189" y="462"/>
                    </a:lnTo>
                    <a:lnTo>
                      <a:pt x="153" y="479"/>
                    </a:lnTo>
                    <a:lnTo>
                      <a:pt x="118" y="488"/>
                    </a:lnTo>
                    <a:lnTo>
                      <a:pt x="85" y="487"/>
                    </a:lnTo>
                    <a:lnTo>
                      <a:pt x="55" y="476"/>
                    </a:lnTo>
                    <a:lnTo>
                      <a:pt x="31" y="456"/>
                    </a:lnTo>
                    <a:lnTo>
                      <a:pt x="14" y="428"/>
                    </a:lnTo>
                    <a:lnTo>
                      <a:pt x="3" y="393"/>
                    </a:lnTo>
                    <a:lnTo>
                      <a:pt x="0" y="354"/>
                    </a:lnTo>
                    <a:lnTo>
                      <a:pt x="3" y="310"/>
                    </a:lnTo>
                    <a:lnTo>
                      <a:pt x="14" y="263"/>
                    </a:lnTo>
                    <a:lnTo>
                      <a:pt x="31" y="215"/>
                    </a:lnTo>
                    <a:lnTo>
                      <a:pt x="55" y="167"/>
                    </a:lnTo>
                    <a:lnTo>
                      <a:pt x="85" y="121"/>
                    </a:lnTo>
                    <a:lnTo>
                      <a:pt x="118" y="82"/>
                    </a:lnTo>
                    <a:lnTo>
                      <a:pt x="153" y="50"/>
                    </a:lnTo>
                    <a:lnTo>
                      <a:pt x="189" y="25"/>
                    </a:lnTo>
                    <a:lnTo>
                      <a:pt x="225" y="8"/>
                    </a:lnTo>
                    <a:lnTo>
                      <a:pt x="260" y="0"/>
                    </a:lnTo>
                    <a:lnTo>
                      <a:pt x="293" y="1"/>
                    </a:lnTo>
                    <a:lnTo>
                      <a:pt x="323" y="11"/>
                    </a:lnTo>
                    <a:lnTo>
                      <a:pt x="347" y="32"/>
                    </a:lnTo>
                    <a:lnTo>
                      <a:pt x="364" y="60"/>
                    </a:lnTo>
                    <a:lnTo>
                      <a:pt x="375" y="94"/>
                    </a:lnTo>
                    <a:lnTo>
                      <a:pt x="378" y="134"/>
                    </a:lnTo>
                    <a:lnTo>
                      <a:pt x="375" y="178"/>
                    </a:lnTo>
                    <a:lnTo>
                      <a:pt x="364" y="224"/>
                    </a:lnTo>
                    <a:lnTo>
                      <a:pt x="347" y="273"/>
                    </a:lnTo>
                    <a:lnTo>
                      <a:pt x="323" y="321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14" name="Freeform 727"/>
              <p:cNvSpPr>
                <a:spLocks/>
              </p:cNvSpPr>
              <p:nvPr/>
            </p:nvSpPr>
            <p:spPr bwMode="auto">
              <a:xfrm>
                <a:off x="4827" y="1838"/>
                <a:ext cx="367" cy="474"/>
              </a:xfrm>
              <a:custGeom>
                <a:avLst/>
                <a:gdLst/>
                <a:ahLst/>
                <a:cxnLst>
                  <a:cxn ang="0">
                    <a:pos x="313" y="312"/>
                  </a:cxn>
                  <a:cxn ang="0">
                    <a:pos x="284" y="356"/>
                  </a:cxn>
                  <a:cxn ang="0">
                    <a:pos x="252" y="394"/>
                  </a:cxn>
                  <a:cxn ang="0">
                    <a:pos x="218" y="426"/>
                  </a:cxn>
                  <a:cxn ang="0">
                    <a:pos x="183" y="450"/>
                  </a:cxn>
                  <a:cxn ang="0">
                    <a:pos x="148" y="466"/>
                  </a:cxn>
                  <a:cxn ang="0">
                    <a:pos x="114" y="474"/>
                  </a:cxn>
                  <a:cxn ang="0">
                    <a:pos x="82" y="473"/>
                  </a:cxn>
                  <a:cxn ang="0">
                    <a:pos x="53" y="463"/>
                  </a:cxn>
                  <a:cxn ang="0">
                    <a:pos x="30" y="443"/>
                  </a:cxn>
                  <a:cxn ang="0">
                    <a:pos x="13" y="416"/>
                  </a:cxn>
                  <a:cxn ang="0">
                    <a:pos x="3" y="383"/>
                  </a:cxn>
                  <a:cxn ang="0">
                    <a:pos x="0" y="344"/>
                  </a:cxn>
                  <a:cxn ang="0">
                    <a:pos x="3" y="301"/>
                  </a:cxn>
                  <a:cxn ang="0">
                    <a:pos x="13" y="256"/>
                  </a:cxn>
                  <a:cxn ang="0">
                    <a:pos x="30" y="210"/>
                  </a:cxn>
                  <a:cxn ang="0">
                    <a:pos x="53" y="163"/>
                  </a:cxn>
                  <a:cxn ang="0">
                    <a:pos x="82" y="119"/>
                  </a:cxn>
                  <a:cxn ang="0">
                    <a:pos x="114" y="81"/>
                  </a:cxn>
                  <a:cxn ang="0">
                    <a:pos x="148" y="49"/>
                  </a:cxn>
                  <a:cxn ang="0">
                    <a:pos x="183" y="25"/>
                  </a:cxn>
                  <a:cxn ang="0">
                    <a:pos x="219" y="9"/>
                  </a:cxn>
                  <a:cxn ang="0">
                    <a:pos x="253" y="0"/>
                  </a:cxn>
                  <a:cxn ang="0">
                    <a:pos x="285" y="1"/>
                  </a:cxn>
                  <a:cxn ang="0">
                    <a:pos x="313" y="12"/>
                  </a:cxn>
                  <a:cxn ang="0">
                    <a:pos x="337" y="32"/>
                  </a:cxn>
                  <a:cxn ang="0">
                    <a:pos x="354" y="59"/>
                  </a:cxn>
                  <a:cxn ang="0">
                    <a:pos x="364" y="92"/>
                  </a:cxn>
                  <a:cxn ang="0">
                    <a:pos x="367" y="131"/>
                  </a:cxn>
                  <a:cxn ang="0">
                    <a:pos x="364" y="174"/>
                  </a:cxn>
                  <a:cxn ang="0">
                    <a:pos x="353" y="219"/>
                  </a:cxn>
                  <a:cxn ang="0">
                    <a:pos x="337" y="265"/>
                  </a:cxn>
                  <a:cxn ang="0">
                    <a:pos x="313" y="312"/>
                  </a:cxn>
                </a:cxnLst>
                <a:rect l="0" t="0" r="r" b="b"/>
                <a:pathLst>
                  <a:path w="367" h="474">
                    <a:moveTo>
                      <a:pt x="313" y="312"/>
                    </a:moveTo>
                    <a:lnTo>
                      <a:pt x="284" y="356"/>
                    </a:lnTo>
                    <a:lnTo>
                      <a:pt x="252" y="394"/>
                    </a:lnTo>
                    <a:lnTo>
                      <a:pt x="218" y="426"/>
                    </a:lnTo>
                    <a:lnTo>
                      <a:pt x="183" y="450"/>
                    </a:lnTo>
                    <a:lnTo>
                      <a:pt x="148" y="466"/>
                    </a:lnTo>
                    <a:lnTo>
                      <a:pt x="114" y="474"/>
                    </a:lnTo>
                    <a:lnTo>
                      <a:pt x="82" y="473"/>
                    </a:lnTo>
                    <a:lnTo>
                      <a:pt x="53" y="463"/>
                    </a:lnTo>
                    <a:lnTo>
                      <a:pt x="30" y="443"/>
                    </a:lnTo>
                    <a:lnTo>
                      <a:pt x="13" y="416"/>
                    </a:lnTo>
                    <a:lnTo>
                      <a:pt x="3" y="383"/>
                    </a:lnTo>
                    <a:lnTo>
                      <a:pt x="0" y="344"/>
                    </a:lnTo>
                    <a:lnTo>
                      <a:pt x="3" y="301"/>
                    </a:lnTo>
                    <a:lnTo>
                      <a:pt x="13" y="256"/>
                    </a:lnTo>
                    <a:lnTo>
                      <a:pt x="30" y="210"/>
                    </a:lnTo>
                    <a:lnTo>
                      <a:pt x="53" y="163"/>
                    </a:lnTo>
                    <a:lnTo>
                      <a:pt x="82" y="119"/>
                    </a:lnTo>
                    <a:lnTo>
                      <a:pt x="114" y="81"/>
                    </a:lnTo>
                    <a:lnTo>
                      <a:pt x="148" y="49"/>
                    </a:lnTo>
                    <a:lnTo>
                      <a:pt x="183" y="25"/>
                    </a:lnTo>
                    <a:lnTo>
                      <a:pt x="219" y="9"/>
                    </a:lnTo>
                    <a:lnTo>
                      <a:pt x="253" y="0"/>
                    </a:lnTo>
                    <a:lnTo>
                      <a:pt x="285" y="1"/>
                    </a:lnTo>
                    <a:lnTo>
                      <a:pt x="313" y="12"/>
                    </a:lnTo>
                    <a:lnTo>
                      <a:pt x="337" y="32"/>
                    </a:lnTo>
                    <a:lnTo>
                      <a:pt x="354" y="59"/>
                    </a:lnTo>
                    <a:lnTo>
                      <a:pt x="364" y="92"/>
                    </a:lnTo>
                    <a:lnTo>
                      <a:pt x="367" y="131"/>
                    </a:lnTo>
                    <a:lnTo>
                      <a:pt x="364" y="174"/>
                    </a:lnTo>
                    <a:lnTo>
                      <a:pt x="353" y="219"/>
                    </a:lnTo>
                    <a:lnTo>
                      <a:pt x="337" y="265"/>
                    </a:lnTo>
                    <a:lnTo>
                      <a:pt x="313" y="312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15" name="Freeform 728"/>
              <p:cNvSpPr>
                <a:spLocks/>
              </p:cNvSpPr>
              <p:nvPr/>
            </p:nvSpPr>
            <p:spPr bwMode="auto">
              <a:xfrm>
                <a:off x="4829" y="1842"/>
                <a:ext cx="357" cy="460"/>
              </a:xfrm>
              <a:custGeom>
                <a:avLst/>
                <a:gdLst/>
                <a:ahLst/>
                <a:cxnLst>
                  <a:cxn ang="0">
                    <a:pos x="305" y="303"/>
                  </a:cxn>
                  <a:cxn ang="0">
                    <a:pos x="277" y="345"/>
                  </a:cxn>
                  <a:cxn ang="0">
                    <a:pos x="245" y="382"/>
                  </a:cxn>
                  <a:cxn ang="0">
                    <a:pos x="212" y="413"/>
                  </a:cxn>
                  <a:cxn ang="0">
                    <a:pos x="178" y="436"/>
                  </a:cxn>
                  <a:cxn ang="0">
                    <a:pos x="144" y="452"/>
                  </a:cxn>
                  <a:cxn ang="0">
                    <a:pos x="111" y="460"/>
                  </a:cxn>
                  <a:cxn ang="0">
                    <a:pos x="80" y="459"/>
                  </a:cxn>
                  <a:cxn ang="0">
                    <a:pos x="52" y="449"/>
                  </a:cxn>
                  <a:cxn ang="0">
                    <a:pos x="29" y="430"/>
                  </a:cxn>
                  <a:cxn ang="0">
                    <a:pos x="13" y="404"/>
                  </a:cxn>
                  <a:cxn ang="0">
                    <a:pos x="3" y="371"/>
                  </a:cxn>
                  <a:cxn ang="0">
                    <a:pos x="0" y="334"/>
                  </a:cxn>
                  <a:cxn ang="0">
                    <a:pos x="4" y="292"/>
                  </a:cxn>
                  <a:cxn ang="0">
                    <a:pos x="13" y="249"/>
                  </a:cxn>
                  <a:cxn ang="0">
                    <a:pos x="30" y="203"/>
                  </a:cxn>
                  <a:cxn ang="0">
                    <a:pos x="53" y="158"/>
                  </a:cxn>
                  <a:cxn ang="0">
                    <a:pos x="81" y="115"/>
                  </a:cxn>
                  <a:cxn ang="0">
                    <a:pos x="112" y="78"/>
                  </a:cxn>
                  <a:cxn ang="0">
                    <a:pos x="145" y="48"/>
                  </a:cxn>
                  <a:cxn ang="0">
                    <a:pos x="179" y="24"/>
                  </a:cxn>
                  <a:cxn ang="0">
                    <a:pos x="213" y="8"/>
                  </a:cxn>
                  <a:cxn ang="0">
                    <a:pos x="246" y="0"/>
                  </a:cxn>
                  <a:cxn ang="0">
                    <a:pos x="277" y="1"/>
                  </a:cxn>
                  <a:cxn ang="0">
                    <a:pos x="305" y="11"/>
                  </a:cxn>
                  <a:cxn ang="0">
                    <a:pos x="328" y="30"/>
                  </a:cxn>
                  <a:cxn ang="0">
                    <a:pos x="344" y="57"/>
                  </a:cxn>
                  <a:cxn ang="0">
                    <a:pos x="354" y="89"/>
                  </a:cxn>
                  <a:cxn ang="0">
                    <a:pos x="357" y="127"/>
                  </a:cxn>
                  <a:cxn ang="0">
                    <a:pos x="354" y="168"/>
                  </a:cxn>
                  <a:cxn ang="0">
                    <a:pos x="344" y="212"/>
                  </a:cxn>
                  <a:cxn ang="0">
                    <a:pos x="327" y="257"/>
                  </a:cxn>
                  <a:cxn ang="0">
                    <a:pos x="305" y="303"/>
                  </a:cxn>
                </a:cxnLst>
                <a:rect l="0" t="0" r="r" b="b"/>
                <a:pathLst>
                  <a:path w="357" h="460">
                    <a:moveTo>
                      <a:pt x="305" y="303"/>
                    </a:moveTo>
                    <a:lnTo>
                      <a:pt x="277" y="345"/>
                    </a:lnTo>
                    <a:lnTo>
                      <a:pt x="245" y="382"/>
                    </a:lnTo>
                    <a:lnTo>
                      <a:pt x="212" y="413"/>
                    </a:lnTo>
                    <a:lnTo>
                      <a:pt x="178" y="436"/>
                    </a:lnTo>
                    <a:lnTo>
                      <a:pt x="144" y="452"/>
                    </a:lnTo>
                    <a:lnTo>
                      <a:pt x="111" y="460"/>
                    </a:lnTo>
                    <a:lnTo>
                      <a:pt x="80" y="459"/>
                    </a:lnTo>
                    <a:lnTo>
                      <a:pt x="52" y="449"/>
                    </a:lnTo>
                    <a:lnTo>
                      <a:pt x="29" y="430"/>
                    </a:lnTo>
                    <a:lnTo>
                      <a:pt x="13" y="404"/>
                    </a:lnTo>
                    <a:lnTo>
                      <a:pt x="3" y="371"/>
                    </a:lnTo>
                    <a:lnTo>
                      <a:pt x="0" y="334"/>
                    </a:lnTo>
                    <a:lnTo>
                      <a:pt x="4" y="292"/>
                    </a:lnTo>
                    <a:lnTo>
                      <a:pt x="13" y="249"/>
                    </a:lnTo>
                    <a:lnTo>
                      <a:pt x="30" y="203"/>
                    </a:lnTo>
                    <a:lnTo>
                      <a:pt x="53" y="158"/>
                    </a:lnTo>
                    <a:lnTo>
                      <a:pt x="81" y="115"/>
                    </a:lnTo>
                    <a:lnTo>
                      <a:pt x="112" y="78"/>
                    </a:lnTo>
                    <a:lnTo>
                      <a:pt x="145" y="48"/>
                    </a:lnTo>
                    <a:lnTo>
                      <a:pt x="179" y="24"/>
                    </a:lnTo>
                    <a:lnTo>
                      <a:pt x="213" y="8"/>
                    </a:lnTo>
                    <a:lnTo>
                      <a:pt x="246" y="0"/>
                    </a:lnTo>
                    <a:lnTo>
                      <a:pt x="277" y="1"/>
                    </a:lnTo>
                    <a:lnTo>
                      <a:pt x="305" y="11"/>
                    </a:lnTo>
                    <a:lnTo>
                      <a:pt x="328" y="30"/>
                    </a:lnTo>
                    <a:lnTo>
                      <a:pt x="344" y="57"/>
                    </a:lnTo>
                    <a:lnTo>
                      <a:pt x="354" y="89"/>
                    </a:lnTo>
                    <a:lnTo>
                      <a:pt x="357" y="127"/>
                    </a:lnTo>
                    <a:lnTo>
                      <a:pt x="354" y="168"/>
                    </a:lnTo>
                    <a:lnTo>
                      <a:pt x="344" y="212"/>
                    </a:lnTo>
                    <a:lnTo>
                      <a:pt x="327" y="257"/>
                    </a:lnTo>
                    <a:lnTo>
                      <a:pt x="305" y="303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16" name="Freeform 729"/>
              <p:cNvSpPr>
                <a:spLocks/>
              </p:cNvSpPr>
              <p:nvPr/>
            </p:nvSpPr>
            <p:spPr bwMode="auto">
              <a:xfrm>
                <a:off x="4832" y="1846"/>
                <a:ext cx="346" cy="446"/>
              </a:xfrm>
              <a:custGeom>
                <a:avLst/>
                <a:gdLst/>
                <a:ahLst/>
                <a:cxnLst>
                  <a:cxn ang="0">
                    <a:pos x="295" y="293"/>
                  </a:cxn>
                  <a:cxn ang="0">
                    <a:pos x="268" y="335"/>
                  </a:cxn>
                  <a:cxn ang="0">
                    <a:pos x="238" y="370"/>
                  </a:cxn>
                  <a:cxn ang="0">
                    <a:pos x="206" y="400"/>
                  </a:cxn>
                  <a:cxn ang="0">
                    <a:pos x="173" y="423"/>
                  </a:cxn>
                  <a:cxn ang="0">
                    <a:pos x="140" y="438"/>
                  </a:cxn>
                  <a:cxn ang="0">
                    <a:pos x="107" y="446"/>
                  </a:cxn>
                  <a:cxn ang="0">
                    <a:pos x="77" y="445"/>
                  </a:cxn>
                  <a:cxn ang="0">
                    <a:pos x="50" y="435"/>
                  </a:cxn>
                  <a:cxn ang="0">
                    <a:pos x="28" y="417"/>
                  </a:cxn>
                  <a:cxn ang="0">
                    <a:pos x="12" y="391"/>
                  </a:cxn>
                  <a:cxn ang="0">
                    <a:pos x="3" y="359"/>
                  </a:cxn>
                  <a:cxn ang="0">
                    <a:pos x="0" y="323"/>
                  </a:cxn>
                  <a:cxn ang="0">
                    <a:pos x="3" y="283"/>
                  </a:cxn>
                  <a:cxn ang="0">
                    <a:pos x="13" y="241"/>
                  </a:cxn>
                  <a:cxn ang="0">
                    <a:pos x="28" y="197"/>
                  </a:cxn>
                  <a:cxn ang="0">
                    <a:pos x="51" y="153"/>
                  </a:cxn>
                  <a:cxn ang="0">
                    <a:pos x="78" y="111"/>
                  </a:cxn>
                  <a:cxn ang="0">
                    <a:pos x="108" y="76"/>
                  </a:cxn>
                  <a:cxn ang="0">
                    <a:pos x="140" y="46"/>
                  </a:cxn>
                  <a:cxn ang="0">
                    <a:pos x="173" y="23"/>
                  </a:cxn>
                  <a:cxn ang="0">
                    <a:pos x="206" y="8"/>
                  </a:cxn>
                  <a:cxn ang="0">
                    <a:pos x="238" y="0"/>
                  </a:cxn>
                  <a:cxn ang="0">
                    <a:pos x="268" y="1"/>
                  </a:cxn>
                  <a:cxn ang="0">
                    <a:pos x="295" y="11"/>
                  </a:cxn>
                  <a:cxn ang="0">
                    <a:pos x="317" y="29"/>
                  </a:cxn>
                  <a:cxn ang="0">
                    <a:pos x="333" y="55"/>
                  </a:cxn>
                  <a:cxn ang="0">
                    <a:pos x="343" y="86"/>
                  </a:cxn>
                  <a:cxn ang="0">
                    <a:pos x="346" y="123"/>
                  </a:cxn>
                  <a:cxn ang="0">
                    <a:pos x="342" y="163"/>
                  </a:cxn>
                  <a:cxn ang="0">
                    <a:pos x="333" y="205"/>
                  </a:cxn>
                  <a:cxn ang="0">
                    <a:pos x="317" y="249"/>
                  </a:cxn>
                  <a:cxn ang="0">
                    <a:pos x="295" y="293"/>
                  </a:cxn>
                </a:cxnLst>
                <a:rect l="0" t="0" r="r" b="b"/>
                <a:pathLst>
                  <a:path w="346" h="446">
                    <a:moveTo>
                      <a:pt x="295" y="293"/>
                    </a:moveTo>
                    <a:lnTo>
                      <a:pt x="268" y="335"/>
                    </a:lnTo>
                    <a:lnTo>
                      <a:pt x="238" y="370"/>
                    </a:lnTo>
                    <a:lnTo>
                      <a:pt x="206" y="400"/>
                    </a:lnTo>
                    <a:lnTo>
                      <a:pt x="173" y="423"/>
                    </a:lnTo>
                    <a:lnTo>
                      <a:pt x="140" y="438"/>
                    </a:lnTo>
                    <a:lnTo>
                      <a:pt x="107" y="446"/>
                    </a:lnTo>
                    <a:lnTo>
                      <a:pt x="77" y="445"/>
                    </a:lnTo>
                    <a:lnTo>
                      <a:pt x="50" y="435"/>
                    </a:lnTo>
                    <a:lnTo>
                      <a:pt x="28" y="417"/>
                    </a:lnTo>
                    <a:lnTo>
                      <a:pt x="12" y="391"/>
                    </a:lnTo>
                    <a:lnTo>
                      <a:pt x="3" y="359"/>
                    </a:lnTo>
                    <a:lnTo>
                      <a:pt x="0" y="323"/>
                    </a:lnTo>
                    <a:lnTo>
                      <a:pt x="3" y="283"/>
                    </a:lnTo>
                    <a:lnTo>
                      <a:pt x="13" y="241"/>
                    </a:lnTo>
                    <a:lnTo>
                      <a:pt x="28" y="197"/>
                    </a:lnTo>
                    <a:lnTo>
                      <a:pt x="51" y="153"/>
                    </a:lnTo>
                    <a:lnTo>
                      <a:pt x="78" y="111"/>
                    </a:lnTo>
                    <a:lnTo>
                      <a:pt x="108" y="76"/>
                    </a:lnTo>
                    <a:lnTo>
                      <a:pt x="140" y="46"/>
                    </a:lnTo>
                    <a:lnTo>
                      <a:pt x="173" y="23"/>
                    </a:lnTo>
                    <a:lnTo>
                      <a:pt x="206" y="8"/>
                    </a:lnTo>
                    <a:lnTo>
                      <a:pt x="238" y="0"/>
                    </a:lnTo>
                    <a:lnTo>
                      <a:pt x="268" y="1"/>
                    </a:lnTo>
                    <a:lnTo>
                      <a:pt x="295" y="11"/>
                    </a:lnTo>
                    <a:lnTo>
                      <a:pt x="317" y="29"/>
                    </a:lnTo>
                    <a:lnTo>
                      <a:pt x="333" y="55"/>
                    </a:lnTo>
                    <a:lnTo>
                      <a:pt x="343" y="86"/>
                    </a:lnTo>
                    <a:lnTo>
                      <a:pt x="346" y="123"/>
                    </a:lnTo>
                    <a:lnTo>
                      <a:pt x="342" y="163"/>
                    </a:lnTo>
                    <a:lnTo>
                      <a:pt x="333" y="205"/>
                    </a:lnTo>
                    <a:lnTo>
                      <a:pt x="317" y="249"/>
                    </a:lnTo>
                    <a:lnTo>
                      <a:pt x="295" y="293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17" name="Freeform 730"/>
              <p:cNvSpPr>
                <a:spLocks/>
              </p:cNvSpPr>
              <p:nvPr/>
            </p:nvSpPr>
            <p:spPr bwMode="auto">
              <a:xfrm>
                <a:off x="4835" y="1850"/>
                <a:ext cx="335" cy="431"/>
              </a:xfrm>
              <a:custGeom>
                <a:avLst/>
                <a:gdLst/>
                <a:ahLst/>
                <a:cxnLst>
                  <a:cxn ang="0">
                    <a:pos x="285" y="284"/>
                  </a:cxn>
                  <a:cxn ang="0">
                    <a:pos x="259" y="324"/>
                  </a:cxn>
                  <a:cxn ang="0">
                    <a:pos x="230" y="358"/>
                  </a:cxn>
                  <a:cxn ang="0">
                    <a:pos x="199" y="387"/>
                  </a:cxn>
                  <a:cxn ang="0">
                    <a:pos x="167" y="409"/>
                  </a:cxn>
                  <a:cxn ang="0">
                    <a:pos x="135" y="424"/>
                  </a:cxn>
                  <a:cxn ang="0">
                    <a:pos x="104" y="431"/>
                  </a:cxn>
                  <a:cxn ang="0">
                    <a:pos x="75" y="430"/>
                  </a:cxn>
                  <a:cxn ang="0">
                    <a:pos x="48" y="421"/>
                  </a:cxn>
                  <a:cxn ang="0">
                    <a:pos x="27" y="403"/>
                  </a:cxn>
                  <a:cxn ang="0">
                    <a:pos x="12" y="378"/>
                  </a:cxn>
                  <a:cxn ang="0">
                    <a:pos x="3" y="348"/>
                  </a:cxn>
                  <a:cxn ang="0">
                    <a:pos x="0" y="312"/>
                  </a:cxn>
                  <a:cxn ang="0">
                    <a:pos x="3" y="274"/>
                  </a:cxn>
                  <a:cxn ang="0">
                    <a:pos x="12" y="233"/>
                  </a:cxn>
                  <a:cxn ang="0">
                    <a:pos x="27" y="190"/>
                  </a:cxn>
                  <a:cxn ang="0">
                    <a:pos x="49" y="147"/>
                  </a:cxn>
                  <a:cxn ang="0">
                    <a:pos x="75" y="107"/>
                  </a:cxn>
                  <a:cxn ang="0">
                    <a:pos x="104" y="73"/>
                  </a:cxn>
                  <a:cxn ang="0">
                    <a:pos x="135" y="44"/>
                  </a:cxn>
                  <a:cxn ang="0">
                    <a:pos x="167" y="22"/>
                  </a:cxn>
                  <a:cxn ang="0">
                    <a:pos x="199" y="7"/>
                  </a:cxn>
                  <a:cxn ang="0">
                    <a:pos x="230" y="0"/>
                  </a:cxn>
                  <a:cxn ang="0">
                    <a:pos x="259" y="1"/>
                  </a:cxn>
                  <a:cxn ang="0">
                    <a:pos x="286" y="10"/>
                  </a:cxn>
                  <a:cxn ang="0">
                    <a:pos x="307" y="28"/>
                  </a:cxn>
                  <a:cxn ang="0">
                    <a:pos x="322" y="53"/>
                  </a:cxn>
                  <a:cxn ang="0">
                    <a:pos x="332" y="83"/>
                  </a:cxn>
                  <a:cxn ang="0">
                    <a:pos x="335" y="118"/>
                  </a:cxn>
                  <a:cxn ang="0">
                    <a:pos x="331" y="157"/>
                  </a:cxn>
                  <a:cxn ang="0">
                    <a:pos x="322" y="198"/>
                  </a:cxn>
                  <a:cxn ang="0">
                    <a:pos x="307" y="241"/>
                  </a:cxn>
                  <a:cxn ang="0">
                    <a:pos x="285" y="284"/>
                  </a:cxn>
                </a:cxnLst>
                <a:rect l="0" t="0" r="r" b="b"/>
                <a:pathLst>
                  <a:path w="335" h="431">
                    <a:moveTo>
                      <a:pt x="285" y="284"/>
                    </a:moveTo>
                    <a:lnTo>
                      <a:pt x="259" y="324"/>
                    </a:lnTo>
                    <a:lnTo>
                      <a:pt x="230" y="358"/>
                    </a:lnTo>
                    <a:lnTo>
                      <a:pt x="199" y="387"/>
                    </a:lnTo>
                    <a:lnTo>
                      <a:pt x="167" y="409"/>
                    </a:lnTo>
                    <a:lnTo>
                      <a:pt x="135" y="424"/>
                    </a:lnTo>
                    <a:lnTo>
                      <a:pt x="104" y="431"/>
                    </a:lnTo>
                    <a:lnTo>
                      <a:pt x="75" y="430"/>
                    </a:lnTo>
                    <a:lnTo>
                      <a:pt x="48" y="421"/>
                    </a:lnTo>
                    <a:lnTo>
                      <a:pt x="27" y="403"/>
                    </a:lnTo>
                    <a:lnTo>
                      <a:pt x="12" y="378"/>
                    </a:lnTo>
                    <a:lnTo>
                      <a:pt x="3" y="348"/>
                    </a:lnTo>
                    <a:lnTo>
                      <a:pt x="0" y="312"/>
                    </a:lnTo>
                    <a:lnTo>
                      <a:pt x="3" y="274"/>
                    </a:lnTo>
                    <a:lnTo>
                      <a:pt x="12" y="233"/>
                    </a:lnTo>
                    <a:lnTo>
                      <a:pt x="27" y="190"/>
                    </a:lnTo>
                    <a:lnTo>
                      <a:pt x="49" y="147"/>
                    </a:lnTo>
                    <a:lnTo>
                      <a:pt x="75" y="107"/>
                    </a:lnTo>
                    <a:lnTo>
                      <a:pt x="104" y="73"/>
                    </a:lnTo>
                    <a:lnTo>
                      <a:pt x="135" y="44"/>
                    </a:lnTo>
                    <a:lnTo>
                      <a:pt x="167" y="22"/>
                    </a:lnTo>
                    <a:lnTo>
                      <a:pt x="199" y="7"/>
                    </a:lnTo>
                    <a:lnTo>
                      <a:pt x="230" y="0"/>
                    </a:lnTo>
                    <a:lnTo>
                      <a:pt x="259" y="1"/>
                    </a:lnTo>
                    <a:lnTo>
                      <a:pt x="286" y="10"/>
                    </a:lnTo>
                    <a:lnTo>
                      <a:pt x="307" y="28"/>
                    </a:lnTo>
                    <a:lnTo>
                      <a:pt x="322" y="53"/>
                    </a:lnTo>
                    <a:lnTo>
                      <a:pt x="332" y="83"/>
                    </a:lnTo>
                    <a:lnTo>
                      <a:pt x="335" y="118"/>
                    </a:lnTo>
                    <a:lnTo>
                      <a:pt x="331" y="157"/>
                    </a:lnTo>
                    <a:lnTo>
                      <a:pt x="322" y="198"/>
                    </a:lnTo>
                    <a:lnTo>
                      <a:pt x="307" y="241"/>
                    </a:lnTo>
                    <a:lnTo>
                      <a:pt x="285" y="284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18" name="Freeform 731"/>
              <p:cNvSpPr>
                <a:spLocks/>
              </p:cNvSpPr>
              <p:nvPr/>
            </p:nvSpPr>
            <p:spPr bwMode="auto">
              <a:xfrm>
                <a:off x="4837" y="1854"/>
                <a:ext cx="324" cy="417"/>
              </a:xfrm>
              <a:custGeom>
                <a:avLst/>
                <a:gdLst/>
                <a:ahLst/>
                <a:cxnLst>
                  <a:cxn ang="0">
                    <a:pos x="277" y="274"/>
                  </a:cxn>
                  <a:cxn ang="0">
                    <a:pos x="251" y="313"/>
                  </a:cxn>
                  <a:cxn ang="0">
                    <a:pos x="223" y="346"/>
                  </a:cxn>
                  <a:cxn ang="0">
                    <a:pos x="193" y="374"/>
                  </a:cxn>
                  <a:cxn ang="0">
                    <a:pos x="162" y="395"/>
                  </a:cxn>
                  <a:cxn ang="0">
                    <a:pos x="131" y="410"/>
                  </a:cxn>
                  <a:cxn ang="0">
                    <a:pos x="101" y="417"/>
                  </a:cxn>
                  <a:cxn ang="0">
                    <a:pos x="73" y="416"/>
                  </a:cxn>
                  <a:cxn ang="0">
                    <a:pos x="48" y="407"/>
                  </a:cxn>
                  <a:cxn ang="0">
                    <a:pos x="27" y="390"/>
                  </a:cxn>
                  <a:cxn ang="0">
                    <a:pos x="12" y="366"/>
                  </a:cxn>
                  <a:cxn ang="0">
                    <a:pos x="3" y="336"/>
                  </a:cxn>
                  <a:cxn ang="0">
                    <a:pos x="0" y="302"/>
                  </a:cxn>
                  <a:cxn ang="0">
                    <a:pos x="3" y="265"/>
                  </a:cxn>
                  <a:cxn ang="0">
                    <a:pos x="12" y="225"/>
                  </a:cxn>
                  <a:cxn ang="0">
                    <a:pos x="27" y="184"/>
                  </a:cxn>
                  <a:cxn ang="0">
                    <a:pos x="48" y="142"/>
                  </a:cxn>
                  <a:cxn ang="0">
                    <a:pos x="73" y="104"/>
                  </a:cxn>
                  <a:cxn ang="0">
                    <a:pos x="101" y="70"/>
                  </a:cxn>
                  <a:cxn ang="0">
                    <a:pos x="132" y="43"/>
                  </a:cxn>
                  <a:cxn ang="0">
                    <a:pos x="163" y="21"/>
                  </a:cxn>
                  <a:cxn ang="0">
                    <a:pos x="193" y="7"/>
                  </a:cxn>
                  <a:cxn ang="0">
                    <a:pos x="224" y="0"/>
                  </a:cxn>
                  <a:cxn ang="0">
                    <a:pos x="252" y="0"/>
                  </a:cxn>
                  <a:cxn ang="0">
                    <a:pos x="277" y="10"/>
                  </a:cxn>
                  <a:cxn ang="0">
                    <a:pos x="298" y="27"/>
                  </a:cxn>
                  <a:cxn ang="0">
                    <a:pos x="313" y="51"/>
                  </a:cxn>
                  <a:cxn ang="0">
                    <a:pos x="321" y="80"/>
                  </a:cxn>
                  <a:cxn ang="0">
                    <a:pos x="324" y="114"/>
                  </a:cxn>
                  <a:cxn ang="0">
                    <a:pos x="321" y="152"/>
                  </a:cxn>
                  <a:cxn ang="0">
                    <a:pos x="312" y="192"/>
                  </a:cxn>
                  <a:cxn ang="0">
                    <a:pos x="298" y="233"/>
                  </a:cxn>
                  <a:cxn ang="0">
                    <a:pos x="277" y="274"/>
                  </a:cxn>
                </a:cxnLst>
                <a:rect l="0" t="0" r="r" b="b"/>
                <a:pathLst>
                  <a:path w="324" h="417">
                    <a:moveTo>
                      <a:pt x="277" y="274"/>
                    </a:moveTo>
                    <a:lnTo>
                      <a:pt x="251" y="313"/>
                    </a:lnTo>
                    <a:lnTo>
                      <a:pt x="223" y="346"/>
                    </a:lnTo>
                    <a:lnTo>
                      <a:pt x="193" y="374"/>
                    </a:lnTo>
                    <a:lnTo>
                      <a:pt x="162" y="395"/>
                    </a:lnTo>
                    <a:lnTo>
                      <a:pt x="131" y="410"/>
                    </a:lnTo>
                    <a:lnTo>
                      <a:pt x="101" y="417"/>
                    </a:lnTo>
                    <a:lnTo>
                      <a:pt x="73" y="416"/>
                    </a:lnTo>
                    <a:lnTo>
                      <a:pt x="48" y="407"/>
                    </a:lnTo>
                    <a:lnTo>
                      <a:pt x="27" y="390"/>
                    </a:lnTo>
                    <a:lnTo>
                      <a:pt x="12" y="366"/>
                    </a:lnTo>
                    <a:lnTo>
                      <a:pt x="3" y="336"/>
                    </a:lnTo>
                    <a:lnTo>
                      <a:pt x="0" y="302"/>
                    </a:lnTo>
                    <a:lnTo>
                      <a:pt x="3" y="265"/>
                    </a:lnTo>
                    <a:lnTo>
                      <a:pt x="12" y="225"/>
                    </a:lnTo>
                    <a:lnTo>
                      <a:pt x="27" y="184"/>
                    </a:lnTo>
                    <a:lnTo>
                      <a:pt x="48" y="142"/>
                    </a:lnTo>
                    <a:lnTo>
                      <a:pt x="73" y="104"/>
                    </a:lnTo>
                    <a:lnTo>
                      <a:pt x="101" y="70"/>
                    </a:lnTo>
                    <a:lnTo>
                      <a:pt x="132" y="43"/>
                    </a:lnTo>
                    <a:lnTo>
                      <a:pt x="163" y="21"/>
                    </a:lnTo>
                    <a:lnTo>
                      <a:pt x="193" y="7"/>
                    </a:lnTo>
                    <a:lnTo>
                      <a:pt x="224" y="0"/>
                    </a:lnTo>
                    <a:lnTo>
                      <a:pt x="252" y="0"/>
                    </a:lnTo>
                    <a:lnTo>
                      <a:pt x="277" y="10"/>
                    </a:lnTo>
                    <a:lnTo>
                      <a:pt x="298" y="27"/>
                    </a:lnTo>
                    <a:lnTo>
                      <a:pt x="313" y="51"/>
                    </a:lnTo>
                    <a:lnTo>
                      <a:pt x="321" y="80"/>
                    </a:lnTo>
                    <a:lnTo>
                      <a:pt x="324" y="114"/>
                    </a:lnTo>
                    <a:lnTo>
                      <a:pt x="321" y="152"/>
                    </a:lnTo>
                    <a:lnTo>
                      <a:pt x="312" y="192"/>
                    </a:lnTo>
                    <a:lnTo>
                      <a:pt x="298" y="233"/>
                    </a:lnTo>
                    <a:lnTo>
                      <a:pt x="277" y="274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19" name="Freeform 732"/>
              <p:cNvSpPr>
                <a:spLocks/>
              </p:cNvSpPr>
              <p:nvPr/>
            </p:nvSpPr>
            <p:spPr bwMode="auto">
              <a:xfrm>
                <a:off x="4840" y="1857"/>
                <a:ext cx="313" cy="404"/>
              </a:xfrm>
              <a:custGeom>
                <a:avLst/>
                <a:gdLst/>
                <a:ahLst/>
                <a:cxnLst>
                  <a:cxn ang="0">
                    <a:pos x="267" y="266"/>
                  </a:cxn>
                  <a:cxn ang="0">
                    <a:pos x="243" y="303"/>
                  </a:cxn>
                  <a:cxn ang="0">
                    <a:pos x="215" y="335"/>
                  </a:cxn>
                  <a:cxn ang="0">
                    <a:pos x="186" y="362"/>
                  </a:cxn>
                  <a:cxn ang="0">
                    <a:pos x="156" y="383"/>
                  </a:cxn>
                  <a:cxn ang="0">
                    <a:pos x="127" y="397"/>
                  </a:cxn>
                  <a:cxn ang="0">
                    <a:pos x="97" y="404"/>
                  </a:cxn>
                  <a:cxn ang="0">
                    <a:pos x="70" y="403"/>
                  </a:cxn>
                  <a:cxn ang="0">
                    <a:pos x="46" y="394"/>
                  </a:cxn>
                  <a:cxn ang="0">
                    <a:pos x="26" y="377"/>
                  </a:cxn>
                  <a:cxn ang="0">
                    <a:pos x="11" y="354"/>
                  </a:cxn>
                  <a:cxn ang="0">
                    <a:pos x="3" y="326"/>
                  </a:cxn>
                  <a:cxn ang="0">
                    <a:pos x="0" y="292"/>
                  </a:cxn>
                  <a:cxn ang="0">
                    <a:pos x="3" y="256"/>
                  </a:cxn>
                  <a:cxn ang="0">
                    <a:pos x="11" y="218"/>
                  </a:cxn>
                  <a:cxn ang="0">
                    <a:pos x="26" y="178"/>
                  </a:cxn>
                  <a:cxn ang="0">
                    <a:pos x="46" y="138"/>
                  </a:cxn>
                  <a:cxn ang="0">
                    <a:pos x="70" y="101"/>
                  </a:cxn>
                  <a:cxn ang="0">
                    <a:pos x="98" y="69"/>
                  </a:cxn>
                  <a:cxn ang="0">
                    <a:pos x="127" y="42"/>
                  </a:cxn>
                  <a:cxn ang="0">
                    <a:pos x="157" y="21"/>
                  </a:cxn>
                  <a:cxn ang="0">
                    <a:pos x="187" y="7"/>
                  </a:cxn>
                  <a:cxn ang="0">
                    <a:pos x="216" y="0"/>
                  </a:cxn>
                  <a:cxn ang="0">
                    <a:pos x="243" y="1"/>
                  </a:cxn>
                  <a:cxn ang="0">
                    <a:pos x="268" y="10"/>
                  </a:cxn>
                  <a:cxn ang="0">
                    <a:pos x="288" y="27"/>
                  </a:cxn>
                  <a:cxn ang="0">
                    <a:pos x="302" y="50"/>
                  </a:cxn>
                  <a:cxn ang="0">
                    <a:pos x="310" y="78"/>
                  </a:cxn>
                  <a:cxn ang="0">
                    <a:pos x="313" y="111"/>
                  </a:cxn>
                  <a:cxn ang="0">
                    <a:pos x="310" y="147"/>
                  </a:cxn>
                  <a:cxn ang="0">
                    <a:pos x="302" y="186"/>
                  </a:cxn>
                  <a:cxn ang="0">
                    <a:pos x="288" y="226"/>
                  </a:cxn>
                  <a:cxn ang="0">
                    <a:pos x="267" y="266"/>
                  </a:cxn>
                </a:cxnLst>
                <a:rect l="0" t="0" r="r" b="b"/>
                <a:pathLst>
                  <a:path w="313" h="404">
                    <a:moveTo>
                      <a:pt x="267" y="266"/>
                    </a:moveTo>
                    <a:lnTo>
                      <a:pt x="243" y="303"/>
                    </a:lnTo>
                    <a:lnTo>
                      <a:pt x="215" y="335"/>
                    </a:lnTo>
                    <a:lnTo>
                      <a:pt x="186" y="362"/>
                    </a:lnTo>
                    <a:lnTo>
                      <a:pt x="156" y="383"/>
                    </a:lnTo>
                    <a:lnTo>
                      <a:pt x="127" y="397"/>
                    </a:lnTo>
                    <a:lnTo>
                      <a:pt x="97" y="404"/>
                    </a:lnTo>
                    <a:lnTo>
                      <a:pt x="70" y="403"/>
                    </a:lnTo>
                    <a:lnTo>
                      <a:pt x="46" y="394"/>
                    </a:lnTo>
                    <a:lnTo>
                      <a:pt x="26" y="377"/>
                    </a:lnTo>
                    <a:lnTo>
                      <a:pt x="11" y="354"/>
                    </a:lnTo>
                    <a:lnTo>
                      <a:pt x="3" y="326"/>
                    </a:lnTo>
                    <a:lnTo>
                      <a:pt x="0" y="292"/>
                    </a:lnTo>
                    <a:lnTo>
                      <a:pt x="3" y="256"/>
                    </a:lnTo>
                    <a:lnTo>
                      <a:pt x="11" y="218"/>
                    </a:lnTo>
                    <a:lnTo>
                      <a:pt x="26" y="178"/>
                    </a:lnTo>
                    <a:lnTo>
                      <a:pt x="46" y="138"/>
                    </a:lnTo>
                    <a:lnTo>
                      <a:pt x="70" y="101"/>
                    </a:lnTo>
                    <a:lnTo>
                      <a:pt x="98" y="69"/>
                    </a:lnTo>
                    <a:lnTo>
                      <a:pt x="127" y="42"/>
                    </a:lnTo>
                    <a:lnTo>
                      <a:pt x="157" y="21"/>
                    </a:lnTo>
                    <a:lnTo>
                      <a:pt x="187" y="7"/>
                    </a:lnTo>
                    <a:lnTo>
                      <a:pt x="216" y="0"/>
                    </a:lnTo>
                    <a:lnTo>
                      <a:pt x="243" y="1"/>
                    </a:lnTo>
                    <a:lnTo>
                      <a:pt x="268" y="10"/>
                    </a:lnTo>
                    <a:lnTo>
                      <a:pt x="288" y="27"/>
                    </a:lnTo>
                    <a:lnTo>
                      <a:pt x="302" y="50"/>
                    </a:lnTo>
                    <a:lnTo>
                      <a:pt x="310" y="78"/>
                    </a:lnTo>
                    <a:lnTo>
                      <a:pt x="313" y="111"/>
                    </a:lnTo>
                    <a:lnTo>
                      <a:pt x="310" y="147"/>
                    </a:lnTo>
                    <a:lnTo>
                      <a:pt x="302" y="186"/>
                    </a:lnTo>
                    <a:lnTo>
                      <a:pt x="288" y="226"/>
                    </a:lnTo>
                    <a:lnTo>
                      <a:pt x="267" y="266"/>
                    </a:lnTo>
                    <a:close/>
                  </a:path>
                </a:pathLst>
              </a:custGeom>
              <a:solidFill>
                <a:srgbClr val="9090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0" name="Freeform 733"/>
              <p:cNvSpPr>
                <a:spLocks/>
              </p:cNvSpPr>
              <p:nvPr/>
            </p:nvSpPr>
            <p:spPr bwMode="auto">
              <a:xfrm>
                <a:off x="4840" y="1857"/>
                <a:ext cx="313" cy="404"/>
              </a:xfrm>
              <a:custGeom>
                <a:avLst/>
                <a:gdLst/>
                <a:ahLst/>
                <a:cxnLst>
                  <a:cxn ang="0">
                    <a:pos x="267" y="266"/>
                  </a:cxn>
                  <a:cxn ang="0">
                    <a:pos x="243" y="303"/>
                  </a:cxn>
                  <a:cxn ang="0">
                    <a:pos x="215" y="335"/>
                  </a:cxn>
                  <a:cxn ang="0">
                    <a:pos x="186" y="362"/>
                  </a:cxn>
                  <a:cxn ang="0">
                    <a:pos x="156" y="383"/>
                  </a:cxn>
                  <a:cxn ang="0">
                    <a:pos x="127" y="397"/>
                  </a:cxn>
                  <a:cxn ang="0">
                    <a:pos x="97" y="404"/>
                  </a:cxn>
                  <a:cxn ang="0">
                    <a:pos x="70" y="403"/>
                  </a:cxn>
                  <a:cxn ang="0">
                    <a:pos x="46" y="394"/>
                  </a:cxn>
                  <a:cxn ang="0">
                    <a:pos x="26" y="377"/>
                  </a:cxn>
                  <a:cxn ang="0">
                    <a:pos x="11" y="354"/>
                  </a:cxn>
                  <a:cxn ang="0">
                    <a:pos x="3" y="326"/>
                  </a:cxn>
                  <a:cxn ang="0">
                    <a:pos x="0" y="292"/>
                  </a:cxn>
                  <a:cxn ang="0">
                    <a:pos x="3" y="256"/>
                  </a:cxn>
                  <a:cxn ang="0">
                    <a:pos x="11" y="218"/>
                  </a:cxn>
                  <a:cxn ang="0">
                    <a:pos x="26" y="178"/>
                  </a:cxn>
                  <a:cxn ang="0">
                    <a:pos x="46" y="138"/>
                  </a:cxn>
                  <a:cxn ang="0">
                    <a:pos x="70" y="101"/>
                  </a:cxn>
                  <a:cxn ang="0">
                    <a:pos x="98" y="69"/>
                  </a:cxn>
                  <a:cxn ang="0">
                    <a:pos x="127" y="42"/>
                  </a:cxn>
                  <a:cxn ang="0">
                    <a:pos x="157" y="21"/>
                  </a:cxn>
                  <a:cxn ang="0">
                    <a:pos x="187" y="7"/>
                  </a:cxn>
                  <a:cxn ang="0">
                    <a:pos x="216" y="0"/>
                  </a:cxn>
                  <a:cxn ang="0">
                    <a:pos x="243" y="1"/>
                  </a:cxn>
                  <a:cxn ang="0">
                    <a:pos x="268" y="10"/>
                  </a:cxn>
                  <a:cxn ang="0">
                    <a:pos x="288" y="27"/>
                  </a:cxn>
                  <a:cxn ang="0">
                    <a:pos x="302" y="50"/>
                  </a:cxn>
                  <a:cxn ang="0">
                    <a:pos x="310" y="78"/>
                  </a:cxn>
                  <a:cxn ang="0">
                    <a:pos x="313" y="111"/>
                  </a:cxn>
                  <a:cxn ang="0">
                    <a:pos x="310" y="147"/>
                  </a:cxn>
                  <a:cxn ang="0">
                    <a:pos x="302" y="186"/>
                  </a:cxn>
                  <a:cxn ang="0">
                    <a:pos x="288" y="226"/>
                  </a:cxn>
                  <a:cxn ang="0">
                    <a:pos x="267" y="266"/>
                  </a:cxn>
                </a:cxnLst>
                <a:rect l="0" t="0" r="r" b="b"/>
                <a:pathLst>
                  <a:path w="313" h="404">
                    <a:moveTo>
                      <a:pt x="267" y="266"/>
                    </a:moveTo>
                    <a:lnTo>
                      <a:pt x="243" y="303"/>
                    </a:lnTo>
                    <a:lnTo>
                      <a:pt x="215" y="335"/>
                    </a:lnTo>
                    <a:lnTo>
                      <a:pt x="186" y="362"/>
                    </a:lnTo>
                    <a:lnTo>
                      <a:pt x="156" y="383"/>
                    </a:lnTo>
                    <a:lnTo>
                      <a:pt x="127" y="397"/>
                    </a:lnTo>
                    <a:lnTo>
                      <a:pt x="97" y="404"/>
                    </a:lnTo>
                    <a:lnTo>
                      <a:pt x="70" y="403"/>
                    </a:lnTo>
                    <a:lnTo>
                      <a:pt x="46" y="394"/>
                    </a:lnTo>
                    <a:lnTo>
                      <a:pt x="26" y="377"/>
                    </a:lnTo>
                    <a:lnTo>
                      <a:pt x="11" y="354"/>
                    </a:lnTo>
                    <a:lnTo>
                      <a:pt x="3" y="326"/>
                    </a:lnTo>
                    <a:lnTo>
                      <a:pt x="0" y="292"/>
                    </a:lnTo>
                    <a:lnTo>
                      <a:pt x="3" y="256"/>
                    </a:lnTo>
                    <a:lnTo>
                      <a:pt x="11" y="218"/>
                    </a:lnTo>
                    <a:lnTo>
                      <a:pt x="26" y="178"/>
                    </a:lnTo>
                    <a:lnTo>
                      <a:pt x="46" y="138"/>
                    </a:lnTo>
                    <a:lnTo>
                      <a:pt x="70" y="101"/>
                    </a:lnTo>
                    <a:lnTo>
                      <a:pt x="98" y="69"/>
                    </a:lnTo>
                    <a:lnTo>
                      <a:pt x="127" y="42"/>
                    </a:lnTo>
                    <a:lnTo>
                      <a:pt x="157" y="21"/>
                    </a:lnTo>
                    <a:lnTo>
                      <a:pt x="187" y="7"/>
                    </a:lnTo>
                    <a:lnTo>
                      <a:pt x="216" y="0"/>
                    </a:lnTo>
                    <a:lnTo>
                      <a:pt x="243" y="1"/>
                    </a:lnTo>
                    <a:lnTo>
                      <a:pt x="268" y="10"/>
                    </a:lnTo>
                    <a:lnTo>
                      <a:pt x="288" y="27"/>
                    </a:lnTo>
                    <a:lnTo>
                      <a:pt x="302" y="50"/>
                    </a:lnTo>
                    <a:lnTo>
                      <a:pt x="310" y="78"/>
                    </a:lnTo>
                    <a:lnTo>
                      <a:pt x="313" y="111"/>
                    </a:lnTo>
                    <a:lnTo>
                      <a:pt x="310" y="147"/>
                    </a:lnTo>
                    <a:lnTo>
                      <a:pt x="302" y="186"/>
                    </a:lnTo>
                    <a:lnTo>
                      <a:pt x="288" y="226"/>
                    </a:lnTo>
                    <a:lnTo>
                      <a:pt x="267" y="266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1" name="Freeform 734"/>
              <p:cNvSpPr>
                <a:spLocks/>
              </p:cNvSpPr>
              <p:nvPr/>
            </p:nvSpPr>
            <p:spPr bwMode="auto">
              <a:xfrm>
                <a:off x="4843" y="1861"/>
                <a:ext cx="302" cy="389"/>
              </a:xfrm>
              <a:custGeom>
                <a:avLst/>
                <a:gdLst/>
                <a:ahLst/>
                <a:cxnLst>
                  <a:cxn ang="0">
                    <a:pos x="258" y="256"/>
                  </a:cxn>
                  <a:cxn ang="0">
                    <a:pos x="234" y="292"/>
                  </a:cxn>
                  <a:cxn ang="0">
                    <a:pos x="208" y="323"/>
                  </a:cxn>
                  <a:cxn ang="0">
                    <a:pos x="179" y="349"/>
                  </a:cxn>
                  <a:cxn ang="0">
                    <a:pos x="151" y="369"/>
                  </a:cxn>
                  <a:cxn ang="0">
                    <a:pos x="122" y="382"/>
                  </a:cxn>
                  <a:cxn ang="0">
                    <a:pos x="94" y="389"/>
                  </a:cxn>
                  <a:cxn ang="0">
                    <a:pos x="67" y="388"/>
                  </a:cxn>
                  <a:cxn ang="0">
                    <a:pos x="44" y="380"/>
                  </a:cxn>
                  <a:cxn ang="0">
                    <a:pos x="24" y="364"/>
                  </a:cxn>
                  <a:cxn ang="0">
                    <a:pos x="11" y="341"/>
                  </a:cxn>
                  <a:cxn ang="0">
                    <a:pos x="2" y="314"/>
                  </a:cxn>
                  <a:cxn ang="0">
                    <a:pos x="0" y="282"/>
                  </a:cxn>
                  <a:cxn ang="0">
                    <a:pos x="2" y="247"/>
                  </a:cxn>
                  <a:cxn ang="0">
                    <a:pos x="11" y="210"/>
                  </a:cxn>
                  <a:cxn ang="0">
                    <a:pos x="25" y="172"/>
                  </a:cxn>
                  <a:cxn ang="0">
                    <a:pos x="44" y="133"/>
                  </a:cxn>
                  <a:cxn ang="0">
                    <a:pos x="68" y="97"/>
                  </a:cxn>
                  <a:cxn ang="0">
                    <a:pos x="94" y="66"/>
                  </a:cxn>
                  <a:cxn ang="0">
                    <a:pos x="122" y="40"/>
                  </a:cxn>
                  <a:cxn ang="0">
                    <a:pos x="151" y="20"/>
                  </a:cxn>
                  <a:cxn ang="0">
                    <a:pos x="180" y="7"/>
                  </a:cxn>
                  <a:cxn ang="0">
                    <a:pos x="208" y="0"/>
                  </a:cxn>
                  <a:cxn ang="0">
                    <a:pos x="234" y="1"/>
                  </a:cxn>
                  <a:cxn ang="0">
                    <a:pos x="258" y="9"/>
                  </a:cxn>
                  <a:cxn ang="0">
                    <a:pos x="277" y="26"/>
                  </a:cxn>
                  <a:cxn ang="0">
                    <a:pos x="291" y="48"/>
                  </a:cxn>
                  <a:cxn ang="0">
                    <a:pos x="299" y="75"/>
                  </a:cxn>
                  <a:cxn ang="0">
                    <a:pos x="302" y="107"/>
                  </a:cxn>
                  <a:cxn ang="0">
                    <a:pos x="299" y="142"/>
                  </a:cxn>
                  <a:cxn ang="0">
                    <a:pos x="291" y="179"/>
                  </a:cxn>
                  <a:cxn ang="0">
                    <a:pos x="277" y="218"/>
                  </a:cxn>
                  <a:cxn ang="0">
                    <a:pos x="258" y="256"/>
                  </a:cxn>
                </a:cxnLst>
                <a:rect l="0" t="0" r="r" b="b"/>
                <a:pathLst>
                  <a:path w="302" h="389">
                    <a:moveTo>
                      <a:pt x="258" y="256"/>
                    </a:moveTo>
                    <a:lnTo>
                      <a:pt x="234" y="292"/>
                    </a:lnTo>
                    <a:lnTo>
                      <a:pt x="208" y="323"/>
                    </a:lnTo>
                    <a:lnTo>
                      <a:pt x="179" y="349"/>
                    </a:lnTo>
                    <a:lnTo>
                      <a:pt x="151" y="369"/>
                    </a:lnTo>
                    <a:lnTo>
                      <a:pt x="122" y="382"/>
                    </a:lnTo>
                    <a:lnTo>
                      <a:pt x="94" y="389"/>
                    </a:lnTo>
                    <a:lnTo>
                      <a:pt x="67" y="388"/>
                    </a:lnTo>
                    <a:lnTo>
                      <a:pt x="44" y="380"/>
                    </a:lnTo>
                    <a:lnTo>
                      <a:pt x="24" y="364"/>
                    </a:lnTo>
                    <a:lnTo>
                      <a:pt x="11" y="341"/>
                    </a:lnTo>
                    <a:lnTo>
                      <a:pt x="2" y="314"/>
                    </a:lnTo>
                    <a:lnTo>
                      <a:pt x="0" y="282"/>
                    </a:lnTo>
                    <a:lnTo>
                      <a:pt x="2" y="247"/>
                    </a:lnTo>
                    <a:lnTo>
                      <a:pt x="11" y="210"/>
                    </a:lnTo>
                    <a:lnTo>
                      <a:pt x="25" y="172"/>
                    </a:lnTo>
                    <a:lnTo>
                      <a:pt x="44" y="133"/>
                    </a:lnTo>
                    <a:lnTo>
                      <a:pt x="68" y="97"/>
                    </a:lnTo>
                    <a:lnTo>
                      <a:pt x="94" y="66"/>
                    </a:lnTo>
                    <a:lnTo>
                      <a:pt x="122" y="40"/>
                    </a:lnTo>
                    <a:lnTo>
                      <a:pt x="151" y="20"/>
                    </a:lnTo>
                    <a:lnTo>
                      <a:pt x="180" y="7"/>
                    </a:lnTo>
                    <a:lnTo>
                      <a:pt x="208" y="0"/>
                    </a:lnTo>
                    <a:lnTo>
                      <a:pt x="234" y="1"/>
                    </a:lnTo>
                    <a:lnTo>
                      <a:pt x="258" y="9"/>
                    </a:lnTo>
                    <a:lnTo>
                      <a:pt x="277" y="26"/>
                    </a:lnTo>
                    <a:lnTo>
                      <a:pt x="291" y="48"/>
                    </a:lnTo>
                    <a:lnTo>
                      <a:pt x="299" y="75"/>
                    </a:lnTo>
                    <a:lnTo>
                      <a:pt x="302" y="107"/>
                    </a:lnTo>
                    <a:lnTo>
                      <a:pt x="299" y="142"/>
                    </a:lnTo>
                    <a:lnTo>
                      <a:pt x="291" y="179"/>
                    </a:lnTo>
                    <a:lnTo>
                      <a:pt x="277" y="218"/>
                    </a:lnTo>
                    <a:lnTo>
                      <a:pt x="258" y="256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2" name="Freeform 735"/>
              <p:cNvSpPr>
                <a:spLocks/>
              </p:cNvSpPr>
              <p:nvPr/>
            </p:nvSpPr>
            <p:spPr bwMode="auto">
              <a:xfrm>
                <a:off x="4845" y="1865"/>
                <a:ext cx="292" cy="375"/>
              </a:xfrm>
              <a:custGeom>
                <a:avLst/>
                <a:gdLst/>
                <a:ahLst/>
                <a:cxnLst>
                  <a:cxn ang="0">
                    <a:pos x="249" y="246"/>
                  </a:cxn>
                  <a:cxn ang="0">
                    <a:pos x="226" y="281"/>
                  </a:cxn>
                  <a:cxn ang="0">
                    <a:pos x="201" y="311"/>
                  </a:cxn>
                  <a:cxn ang="0">
                    <a:pos x="174" y="336"/>
                  </a:cxn>
                  <a:cxn ang="0">
                    <a:pos x="146" y="355"/>
                  </a:cxn>
                  <a:cxn ang="0">
                    <a:pos x="118" y="368"/>
                  </a:cxn>
                  <a:cxn ang="0">
                    <a:pos x="91" y="375"/>
                  </a:cxn>
                  <a:cxn ang="0">
                    <a:pos x="66" y="374"/>
                  </a:cxn>
                  <a:cxn ang="0">
                    <a:pos x="43" y="366"/>
                  </a:cxn>
                  <a:cxn ang="0">
                    <a:pos x="24" y="350"/>
                  </a:cxn>
                  <a:cxn ang="0">
                    <a:pos x="11" y="329"/>
                  </a:cxn>
                  <a:cxn ang="0">
                    <a:pos x="3" y="302"/>
                  </a:cxn>
                  <a:cxn ang="0">
                    <a:pos x="0" y="272"/>
                  </a:cxn>
                  <a:cxn ang="0">
                    <a:pos x="3" y="238"/>
                  </a:cxn>
                  <a:cxn ang="0">
                    <a:pos x="11" y="202"/>
                  </a:cxn>
                  <a:cxn ang="0">
                    <a:pos x="24" y="165"/>
                  </a:cxn>
                  <a:cxn ang="0">
                    <a:pos x="43" y="128"/>
                  </a:cxn>
                  <a:cxn ang="0">
                    <a:pos x="66" y="93"/>
                  </a:cxn>
                  <a:cxn ang="0">
                    <a:pos x="91" y="63"/>
                  </a:cxn>
                  <a:cxn ang="0">
                    <a:pos x="119" y="39"/>
                  </a:cxn>
                  <a:cxn ang="0">
                    <a:pos x="146" y="19"/>
                  </a:cxn>
                  <a:cxn ang="0">
                    <a:pos x="174" y="6"/>
                  </a:cxn>
                  <a:cxn ang="0">
                    <a:pos x="201" y="0"/>
                  </a:cxn>
                  <a:cxn ang="0">
                    <a:pos x="227" y="1"/>
                  </a:cxn>
                  <a:cxn ang="0">
                    <a:pos x="249" y="9"/>
                  </a:cxn>
                  <a:cxn ang="0">
                    <a:pos x="268" y="24"/>
                  </a:cxn>
                  <a:cxn ang="0">
                    <a:pos x="282" y="46"/>
                  </a:cxn>
                  <a:cxn ang="0">
                    <a:pos x="289" y="72"/>
                  </a:cxn>
                  <a:cxn ang="0">
                    <a:pos x="292" y="103"/>
                  </a:cxn>
                  <a:cxn ang="0">
                    <a:pos x="289" y="137"/>
                  </a:cxn>
                  <a:cxn ang="0">
                    <a:pos x="281" y="172"/>
                  </a:cxn>
                  <a:cxn ang="0">
                    <a:pos x="268" y="209"/>
                  </a:cxn>
                  <a:cxn ang="0">
                    <a:pos x="249" y="246"/>
                  </a:cxn>
                </a:cxnLst>
                <a:rect l="0" t="0" r="r" b="b"/>
                <a:pathLst>
                  <a:path w="292" h="375">
                    <a:moveTo>
                      <a:pt x="249" y="246"/>
                    </a:moveTo>
                    <a:lnTo>
                      <a:pt x="226" y="281"/>
                    </a:lnTo>
                    <a:lnTo>
                      <a:pt x="201" y="311"/>
                    </a:lnTo>
                    <a:lnTo>
                      <a:pt x="174" y="336"/>
                    </a:lnTo>
                    <a:lnTo>
                      <a:pt x="146" y="355"/>
                    </a:lnTo>
                    <a:lnTo>
                      <a:pt x="118" y="368"/>
                    </a:lnTo>
                    <a:lnTo>
                      <a:pt x="91" y="375"/>
                    </a:lnTo>
                    <a:lnTo>
                      <a:pt x="66" y="374"/>
                    </a:lnTo>
                    <a:lnTo>
                      <a:pt x="43" y="366"/>
                    </a:lnTo>
                    <a:lnTo>
                      <a:pt x="24" y="350"/>
                    </a:lnTo>
                    <a:lnTo>
                      <a:pt x="11" y="329"/>
                    </a:lnTo>
                    <a:lnTo>
                      <a:pt x="3" y="302"/>
                    </a:lnTo>
                    <a:lnTo>
                      <a:pt x="0" y="272"/>
                    </a:lnTo>
                    <a:lnTo>
                      <a:pt x="3" y="238"/>
                    </a:lnTo>
                    <a:lnTo>
                      <a:pt x="11" y="202"/>
                    </a:lnTo>
                    <a:lnTo>
                      <a:pt x="24" y="165"/>
                    </a:lnTo>
                    <a:lnTo>
                      <a:pt x="43" y="128"/>
                    </a:lnTo>
                    <a:lnTo>
                      <a:pt x="66" y="93"/>
                    </a:lnTo>
                    <a:lnTo>
                      <a:pt x="91" y="63"/>
                    </a:lnTo>
                    <a:lnTo>
                      <a:pt x="119" y="39"/>
                    </a:lnTo>
                    <a:lnTo>
                      <a:pt x="146" y="19"/>
                    </a:lnTo>
                    <a:lnTo>
                      <a:pt x="174" y="6"/>
                    </a:lnTo>
                    <a:lnTo>
                      <a:pt x="201" y="0"/>
                    </a:lnTo>
                    <a:lnTo>
                      <a:pt x="227" y="1"/>
                    </a:lnTo>
                    <a:lnTo>
                      <a:pt x="249" y="9"/>
                    </a:lnTo>
                    <a:lnTo>
                      <a:pt x="268" y="24"/>
                    </a:lnTo>
                    <a:lnTo>
                      <a:pt x="282" y="46"/>
                    </a:lnTo>
                    <a:lnTo>
                      <a:pt x="289" y="72"/>
                    </a:lnTo>
                    <a:lnTo>
                      <a:pt x="292" y="103"/>
                    </a:lnTo>
                    <a:lnTo>
                      <a:pt x="289" y="137"/>
                    </a:lnTo>
                    <a:lnTo>
                      <a:pt x="281" y="172"/>
                    </a:lnTo>
                    <a:lnTo>
                      <a:pt x="268" y="209"/>
                    </a:lnTo>
                    <a:lnTo>
                      <a:pt x="249" y="246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3" name="Freeform 736"/>
              <p:cNvSpPr>
                <a:spLocks/>
              </p:cNvSpPr>
              <p:nvPr/>
            </p:nvSpPr>
            <p:spPr bwMode="auto">
              <a:xfrm>
                <a:off x="4848" y="1869"/>
                <a:ext cx="281" cy="360"/>
              </a:xfrm>
              <a:custGeom>
                <a:avLst/>
                <a:gdLst/>
                <a:ahLst/>
                <a:cxnLst>
                  <a:cxn ang="0">
                    <a:pos x="240" y="237"/>
                  </a:cxn>
                  <a:cxn ang="0">
                    <a:pos x="218" y="270"/>
                  </a:cxn>
                  <a:cxn ang="0">
                    <a:pos x="193" y="299"/>
                  </a:cxn>
                  <a:cxn ang="0">
                    <a:pos x="167" y="323"/>
                  </a:cxn>
                  <a:cxn ang="0">
                    <a:pos x="140" y="342"/>
                  </a:cxn>
                  <a:cxn ang="0">
                    <a:pos x="113" y="354"/>
                  </a:cxn>
                  <a:cxn ang="0">
                    <a:pos x="87" y="360"/>
                  </a:cxn>
                  <a:cxn ang="0">
                    <a:pos x="63" y="360"/>
                  </a:cxn>
                  <a:cxn ang="0">
                    <a:pos x="41" y="352"/>
                  </a:cxn>
                  <a:cxn ang="0">
                    <a:pos x="23" y="337"/>
                  </a:cxn>
                  <a:cxn ang="0">
                    <a:pos x="10" y="316"/>
                  </a:cxn>
                  <a:cxn ang="0">
                    <a:pos x="2" y="290"/>
                  </a:cxn>
                  <a:cxn ang="0">
                    <a:pos x="0" y="261"/>
                  </a:cxn>
                  <a:cxn ang="0">
                    <a:pos x="3" y="229"/>
                  </a:cxn>
                  <a:cxn ang="0">
                    <a:pos x="10" y="194"/>
                  </a:cxn>
                  <a:cxn ang="0">
                    <a:pos x="23" y="159"/>
                  </a:cxn>
                  <a:cxn ang="0">
                    <a:pos x="41" y="123"/>
                  </a:cxn>
                  <a:cxn ang="0">
                    <a:pos x="63" y="90"/>
                  </a:cxn>
                  <a:cxn ang="0">
                    <a:pos x="88" y="61"/>
                  </a:cxn>
                  <a:cxn ang="0">
                    <a:pos x="114" y="37"/>
                  </a:cxn>
                  <a:cxn ang="0">
                    <a:pos x="141" y="18"/>
                  </a:cxn>
                  <a:cxn ang="0">
                    <a:pos x="167" y="6"/>
                  </a:cxn>
                  <a:cxn ang="0">
                    <a:pos x="193" y="0"/>
                  </a:cxn>
                  <a:cxn ang="0">
                    <a:pos x="218" y="0"/>
                  </a:cxn>
                  <a:cxn ang="0">
                    <a:pos x="240" y="8"/>
                  </a:cxn>
                  <a:cxn ang="0">
                    <a:pos x="258" y="23"/>
                  </a:cxn>
                  <a:cxn ang="0">
                    <a:pos x="271" y="44"/>
                  </a:cxn>
                  <a:cxn ang="0">
                    <a:pos x="278" y="69"/>
                  </a:cxn>
                  <a:cxn ang="0">
                    <a:pos x="281" y="99"/>
                  </a:cxn>
                  <a:cxn ang="0">
                    <a:pos x="278" y="131"/>
                  </a:cxn>
                  <a:cxn ang="0">
                    <a:pos x="270" y="166"/>
                  </a:cxn>
                  <a:cxn ang="0">
                    <a:pos x="258" y="201"/>
                  </a:cxn>
                  <a:cxn ang="0">
                    <a:pos x="240" y="237"/>
                  </a:cxn>
                </a:cxnLst>
                <a:rect l="0" t="0" r="r" b="b"/>
                <a:pathLst>
                  <a:path w="281" h="360">
                    <a:moveTo>
                      <a:pt x="240" y="237"/>
                    </a:moveTo>
                    <a:lnTo>
                      <a:pt x="218" y="270"/>
                    </a:lnTo>
                    <a:lnTo>
                      <a:pt x="193" y="299"/>
                    </a:lnTo>
                    <a:lnTo>
                      <a:pt x="167" y="323"/>
                    </a:lnTo>
                    <a:lnTo>
                      <a:pt x="140" y="342"/>
                    </a:lnTo>
                    <a:lnTo>
                      <a:pt x="113" y="354"/>
                    </a:lnTo>
                    <a:lnTo>
                      <a:pt x="87" y="360"/>
                    </a:lnTo>
                    <a:lnTo>
                      <a:pt x="63" y="360"/>
                    </a:lnTo>
                    <a:lnTo>
                      <a:pt x="41" y="352"/>
                    </a:lnTo>
                    <a:lnTo>
                      <a:pt x="23" y="337"/>
                    </a:lnTo>
                    <a:lnTo>
                      <a:pt x="10" y="316"/>
                    </a:lnTo>
                    <a:lnTo>
                      <a:pt x="2" y="290"/>
                    </a:lnTo>
                    <a:lnTo>
                      <a:pt x="0" y="261"/>
                    </a:lnTo>
                    <a:lnTo>
                      <a:pt x="3" y="229"/>
                    </a:lnTo>
                    <a:lnTo>
                      <a:pt x="10" y="194"/>
                    </a:lnTo>
                    <a:lnTo>
                      <a:pt x="23" y="159"/>
                    </a:lnTo>
                    <a:lnTo>
                      <a:pt x="41" y="123"/>
                    </a:lnTo>
                    <a:lnTo>
                      <a:pt x="63" y="90"/>
                    </a:lnTo>
                    <a:lnTo>
                      <a:pt x="88" y="61"/>
                    </a:lnTo>
                    <a:lnTo>
                      <a:pt x="114" y="37"/>
                    </a:lnTo>
                    <a:lnTo>
                      <a:pt x="141" y="18"/>
                    </a:lnTo>
                    <a:lnTo>
                      <a:pt x="167" y="6"/>
                    </a:lnTo>
                    <a:lnTo>
                      <a:pt x="193" y="0"/>
                    </a:lnTo>
                    <a:lnTo>
                      <a:pt x="218" y="0"/>
                    </a:lnTo>
                    <a:lnTo>
                      <a:pt x="240" y="8"/>
                    </a:lnTo>
                    <a:lnTo>
                      <a:pt x="258" y="23"/>
                    </a:lnTo>
                    <a:lnTo>
                      <a:pt x="271" y="44"/>
                    </a:lnTo>
                    <a:lnTo>
                      <a:pt x="278" y="69"/>
                    </a:lnTo>
                    <a:lnTo>
                      <a:pt x="281" y="99"/>
                    </a:lnTo>
                    <a:lnTo>
                      <a:pt x="278" y="131"/>
                    </a:lnTo>
                    <a:lnTo>
                      <a:pt x="270" y="166"/>
                    </a:lnTo>
                    <a:lnTo>
                      <a:pt x="258" y="201"/>
                    </a:lnTo>
                    <a:lnTo>
                      <a:pt x="240" y="237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4" name="Freeform 737"/>
              <p:cNvSpPr>
                <a:spLocks/>
              </p:cNvSpPr>
              <p:nvPr/>
            </p:nvSpPr>
            <p:spPr bwMode="auto">
              <a:xfrm>
                <a:off x="4851" y="1872"/>
                <a:ext cx="270" cy="347"/>
              </a:xfrm>
              <a:custGeom>
                <a:avLst/>
                <a:gdLst/>
                <a:ahLst/>
                <a:cxnLst>
                  <a:cxn ang="0">
                    <a:pos x="230" y="228"/>
                  </a:cxn>
                  <a:cxn ang="0">
                    <a:pos x="209" y="260"/>
                  </a:cxn>
                  <a:cxn ang="0">
                    <a:pos x="185" y="288"/>
                  </a:cxn>
                  <a:cxn ang="0">
                    <a:pos x="160" y="311"/>
                  </a:cxn>
                  <a:cxn ang="0">
                    <a:pos x="135" y="329"/>
                  </a:cxn>
                  <a:cxn ang="0">
                    <a:pos x="109" y="341"/>
                  </a:cxn>
                  <a:cxn ang="0">
                    <a:pos x="84" y="347"/>
                  </a:cxn>
                  <a:cxn ang="0">
                    <a:pos x="60" y="346"/>
                  </a:cxn>
                  <a:cxn ang="0">
                    <a:pos x="39" y="339"/>
                  </a:cxn>
                  <a:cxn ang="0">
                    <a:pos x="22" y="324"/>
                  </a:cxn>
                  <a:cxn ang="0">
                    <a:pos x="9" y="305"/>
                  </a:cxn>
                  <a:cxn ang="0">
                    <a:pos x="2" y="280"/>
                  </a:cxn>
                  <a:cxn ang="0">
                    <a:pos x="0" y="252"/>
                  </a:cxn>
                  <a:cxn ang="0">
                    <a:pos x="2" y="221"/>
                  </a:cxn>
                  <a:cxn ang="0">
                    <a:pos x="10" y="187"/>
                  </a:cxn>
                  <a:cxn ang="0">
                    <a:pos x="22" y="153"/>
                  </a:cxn>
                  <a:cxn ang="0">
                    <a:pos x="39" y="119"/>
                  </a:cxn>
                  <a:cxn ang="0">
                    <a:pos x="60" y="87"/>
                  </a:cxn>
                  <a:cxn ang="0">
                    <a:pos x="84" y="59"/>
                  </a:cxn>
                  <a:cxn ang="0">
                    <a:pos x="109" y="36"/>
                  </a:cxn>
                  <a:cxn ang="0">
                    <a:pos x="135" y="18"/>
                  </a:cxn>
                  <a:cxn ang="0">
                    <a:pos x="160" y="6"/>
                  </a:cxn>
                  <a:cxn ang="0">
                    <a:pos x="186" y="0"/>
                  </a:cxn>
                  <a:cxn ang="0">
                    <a:pos x="209" y="1"/>
                  </a:cxn>
                  <a:cxn ang="0">
                    <a:pos x="230" y="9"/>
                  </a:cxn>
                  <a:cxn ang="0">
                    <a:pos x="248" y="23"/>
                  </a:cxn>
                  <a:cxn ang="0">
                    <a:pos x="260" y="43"/>
                  </a:cxn>
                  <a:cxn ang="0">
                    <a:pos x="267" y="67"/>
                  </a:cxn>
                  <a:cxn ang="0">
                    <a:pos x="270" y="96"/>
                  </a:cxn>
                  <a:cxn ang="0">
                    <a:pos x="267" y="127"/>
                  </a:cxn>
                  <a:cxn ang="0">
                    <a:pos x="260" y="160"/>
                  </a:cxn>
                  <a:cxn ang="0">
                    <a:pos x="247" y="194"/>
                  </a:cxn>
                  <a:cxn ang="0">
                    <a:pos x="230" y="228"/>
                  </a:cxn>
                </a:cxnLst>
                <a:rect l="0" t="0" r="r" b="b"/>
                <a:pathLst>
                  <a:path w="270" h="347">
                    <a:moveTo>
                      <a:pt x="230" y="228"/>
                    </a:moveTo>
                    <a:lnTo>
                      <a:pt x="209" y="260"/>
                    </a:lnTo>
                    <a:lnTo>
                      <a:pt x="185" y="288"/>
                    </a:lnTo>
                    <a:lnTo>
                      <a:pt x="160" y="311"/>
                    </a:lnTo>
                    <a:lnTo>
                      <a:pt x="135" y="329"/>
                    </a:lnTo>
                    <a:lnTo>
                      <a:pt x="109" y="341"/>
                    </a:lnTo>
                    <a:lnTo>
                      <a:pt x="84" y="347"/>
                    </a:lnTo>
                    <a:lnTo>
                      <a:pt x="60" y="346"/>
                    </a:lnTo>
                    <a:lnTo>
                      <a:pt x="39" y="339"/>
                    </a:lnTo>
                    <a:lnTo>
                      <a:pt x="22" y="324"/>
                    </a:lnTo>
                    <a:lnTo>
                      <a:pt x="9" y="305"/>
                    </a:lnTo>
                    <a:lnTo>
                      <a:pt x="2" y="280"/>
                    </a:lnTo>
                    <a:lnTo>
                      <a:pt x="0" y="252"/>
                    </a:lnTo>
                    <a:lnTo>
                      <a:pt x="2" y="221"/>
                    </a:lnTo>
                    <a:lnTo>
                      <a:pt x="10" y="187"/>
                    </a:lnTo>
                    <a:lnTo>
                      <a:pt x="22" y="153"/>
                    </a:lnTo>
                    <a:lnTo>
                      <a:pt x="39" y="119"/>
                    </a:lnTo>
                    <a:lnTo>
                      <a:pt x="60" y="87"/>
                    </a:lnTo>
                    <a:lnTo>
                      <a:pt x="84" y="59"/>
                    </a:lnTo>
                    <a:lnTo>
                      <a:pt x="109" y="36"/>
                    </a:lnTo>
                    <a:lnTo>
                      <a:pt x="135" y="18"/>
                    </a:lnTo>
                    <a:lnTo>
                      <a:pt x="160" y="6"/>
                    </a:lnTo>
                    <a:lnTo>
                      <a:pt x="186" y="0"/>
                    </a:lnTo>
                    <a:lnTo>
                      <a:pt x="209" y="1"/>
                    </a:lnTo>
                    <a:lnTo>
                      <a:pt x="230" y="9"/>
                    </a:lnTo>
                    <a:lnTo>
                      <a:pt x="248" y="23"/>
                    </a:lnTo>
                    <a:lnTo>
                      <a:pt x="260" y="43"/>
                    </a:lnTo>
                    <a:lnTo>
                      <a:pt x="267" y="67"/>
                    </a:lnTo>
                    <a:lnTo>
                      <a:pt x="270" y="96"/>
                    </a:lnTo>
                    <a:lnTo>
                      <a:pt x="267" y="127"/>
                    </a:lnTo>
                    <a:lnTo>
                      <a:pt x="260" y="160"/>
                    </a:lnTo>
                    <a:lnTo>
                      <a:pt x="247" y="194"/>
                    </a:lnTo>
                    <a:lnTo>
                      <a:pt x="230" y="228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5" name="Freeform 738"/>
              <p:cNvSpPr>
                <a:spLocks/>
              </p:cNvSpPr>
              <p:nvPr/>
            </p:nvSpPr>
            <p:spPr bwMode="auto">
              <a:xfrm>
                <a:off x="4853" y="1876"/>
                <a:ext cx="260" cy="333"/>
              </a:xfrm>
              <a:custGeom>
                <a:avLst/>
                <a:gdLst/>
                <a:ahLst/>
                <a:cxnLst>
                  <a:cxn ang="0">
                    <a:pos x="221" y="219"/>
                  </a:cxn>
                  <a:cxn ang="0">
                    <a:pos x="201" y="250"/>
                  </a:cxn>
                  <a:cxn ang="0">
                    <a:pos x="178" y="276"/>
                  </a:cxn>
                  <a:cxn ang="0">
                    <a:pos x="154" y="298"/>
                  </a:cxn>
                  <a:cxn ang="0">
                    <a:pos x="130" y="315"/>
                  </a:cxn>
                  <a:cxn ang="0">
                    <a:pos x="105" y="327"/>
                  </a:cxn>
                  <a:cxn ang="0">
                    <a:pos x="81" y="333"/>
                  </a:cxn>
                  <a:cxn ang="0">
                    <a:pos x="58" y="332"/>
                  </a:cxn>
                  <a:cxn ang="0">
                    <a:pos x="38" y="325"/>
                  </a:cxn>
                  <a:cxn ang="0">
                    <a:pos x="22" y="311"/>
                  </a:cxn>
                  <a:cxn ang="0">
                    <a:pos x="10" y="292"/>
                  </a:cxn>
                  <a:cxn ang="0">
                    <a:pos x="3" y="268"/>
                  </a:cxn>
                  <a:cxn ang="0">
                    <a:pos x="0" y="241"/>
                  </a:cxn>
                  <a:cxn ang="0">
                    <a:pos x="3" y="211"/>
                  </a:cxn>
                  <a:cxn ang="0">
                    <a:pos x="10" y="180"/>
                  </a:cxn>
                  <a:cxn ang="0">
                    <a:pos x="22" y="147"/>
                  </a:cxn>
                  <a:cxn ang="0">
                    <a:pos x="38" y="114"/>
                  </a:cxn>
                  <a:cxn ang="0">
                    <a:pos x="59" y="83"/>
                  </a:cxn>
                  <a:cxn ang="0">
                    <a:pos x="81" y="56"/>
                  </a:cxn>
                  <a:cxn ang="0">
                    <a:pos x="105" y="35"/>
                  </a:cxn>
                  <a:cxn ang="0">
                    <a:pos x="130" y="18"/>
                  </a:cxn>
                  <a:cxn ang="0">
                    <a:pos x="155" y="6"/>
                  </a:cxn>
                  <a:cxn ang="0">
                    <a:pos x="179" y="0"/>
                  </a:cxn>
                  <a:cxn ang="0">
                    <a:pos x="201" y="1"/>
                  </a:cxn>
                  <a:cxn ang="0">
                    <a:pos x="222" y="8"/>
                  </a:cxn>
                  <a:cxn ang="0">
                    <a:pos x="238" y="22"/>
                  </a:cxn>
                  <a:cxn ang="0">
                    <a:pos x="250" y="41"/>
                  </a:cxn>
                  <a:cxn ang="0">
                    <a:pos x="257" y="65"/>
                  </a:cxn>
                  <a:cxn ang="0">
                    <a:pos x="260" y="92"/>
                  </a:cxn>
                  <a:cxn ang="0">
                    <a:pos x="257" y="121"/>
                  </a:cxn>
                  <a:cxn ang="0">
                    <a:pos x="250" y="153"/>
                  </a:cxn>
                  <a:cxn ang="0">
                    <a:pos x="238" y="186"/>
                  </a:cxn>
                  <a:cxn ang="0">
                    <a:pos x="221" y="219"/>
                  </a:cxn>
                </a:cxnLst>
                <a:rect l="0" t="0" r="r" b="b"/>
                <a:pathLst>
                  <a:path w="260" h="333">
                    <a:moveTo>
                      <a:pt x="221" y="219"/>
                    </a:moveTo>
                    <a:lnTo>
                      <a:pt x="201" y="250"/>
                    </a:lnTo>
                    <a:lnTo>
                      <a:pt x="178" y="276"/>
                    </a:lnTo>
                    <a:lnTo>
                      <a:pt x="154" y="298"/>
                    </a:lnTo>
                    <a:lnTo>
                      <a:pt x="130" y="315"/>
                    </a:lnTo>
                    <a:lnTo>
                      <a:pt x="105" y="327"/>
                    </a:lnTo>
                    <a:lnTo>
                      <a:pt x="81" y="333"/>
                    </a:lnTo>
                    <a:lnTo>
                      <a:pt x="58" y="332"/>
                    </a:lnTo>
                    <a:lnTo>
                      <a:pt x="38" y="325"/>
                    </a:lnTo>
                    <a:lnTo>
                      <a:pt x="22" y="311"/>
                    </a:lnTo>
                    <a:lnTo>
                      <a:pt x="10" y="292"/>
                    </a:lnTo>
                    <a:lnTo>
                      <a:pt x="3" y="268"/>
                    </a:lnTo>
                    <a:lnTo>
                      <a:pt x="0" y="241"/>
                    </a:lnTo>
                    <a:lnTo>
                      <a:pt x="3" y="211"/>
                    </a:lnTo>
                    <a:lnTo>
                      <a:pt x="10" y="180"/>
                    </a:lnTo>
                    <a:lnTo>
                      <a:pt x="22" y="147"/>
                    </a:lnTo>
                    <a:lnTo>
                      <a:pt x="38" y="114"/>
                    </a:lnTo>
                    <a:lnTo>
                      <a:pt x="59" y="83"/>
                    </a:lnTo>
                    <a:lnTo>
                      <a:pt x="81" y="56"/>
                    </a:lnTo>
                    <a:lnTo>
                      <a:pt x="105" y="35"/>
                    </a:lnTo>
                    <a:lnTo>
                      <a:pt x="130" y="18"/>
                    </a:lnTo>
                    <a:lnTo>
                      <a:pt x="155" y="6"/>
                    </a:lnTo>
                    <a:lnTo>
                      <a:pt x="179" y="0"/>
                    </a:lnTo>
                    <a:lnTo>
                      <a:pt x="201" y="1"/>
                    </a:lnTo>
                    <a:lnTo>
                      <a:pt x="222" y="8"/>
                    </a:lnTo>
                    <a:lnTo>
                      <a:pt x="238" y="22"/>
                    </a:lnTo>
                    <a:lnTo>
                      <a:pt x="250" y="41"/>
                    </a:lnTo>
                    <a:lnTo>
                      <a:pt x="257" y="65"/>
                    </a:lnTo>
                    <a:lnTo>
                      <a:pt x="260" y="92"/>
                    </a:lnTo>
                    <a:lnTo>
                      <a:pt x="257" y="121"/>
                    </a:lnTo>
                    <a:lnTo>
                      <a:pt x="250" y="153"/>
                    </a:lnTo>
                    <a:lnTo>
                      <a:pt x="238" y="186"/>
                    </a:lnTo>
                    <a:lnTo>
                      <a:pt x="221" y="219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6" name="Freeform 739"/>
              <p:cNvSpPr>
                <a:spLocks/>
              </p:cNvSpPr>
              <p:nvPr/>
            </p:nvSpPr>
            <p:spPr bwMode="auto">
              <a:xfrm>
                <a:off x="4856" y="1880"/>
                <a:ext cx="248" cy="318"/>
              </a:xfrm>
              <a:custGeom>
                <a:avLst/>
                <a:gdLst/>
                <a:ahLst/>
                <a:cxnLst>
                  <a:cxn ang="0">
                    <a:pos x="212" y="209"/>
                  </a:cxn>
                  <a:cxn ang="0">
                    <a:pos x="192" y="239"/>
                  </a:cxn>
                  <a:cxn ang="0">
                    <a:pos x="171" y="264"/>
                  </a:cxn>
                  <a:cxn ang="0">
                    <a:pos x="148" y="286"/>
                  </a:cxn>
                  <a:cxn ang="0">
                    <a:pos x="124" y="302"/>
                  </a:cxn>
                  <a:cxn ang="0">
                    <a:pos x="100" y="313"/>
                  </a:cxn>
                  <a:cxn ang="0">
                    <a:pos x="77" y="318"/>
                  </a:cxn>
                  <a:cxn ang="0">
                    <a:pos x="56" y="318"/>
                  </a:cxn>
                  <a:cxn ang="0">
                    <a:pos x="36" y="311"/>
                  </a:cxn>
                  <a:cxn ang="0">
                    <a:pos x="20" y="297"/>
                  </a:cxn>
                  <a:cxn ang="0">
                    <a:pos x="9" y="279"/>
                  </a:cxn>
                  <a:cxn ang="0">
                    <a:pos x="2" y="257"/>
                  </a:cxn>
                  <a:cxn ang="0">
                    <a:pos x="0" y="231"/>
                  </a:cxn>
                  <a:cxn ang="0">
                    <a:pos x="2" y="202"/>
                  </a:cxn>
                  <a:cxn ang="0">
                    <a:pos x="9" y="172"/>
                  </a:cxn>
                  <a:cxn ang="0">
                    <a:pos x="21" y="140"/>
                  </a:cxn>
                  <a:cxn ang="0">
                    <a:pos x="36" y="109"/>
                  </a:cxn>
                  <a:cxn ang="0">
                    <a:pos x="56" y="79"/>
                  </a:cxn>
                  <a:cxn ang="0">
                    <a:pos x="78" y="54"/>
                  </a:cxn>
                  <a:cxn ang="0">
                    <a:pos x="101" y="33"/>
                  </a:cxn>
                  <a:cxn ang="0">
                    <a:pos x="124" y="17"/>
                  </a:cxn>
                  <a:cxn ang="0">
                    <a:pos x="148" y="5"/>
                  </a:cxn>
                  <a:cxn ang="0">
                    <a:pos x="171" y="0"/>
                  </a:cxn>
                  <a:cxn ang="0">
                    <a:pos x="193" y="1"/>
                  </a:cxn>
                  <a:cxn ang="0">
                    <a:pos x="212" y="8"/>
                  </a:cxn>
                  <a:cxn ang="0">
                    <a:pos x="228" y="21"/>
                  </a:cxn>
                  <a:cxn ang="0">
                    <a:pos x="239" y="39"/>
                  </a:cxn>
                  <a:cxn ang="0">
                    <a:pos x="246" y="62"/>
                  </a:cxn>
                  <a:cxn ang="0">
                    <a:pos x="248" y="87"/>
                  </a:cxn>
                  <a:cxn ang="0">
                    <a:pos x="246" y="116"/>
                  </a:cxn>
                  <a:cxn ang="0">
                    <a:pos x="239" y="146"/>
                  </a:cxn>
                  <a:cxn ang="0">
                    <a:pos x="228" y="178"/>
                  </a:cxn>
                  <a:cxn ang="0">
                    <a:pos x="212" y="209"/>
                  </a:cxn>
                </a:cxnLst>
                <a:rect l="0" t="0" r="r" b="b"/>
                <a:pathLst>
                  <a:path w="248" h="318">
                    <a:moveTo>
                      <a:pt x="212" y="209"/>
                    </a:moveTo>
                    <a:lnTo>
                      <a:pt x="192" y="239"/>
                    </a:lnTo>
                    <a:lnTo>
                      <a:pt x="171" y="264"/>
                    </a:lnTo>
                    <a:lnTo>
                      <a:pt x="148" y="286"/>
                    </a:lnTo>
                    <a:lnTo>
                      <a:pt x="124" y="302"/>
                    </a:lnTo>
                    <a:lnTo>
                      <a:pt x="100" y="313"/>
                    </a:lnTo>
                    <a:lnTo>
                      <a:pt x="77" y="318"/>
                    </a:lnTo>
                    <a:lnTo>
                      <a:pt x="56" y="318"/>
                    </a:lnTo>
                    <a:lnTo>
                      <a:pt x="36" y="311"/>
                    </a:lnTo>
                    <a:lnTo>
                      <a:pt x="20" y="297"/>
                    </a:lnTo>
                    <a:lnTo>
                      <a:pt x="9" y="279"/>
                    </a:lnTo>
                    <a:lnTo>
                      <a:pt x="2" y="257"/>
                    </a:lnTo>
                    <a:lnTo>
                      <a:pt x="0" y="231"/>
                    </a:lnTo>
                    <a:lnTo>
                      <a:pt x="2" y="202"/>
                    </a:lnTo>
                    <a:lnTo>
                      <a:pt x="9" y="172"/>
                    </a:lnTo>
                    <a:lnTo>
                      <a:pt x="21" y="140"/>
                    </a:lnTo>
                    <a:lnTo>
                      <a:pt x="36" y="109"/>
                    </a:lnTo>
                    <a:lnTo>
                      <a:pt x="56" y="79"/>
                    </a:lnTo>
                    <a:lnTo>
                      <a:pt x="78" y="54"/>
                    </a:lnTo>
                    <a:lnTo>
                      <a:pt x="101" y="33"/>
                    </a:lnTo>
                    <a:lnTo>
                      <a:pt x="124" y="17"/>
                    </a:lnTo>
                    <a:lnTo>
                      <a:pt x="148" y="5"/>
                    </a:lnTo>
                    <a:lnTo>
                      <a:pt x="171" y="0"/>
                    </a:lnTo>
                    <a:lnTo>
                      <a:pt x="193" y="1"/>
                    </a:lnTo>
                    <a:lnTo>
                      <a:pt x="212" y="8"/>
                    </a:lnTo>
                    <a:lnTo>
                      <a:pt x="228" y="21"/>
                    </a:lnTo>
                    <a:lnTo>
                      <a:pt x="239" y="39"/>
                    </a:lnTo>
                    <a:lnTo>
                      <a:pt x="246" y="62"/>
                    </a:lnTo>
                    <a:lnTo>
                      <a:pt x="248" y="87"/>
                    </a:lnTo>
                    <a:lnTo>
                      <a:pt x="246" y="116"/>
                    </a:lnTo>
                    <a:lnTo>
                      <a:pt x="239" y="146"/>
                    </a:lnTo>
                    <a:lnTo>
                      <a:pt x="228" y="178"/>
                    </a:lnTo>
                    <a:lnTo>
                      <a:pt x="212" y="209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7" name="Freeform 740"/>
              <p:cNvSpPr>
                <a:spLocks/>
              </p:cNvSpPr>
              <p:nvPr/>
            </p:nvSpPr>
            <p:spPr bwMode="auto">
              <a:xfrm>
                <a:off x="4859" y="1884"/>
                <a:ext cx="237" cy="304"/>
              </a:xfrm>
              <a:custGeom>
                <a:avLst/>
                <a:gdLst/>
                <a:ahLst/>
                <a:cxnLst>
                  <a:cxn ang="0">
                    <a:pos x="202" y="200"/>
                  </a:cxn>
                  <a:cxn ang="0">
                    <a:pos x="184" y="228"/>
                  </a:cxn>
                  <a:cxn ang="0">
                    <a:pos x="163" y="252"/>
                  </a:cxn>
                  <a:cxn ang="0">
                    <a:pos x="141" y="272"/>
                  </a:cxn>
                  <a:cxn ang="0">
                    <a:pos x="118" y="288"/>
                  </a:cxn>
                  <a:cxn ang="0">
                    <a:pos x="96" y="299"/>
                  </a:cxn>
                  <a:cxn ang="0">
                    <a:pos x="74" y="304"/>
                  </a:cxn>
                  <a:cxn ang="0">
                    <a:pos x="53" y="303"/>
                  </a:cxn>
                  <a:cxn ang="0">
                    <a:pos x="34" y="297"/>
                  </a:cxn>
                  <a:cxn ang="0">
                    <a:pos x="19" y="284"/>
                  </a:cxn>
                  <a:cxn ang="0">
                    <a:pos x="8" y="266"/>
                  </a:cxn>
                  <a:cxn ang="0">
                    <a:pos x="2" y="245"/>
                  </a:cxn>
                  <a:cxn ang="0">
                    <a:pos x="0" y="220"/>
                  </a:cxn>
                  <a:cxn ang="0">
                    <a:pos x="2" y="193"/>
                  </a:cxn>
                  <a:cxn ang="0">
                    <a:pos x="8" y="164"/>
                  </a:cxn>
                  <a:cxn ang="0">
                    <a:pos x="19" y="134"/>
                  </a:cxn>
                  <a:cxn ang="0">
                    <a:pos x="35" y="104"/>
                  </a:cxn>
                  <a:cxn ang="0">
                    <a:pos x="53" y="76"/>
                  </a:cxn>
                  <a:cxn ang="0">
                    <a:pos x="74" y="51"/>
                  </a:cxn>
                  <a:cxn ang="0">
                    <a:pos x="96" y="31"/>
                  </a:cxn>
                  <a:cxn ang="0">
                    <a:pos x="119" y="16"/>
                  </a:cxn>
                  <a:cxn ang="0">
                    <a:pos x="141" y="5"/>
                  </a:cxn>
                  <a:cxn ang="0">
                    <a:pos x="163" y="0"/>
                  </a:cxn>
                  <a:cxn ang="0">
                    <a:pos x="184" y="0"/>
                  </a:cxn>
                  <a:cxn ang="0">
                    <a:pos x="203" y="7"/>
                  </a:cxn>
                  <a:cxn ang="0">
                    <a:pos x="218" y="20"/>
                  </a:cxn>
                  <a:cxn ang="0">
                    <a:pos x="229" y="37"/>
                  </a:cxn>
                  <a:cxn ang="0">
                    <a:pos x="235" y="59"/>
                  </a:cxn>
                  <a:cxn ang="0">
                    <a:pos x="237" y="83"/>
                  </a:cxn>
                  <a:cxn ang="0">
                    <a:pos x="235" y="111"/>
                  </a:cxn>
                  <a:cxn ang="0">
                    <a:pos x="228" y="140"/>
                  </a:cxn>
                  <a:cxn ang="0">
                    <a:pos x="218" y="170"/>
                  </a:cxn>
                  <a:cxn ang="0">
                    <a:pos x="202" y="200"/>
                  </a:cxn>
                </a:cxnLst>
                <a:rect l="0" t="0" r="r" b="b"/>
                <a:pathLst>
                  <a:path w="237" h="304">
                    <a:moveTo>
                      <a:pt x="202" y="200"/>
                    </a:moveTo>
                    <a:lnTo>
                      <a:pt x="184" y="228"/>
                    </a:lnTo>
                    <a:lnTo>
                      <a:pt x="163" y="252"/>
                    </a:lnTo>
                    <a:lnTo>
                      <a:pt x="141" y="272"/>
                    </a:lnTo>
                    <a:lnTo>
                      <a:pt x="118" y="288"/>
                    </a:lnTo>
                    <a:lnTo>
                      <a:pt x="96" y="299"/>
                    </a:lnTo>
                    <a:lnTo>
                      <a:pt x="74" y="304"/>
                    </a:lnTo>
                    <a:lnTo>
                      <a:pt x="53" y="303"/>
                    </a:lnTo>
                    <a:lnTo>
                      <a:pt x="34" y="297"/>
                    </a:lnTo>
                    <a:lnTo>
                      <a:pt x="19" y="284"/>
                    </a:lnTo>
                    <a:lnTo>
                      <a:pt x="8" y="266"/>
                    </a:lnTo>
                    <a:lnTo>
                      <a:pt x="2" y="245"/>
                    </a:lnTo>
                    <a:lnTo>
                      <a:pt x="0" y="220"/>
                    </a:lnTo>
                    <a:lnTo>
                      <a:pt x="2" y="193"/>
                    </a:lnTo>
                    <a:lnTo>
                      <a:pt x="8" y="164"/>
                    </a:lnTo>
                    <a:lnTo>
                      <a:pt x="19" y="134"/>
                    </a:lnTo>
                    <a:lnTo>
                      <a:pt x="35" y="104"/>
                    </a:lnTo>
                    <a:lnTo>
                      <a:pt x="53" y="76"/>
                    </a:lnTo>
                    <a:lnTo>
                      <a:pt x="74" y="51"/>
                    </a:lnTo>
                    <a:lnTo>
                      <a:pt x="96" y="31"/>
                    </a:lnTo>
                    <a:lnTo>
                      <a:pt x="119" y="16"/>
                    </a:lnTo>
                    <a:lnTo>
                      <a:pt x="141" y="5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3" y="7"/>
                    </a:lnTo>
                    <a:lnTo>
                      <a:pt x="218" y="20"/>
                    </a:lnTo>
                    <a:lnTo>
                      <a:pt x="229" y="37"/>
                    </a:lnTo>
                    <a:lnTo>
                      <a:pt x="235" y="59"/>
                    </a:lnTo>
                    <a:lnTo>
                      <a:pt x="237" y="83"/>
                    </a:lnTo>
                    <a:lnTo>
                      <a:pt x="235" y="111"/>
                    </a:lnTo>
                    <a:lnTo>
                      <a:pt x="228" y="140"/>
                    </a:lnTo>
                    <a:lnTo>
                      <a:pt x="218" y="170"/>
                    </a:lnTo>
                    <a:lnTo>
                      <a:pt x="202" y="200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8" name="Freeform 741"/>
              <p:cNvSpPr>
                <a:spLocks/>
              </p:cNvSpPr>
              <p:nvPr/>
            </p:nvSpPr>
            <p:spPr bwMode="auto">
              <a:xfrm>
                <a:off x="4861" y="1887"/>
                <a:ext cx="227" cy="291"/>
              </a:xfrm>
              <a:custGeom>
                <a:avLst/>
                <a:gdLst/>
                <a:ahLst/>
                <a:cxnLst>
                  <a:cxn ang="0">
                    <a:pos x="194" y="191"/>
                  </a:cxn>
                  <a:cxn ang="0">
                    <a:pos x="176" y="218"/>
                  </a:cxn>
                  <a:cxn ang="0">
                    <a:pos x="156" y="241"/>
                  </a:cxn>
                  <a:cxn ang="0">
                    <a:pos x="135" y="260"/>
                  </a:cxn>
                  <a:cxn ang="0">
                    <a:pos x="114" y="275"/>
                  </a:cxn>
                  <a:cxn ang="0">
                    <a:pos x="92" y="286"/>
                  </a:cxn>
                  <a:cxn ang="0">
                    <a:pos x="71" y="291"/>
                  </a:cxn>
                  <a:cxn ang="0">
                    <a:pos x="51" y="290"/>
                  </a:cxn>
                  <a:cxn ang="0">
                    <a:pos x="33" y="284"/>
                  </a:cxn>
                  <a:cxn ang="0">
                    <a:pos x="19" y="271"/>
                  </a:cxn>
                  <a:cxn ang="0">
                    <a:pos x="9" y="255"/>
                  </a:cxn>
                  <a:cxn ang="0">
                    <a:pos x="2" y="234"/>
                  </a:cxn>
                  <a:cxn ang="0">
                    <a:pos x="0" y="211"/>
                  </a:cxn>
                  <a:cxn ang="0">
                    <a:pos x="2" y="185"/>
                  </a:cxn>
                  <a:cxn ang="0">
                    <a:pos x="9" y="157"/>
                  </a:cxn>
                  <a:cxn ang="0">
                    <a:pos x="19" y="129"/>
                  </a:cxn>
                  <a:cxn ang="0">
                    <a:pos x="34" y="100"/>
                  </a:cxn>
                  <a:cxn ang="0">
                    <a:pos x="51" y="73"/>
                  </a:cxn>
                  <a:cxn ang="0">
                    <a:pos x="71" y="50"/>
                  </a:cxn>
                  <a:cxn ang="0">
                    <a:pos x="92" y="30"/>
                  </a:cxn>
                  <a:cxn ang="0">
                    <a:pos x="114" y="16"/>
                  </a:cxn>
                  <a:cxn ang="0">
                    <a:pos x="136" y="6"/>
                  </a:cxn>
                  <a:cxn ang="0">
                    <a:pos x="156" y="0"/>
                  </a:cxn>
                  <a:cxn ang="0">
                    <a:pos x="176" y="1"/>
                  </a:cxn>
                  <a:cxn ang="0">
                    <a:pos x="194" y="8"/>
                  </a:cxn>
                  <a:cxn ang="0">
                    <a:pos x="208" y="20"/>
                  </a:cxn>
                  <a:cxn ang="0">
                    <a:pos x="219" y="36"/>
                  </a:cxn>
                  <a:cxn ang="0">
                    <a:pos x="225" y="57"/>
                  </a:cxn>
                  <a:cxn ang="0">
                    <a:pos x="227" y="80"/>
                  </a:cxn>
                  <a:cxn ang="0">
                    <a:pos x="225" y="106"/>
                  </a:cxn>
                  <a:cxn ang="0">
                    <a:pos x="219" y="134"/>
                  </a:cxn>
                  <a:cxn ang="0">
                    <a:pos x="208" y="162"/>
                  </a:cxn>
                  <a:cxn ang="0">
                    <a:pos x="194" y="191"/>
                  </a:cxn>
                </a:cxnLst>
                <a:rect l="0" t="0" r="r" b="b"/>
                <a:pathLst>
                  <a:path w="227" h="291">
                    <a:moveTo>
                      <a:pt x="194" y="191"/>
                    </a:moveTo>
                    <a:lnTo>
                      <a:pt x="176" y="218"/>
                    </a:lnTo>
                    <a:lnTo>
                      <a:pt x="156" y="241"/>
                    </a:lnTo>
                    <a:lnTo>
                      <a:pt x="135" y="260"/>
                    </a:lnTo>
                    <a:lnTo>
                      <a:pt x="114" y="275"/>
                    </a:lnTo>
                    <a:lnTo>
                      <a:pt x="92" y="286"/>
                    </a:lnTo>
                    <a:lnTo>
                      <a:pt x="71" y="291"/>
                    </a:lnTo>
                    <a:lnTo>
                      <a:pt x="51" y="290"/>
                    </a:lnTo>
                    <a:lnTo>
                      <a:pt x="33" y="284"/>
                    </a:lnTo>
                    <a:lnTo>
                      <a:pt x="19" y="271"/>
                    </a:lnTo>
                    <a:lnTo>
                      <a:pt x="9" y="255"/>
                    </a:lnTo>
                    <a:lnTo>
                      <a:pt x="2" y="234"/>
                    </a:lnTo>
                    <a:lnTo>
                      <a:pt x="0" y="211"/>
                    </a:lnTo>
                    <a:lnTo>
                      <a:pt x="2" y="185"/>
                    </a:lnTo>
                    <a:lnTo>
                      <a:pt x="9" y="157"/>
                    </a:lnTo>
                    <a:lnTo>
                      <a:pt x="19" y="129"/>
                    </a:lnTo>
                    <a:lnTo>
                      <a:pt x="34" y="100"/>
                    </a:lnTo>
                    <a:lnTo>
                      <a:pt x="51" y="73"/>
                    </a:lnTo>
                    <a:lnTo>
                      <a:pt x="71" y="50"/>
                    </a:lnTo>
                    <a:lnTo>
                      <a:pt x="92" y="30"/>
                    </a:lnTo>
                    <a:lnTo>
                      <a:pt x="114" y="16"/>
                    </a:lnTo>
                    <a:lnTo>
                      <a:pt x="136" y="6"/>
                    </a:lnTo>
                    <a:lnTo>
                      <a:pt x="156" y="0"/>
                    </a:lnTo>
                    <a:lnTo>
                      <a:pt x="176" y="1"/>
                    </a:lnTo>
                    <a:lnTo>
                      <a:pt x="194" y="8"/>
                    </a:lnTo>
                    <a:lnTo>
                      <a:pt x="208" y="20"/>
                    </a:lnTo>
                    <a:lnTo>
                      <a:pt x="219" y="36"/>
                    </a:lnTo>
                    <a:lnTo>
                      <a:pt x="225" y="57"/>
                    </a:lnTo>
                    <a:lnTo>
                      <a:pt x="227" y="80"/>
                    </a:lnTo>
                    <a:lnTo>
                      <a:pt x="225" y="106"/>
                    </a:lnTo>
                    <a:lnTo>
                      <a:pt x="219" y="134"/>
                    </a:lnTo>
                    <a:lnTo>
                      <a:pt x="208" y="162"/>
                    </a:lnTo>
                    <a:lnTo>
                      <a:pt x="194" y="191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9" name="Freeform 742"/>
              <p:cNvSpPr>
                <a:spLocks/>
              </p:cNvSpPr>
              <p:nvPr/>
            </p:nvSpPr>
            <p:spPr bwMode="auto">
              <a:xfrm>
                <a:off x="4864" y="1891"/>
                <a:ext cx="216" cy="276"/>
              </a:xfrm>
              <a:custGeom>
                <a:avLst/>
                <a:gdLst/>
                <a:ahLst/>
                <a:cxnLst>
                  <a:cxn ang="0">
                    <a:pos x="184" y="182"/>
                  </a:cxn>
                  <a:cxn ang="0">
                    <a:pos x="167" y="207"/>
                  </a:cxn>
                  <a:cxn ang="0">
                    <a:pos x="148" y="229"/>
                  </a:cxn>
                  <a:cxn ang="0">
                    <a:pos x="129" y="248"/>
                  </a:cxn>
                  <a:cxn ang="0">
                    <a:pos x="108" y="262"/>
                  </a:cxn>
                  <a:cxn ang="0">
                    <a:pos x="87" y="271"/>
                  </a:cxn>
                  <a:cxn ang="0">
                    <a:pos x="67" y="276"/>
                  </a:cxn>
                  <a:cxn ang="0">
                    <a:pos x="48" y="276"/>
                  </a:cxn>
                  <a:cxn ang="0">
                    <a:pos x="32" y="269"/>
                  </a:cxn>
                  <a:cxn ang="0">
                    <a:pos x="18" y="258"/>
                  </a:cxn>
                  <a:cxn ang="0">
                    <a:pos x="8" y="242"/>
                  </a:cxn>
                  <a:cxn ang="0">
                    <a:pos x="2" y="223"/>
                  </a:cxn>
                  <a:cxn ang="0">
                    <a:pos x="0" y="200"/>
                  </a:cxn>
                  <a:cxn ang="0">
                    <a:pos x="2" y="175"/>
                  </a:cxn>
                  <a:cxn ang="0">
                    <a:pos x="8" y="149"/>
                  </a:cxn>
                  <a:cxn ang="0">
                    <a:pos x="18" y="122"/>
                  </a:cxn>
                  <a:cxn ang="0">
                    <a:pos x="32" y="95"/>
                  </a:cxn>
                  <a:cxn ang="0">
                    <a:pos x="49" y="69"/>
                  </a:cxn>
                  <a:cxn ang="0">
                    <a:pos x="67" y="47"/>
                  </a:cxn>
                  <a:cxn ang="0">
                    <a:pos x="87" y="29"/>
                  </a:cxn>
                  <a:cxn ang="0">
                    <a:pos x="108" y="15"/>
                  </a:cxn>
                  <a:cxn ang="0">
                    <a:pos x="129" y="5"/>
                  </a:cxn>
                  <a:cxn ang="0">
                    <a:pos x="149" y="0"/>
                  </a:cxn>
                  <a:cxn ang="0">
                    <a:pos x="167" y="1"/>
                  </a:cxn>
                  <a:cxn ang="0">
                    <a:pos x="184" y="7"/>
                  </a:cxn>
                  <a:cxn ang="0">
                    <a:pos x="198" y="18"/>
                  </a:cxn>
                  <a:cxn ang="0">
                    <a:pos x="208" y="34"/>
                  </a:cxn>
                  <a:cxn ang="0">
                    <a:pos x="214" y="54"/>
                  </a:cxn>
                  <a:cxn ang="0">
                    <a:pos x="216" y="76"/>
                  </a:cxn>
                  <a:cxn ang="0">
                    <a:pos x="214" y="101"/>
                  </a:cxn>
                  <a:cxn ang="0">
                    <a:pos x="208" y="127"/>
                  </a:cxn>
                  <a:cxn ang="0">
                    <a:pos x="198" y="154"/>
                  </a:cxn>
                  <a:cxn ang="0">
                    <a:pos x="184" y="182"/>
                  </a:cxn>
                </a:cxnLst>
                <a:rect l="0" t="0" r="r" b="b"/>
                <a:pathLst>
                  <a:path w="216" h="276">
                    <a:moveTo>
                      <a:pt x="184" y="182"/>
                    </a:moveTo>
                    <a:lnTo>
                      <a:pt x="167" y="207"/>
                    </a:lnTo>
                    <a:lnTo>
                      <a:pt x="148" y="229"/>
                    </a:lnTo>
                    <a:lnTo>
                      <a:pt x="129" y="248"/>
                    </a:lnTo>
                    <a:lnTo>
                      <a:pt x="108" y="262"/>
                    </a:lnTo>
                    <a:lnTo>
                      <a:pt x="87" y="271"/>
                    </a:lnTo>
                    <a:lnTo>
                      <a:pt x="67" y="276"/>
                    </a:lnTo>
                    <a:lnTo>
                      <a:pt x="48" y="276"/>
                    </a:lnTo>
                    <a:lnTo>
                      <a:pt x="32" y="269"/>
                    </a:lnTo>
                    <a:lnTo>
                      <a:pt x="18" y="258"/>
                    </a:lnTo>
                    <a:lnTo>
                      <a:pt x="8" y="242"/>
                    </a:lnTo>
                    <a:lnTo>
                      <a:pt x="2" y="223"/>
                    </a:lnTo>
                    <a:lnTo>
                      <a:pt x="0" y="200"/>
                    </a:lnTo>
                    <a:lnTo>
                      <a:pt x="2" y="175"/>
                    </a:lnTo>
                    <a:lnTo>
                      <a:pt x="8" y="149"/>
                    </a:lnTo>
                    <a:lnTo>
                      <a:pt x="18" y="122"/>
                    </a:lnTo>
                    <a:lnTo>
                      <a:pt x="32" y="95"/>
                    </a:lnTo>
                    <a:lnTo>
                      <a:pt x="49" y="69"/>
                    </a:lnTo>
                    <a:lnTo>
                      <a:pt x="67" y="47"/>
                    </a:lnTo>
                    <a:lnTo>
                      <a:pt x="87" y="29"/>
                    </a:lnTo>
                    <a:lnTo>
                      <a:pt x="108" y="15"/>
                    </a:lnTo>
                    <a:lnTo>
                      <a:pt x="129" y="5"/>
                    </a:lnTo>
                    <a:lnTo>
                      <a:pt x="149" y="0"/>
                    </a:lnTo>
                    <a:lnTo>
                      <a:pt x="167" y="1"/>
                    </a:lnTo>
                    <a:lnTo>
                      <a:pt x="184" y="7"/>
                    </a:lnTo>
                    <a:lnTo>
                      <a:pt x="198" y="18"/>
                    </a:lnTo>
                    <a:lnTo>
                      <a:pt x="208" y="34"/>
                    </a:lnTo>
                    <a:lnTo>
                      <a:pt x="214" y="54"/>
                    </a:lnTo>
                    <a:lnTo>
                      <a:pt x="216" y="76"/>
                    </a:lnTo>
                    <a:lnTo>
                      <a:pt x="214" y="101"/>
                    </a:lnTo>
                    <a:lnTo>
                      <a:pt x="208" y="127"/>
                    </a:lnTo>
                    <a:lnTo>
                      <a:pt x="198" y="154"/>
                    </a:lnTo>
                    <a:lnTo>
                      <a:pt x="184" y="182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30" name="Freeform 743"/>
              <p:cNvSpPr>
                <a:spLocks/>
              </p:cNvSpPr>
              <p:nvPr/>
            </p:nvSpPr>
            <p:spPr bwMode="auto">
              <a:xfrm>
                <a:off x="4867" y="1895"/>
                <a:ext cx="205" cy="262"/>
              </a:xfrm>
              <a:custGeom>
                <a:avLst/>
                <a:gdLst/>
                <a:ahLst/>
                <a:cxnLst>
                  <a:cxn ang="0">
                    <a:pos x="175" y="172"/>
                  </a:cxn>
                  <a:cxn ang="0">
                    <a:pos x="158" y="196"/>
                  </a:cxn>
                  <a:cxn ang="0">
                    <a:pos x="141" y="217"/>
                  </a:cxn>
                  <a:cxn ang="0">
                    <a:pos x="122" y="235"/>
                  </a:cxn>
                  <a:cxn ang="0">
                    <a:pos x="102" y="248"/>
                  </a:cxn>
                  <a:cxn ang="0">
                    <a:pos x="82" y="257"/>
                  </a:cxn>
                  <a:cxn ang="0">
                    <a:pos x="63" y="262"/>
                  </a:cxn>
                  <a:cxn ang="0">
                    <a:pos x="46" y="261"/>
                  </a:cxn>
                  <a:cxn ang="0">
                    <a:pos x="30" y="255"/>
                  </a:cxn>
                  <a:cxn ang="0">
                    <a:pos x="17" y="244"/>
                  </a:cxn>
                  <a:cxn ang="0">
                    <a:pos x="7" y="229"/>
                  </a:cxn>
                  <a:cxn ang="0">
                    <a:pos x="2" y="211"/>
                  </a:cxn>
                  <a:cxn ang="0">
                    <a:pos x="0" y="190"/>
                  </a:cxn>
                  <a:cxn ang="0">
                    <a:pos x="2" y="166"/>
                  </a:cxn>
                  <a:cxn ang="0">
                    <a:pos x="7" y="141"/>
                  </a:cxn>
                  <a:cxn ang="0">
                    <a:pos x="17" y="115"/>
                  </a:cxn>
                  <a:cxn ang="0">
                    <a:pos x="30" y="90"/>
                  </a:cxn>
                  <a:cxn ang="0">
                    <a:pos x="46" y="65"/>
                  </a:cxn>
                  <a:cxn ang="0">
                    <a:pos x="64" y="44"/>
                  </a:cxn>
                  <a:cxn ang="0">
                    <a:pos x="83" y="27"/>
                  </a:cxn>
                  <a:cxn ang="0">
                    <a:pos x="102" y="14"/>
                  </a:cxn>
                  <a:cxn ang="0">
                    <a:pos x="122" y="5"/>
                  </a:cxn>
                  <a:cxn ang="0">
                    <a:pos x="141" y="0"/>
                  </a:cxn>
                  <a:cxn ang="0">
                    <a:pos x="159" y="1"/>
                  </a:cxn>
                  <a:cxn ang="0">
                    <a:pos x="175" y="6"/>
                  </a:cxn>
                  <a:cxn ang="0">
                    <a:pos x="188" y="17"/>
                  </a:cxn>
                  <a:cxn ang="0">
                    <a:pos x="197" y="32"/>
                  </a:cxn>
                  <a:cxn ang="0">
                    <a:pos x="203" y="51"/>
                  </a:cxn>
                  <a:cxn ang="0">
                    <a:pos x="205" y="72"/>
                  </a:cxn>
                  <a:cxn ang="0">
                    <a:pos x="203" y="95"/>
                  </a:cxn>
                  <a:cxn ang="0">
                    <a:pos x="197" y="121"/>
                  </a:cxn>
                  <a:cxn ang="0">
                    <a:pos x="188" y="146"/>
                  </a:cxn>
                  <a:cxn ang="0">
                    <a:pos x="175" y="172"/>
                  </a:cxn>
                </a:cxnLst>
                <a:rect l="0" t="0" r="r" b="b"/>
                <a:pathLst>
                  <a:path w="205" h="262">
                    <a:moveTo>
                      <a:pt x="175" y="172"/>
                    </a:moveTo>
                    <a:lnTo>
                      <a:pt x="158" y="196"/>
                    </a:lnTo>
                    <a:lnTo>
                      <a:pt x="141" y="217"/>
                    </a:lnTo>
                    <a:lnTo>
                      <a:pt x="122" y="235"/>
                    </a:lnTo>
                    <a:lnTo>
                      <a:pt x="102" y="248"/>
                    </a:lnTo>
                    <a:lnTo>
                      <a:pt x="82" y="257"/>
                    </a:lnTo>
                    <a:lnTo>
                      <a:pt x="63" y="262"/>
                    </a:lnTo>
                    <a:lnTo>
                      <a:pt x="46" y="261"/>
                    </a:lnTo>
                    <a:lnTo>
                      <a:pt x="30" y="255"/>
                    </a:lnTo>
                    <a:lnTo>
                      <a:pt x="17" y="244"/>
                    </a:lnTo>
                    <a:lnTo>
                      <a:pt x="7" y="229"/>
                    </a:lnTo>
                    <a:lnTo>
                      <a:pt x="2" y="211"/>
                    </a:lnTo>
                    <a:lnTo>
                      <a:pt x="0" y="190"/>
                    </a:lnTo>
                    <a:lnTo>
                      <a:pt x="2" y="166"/>
                    </a:lnTo>
                    <a:lnTo>
                      <a:pt x="7" y="141"/>
                    </a:lnTo>
                    <a:lnTo>
                      <a:pt x="17" y="115"/>
                    </a:lnTo>
                    <a:lnTo>
                      <a:pt x="30" y="90"/>
                    </a:lnTo>
                    <a:lnTo>
                      <a:pt x="46" y="65"/>
                    </a:lnTo>
                    <a:lnTo>
                      <a:pt x="64" y="44"/>
                    </a:lnTo>
                    <a:lnTo>
                      <a:pt x="83" y="27"/>
                    </a:lnTo>
                    <a:lnTo>
                      <a:pt x="102" y="14"/>
                    </a:lnTo>
                    <a:lnTo>
                      <a:pt x="122" y="5"/>
                    </a:lnTo>
                    <a:lnTo>
                      <a:pt x="141" y="0"/>
                    </a:lnTo>
                    <a:lnTo>
                      <a:pt x="159" y="1"/>
                    </a:lnTo>
                    <a:lnTo>
                      <a:pt x="175" y="6"/>
                    </a:lnTo>
                    <a:lnTo>
                      <a:pt x="188" y="17"/>
                    </a:lnTo>
                    <a:lnTo>
                      <a:pt x="197" y="32"/>
                    </a:lnTo>
                    <a:lnTo>
                      <a:pt x="203" y="51"/>
                    </a:lnTo>
                    <a:lnTo>
                      <a:pt x="205" y="72"/>
                    </a:lnTo>
                    <a:lnTo>
                      <a:pt x="203" y="95"/>
                    </a:lnTo>
                    <a:lnTo>
                      <a:pt x="197" y="121"/>
                    </a:lnTo>
                    <a:lnTo>
                      <a:pt x="188" y="146"/>
                    </a:lnTo>
                    <a:lnTo>
                      <a:pt x="175" y="172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31" name="Freeform 744"/>
              <p:cNvSpPr>
                <a:spLocks/>
              </p:cNvSpPr>
              <p:nvPr/>
            </p:nvSpPr>
            <p:spPr bwMode="auto">
              <a:xfrm>
                <a:off x="4869" y="1899"/>
                <a:ext cx="195" cy="247"/>
              </a:xfrm>
              <a:custGeom>
                <a:avLst/>
                <a:gdLst/>
                <a:ahLst/>
                <a:cxnLst>
                  <a:cxn ang="0">
                    <a:pos x="166" y="163"/>
                  </a:cxn>
                  <a:cxn ang="0">
                    <a:pos x="151" y="186"/>
                  </a:cxn>
                  <a:cxn ang="0">
                    <a:pos x="134" y="205"/>
                  </a:cxn>
                  <a:cxn ang="0">
                    <a:pos x="116" y="222"/>
                  </a:cxn>
                  <a:cxn ang="0">
                    <a:pos x="97" y="234"/>
                  </a:cxn>
                  <a:cxn ang="0">
                    <a:pos x="79" y="243"/>
                  </a:cxn>
                  <a:cxn ang="0">
                    <a:pos x="61" y="247"/>
                  </a:cxn>
                  <a:cxn ang="0">
                    <a:pos x="44" y="247"/>
                  </a:cxn>
                  <a:cxn ang="0">
                    <a:pos x="29" y="241"/>
                  </a:cxn>
                  <a:cxn ang="0">
                    <a:pos x="16" y="231"/>
                  </a:cxn>
                  <a:cxn ang="0">
                    <a:pos x="7" y="217"/>
                  </a:cxn>
                  <a:cxn ang="0">
                    <a:pos x="2" y="199"/>
                  </a:cxn>
                  <a:cxn ang="0">
                    <a:pos x="0" y="179"/>
                  </a:cxn>
                  <a:cxn ang="0">
                    <a:pos x="2" y="157"/>
                  </a:cxn>
                  <a:cxn ang="0">
                    <a:pos x="8" y="133"/>
                  </a:cxn>
                  <a:cxn ang="0">
                    <a:pos x="16" y="109"/>
                  </a:cxn>
                  <a:cxn ang="0">
                    <a:pos x="29" y="84"/>
                  </a:cxn>
                  <a:cxn ang="0">
                    <a:pos x="44" y="61"/>
                  </a:cxn>
                  <a:cxn ang="0">
                    <a:pos x="61" y="42"/>
                  </a:cxn>
                  <a:cxn ang="0">
                    <a:pos x="79" y="25"/>
                  </a:cxn>
                  <a:cxn ang="0">
                    <a:pos x="98" y="13"/>
                  </a:cxn>
                  <a:cxn ang="0">
                    <a:pos x="116" y="4"/>
                  </a:cxn>
                  <a:cxn ang="0">
                    <a:pos x="134" y="0"/>
                  </a:cxn>
                  <a:cxn ang="0">
                    <a:pos x="151" y="0"/>
                  </a:cxn>
                  <a:cxn ang="0">
                    <a:pos x="166" y="6"/>
                  </a:cxn>
                  <a:cxn ang="0">
                    <a:pos x="179" y="16"/>
                  </a:cxn>
                  <a:cxn ang="0">
                    <a:pos x="188" y="30"/>
                  </a:cxn>
                  <a:cxn ang="0">
                    <a:pos x="193" y="48"/>
                  </a:cxn>
                  <a:cxn ang="0">
                    <a:pos x="195" y="68"/>
                  </a:cxn>
                  <a:cxn ang="0">
                    <a:pos x="193" y="90"/>
                  </a:cxn>
                  <a:cxn ang="0">
                    <a:pos x="187" y="114"/>
                  </a:cxn>
                  <a:cxn ang="0">
                    <a:pos x="179" y="138"/>
                  </a:cxn>
                  <a:cxn ang="0">
                    <a:pos x="166" y="163"/>
                  </a:cxn>
                </a:cxnLst>
                <a:rect l="0" t="0" r="r" b="b"/>
                <a:pathLst>
                  <a:path w="195" h="247">
                    <a:moveTo>
                      <a:pt x="166" y="163"/>
                    </a:moveTo>
                    <a:lnTo>
                      <a:pt x="151" y="186"/>
                    </a:lnTo>
                    <a:lnTo>
                      <a:pt x="134" y="205"/>
                    </a:lnTo>
                    <a:lnTo>
                      <a:pt x="116" y="222"/>
                    </a:lnTo>
                    <a:lnTo>
                      <a:pt x="97" y="234"/>
                    </a:lnTo>
                    <a:lnTo>
                      <a:pt x="79" y="243"/>
                    </a:lnTo>
                    <a:lnTo>
                      <a:pt x="61" y="247"/>
                    </a:lnTo>
                    <a:lnTo>
                      <a:pt x="44" y="247"/>
                    </a:lnTo>
                    <a:lnTo>
                      <a:pt x="29" y="241"/>
                    </a:lnTo>
                    <a:lnTo>
                      <a:pt x="16" y="231"/>
                    </a:lnTo>
                    <a:lnTo>
                      <a:pt x="7" y="217"/>
                    </a:lnTo>
                    <a:lnTo>
                      <a:pt x="2" y="199"/>
                    </a:lnTo>
                    <a:lnTo>
                      <a:pt x="0" y="179"/>
                    </a:lnTo>
                    <a:lnTo>
                      <a:pt x="2" y="157"/>
                    </a:lnTo>
                    <a:lnTo>
                      <a:pt x="8" y="133"/>
                    </a:lnTo>
                    <a:lnTo>
                      <a:pt x="16" y="109"/>
                    </a:lnTo>
                    <a:lnTo>
                      <a:pt x="29" y="84"/>
                    </a:lnTo>
                    <a:lnTo>
                      <a:pt x="44" y="61"/>
                    </a:lnTo>
                    <a:lnTo>
                      <a:pt x="61" y="42"/>
                    </a:lnTo>
                    <a:lnTo>
                      <a:pt x="79" y="25"/>
                    </a:lnTo>
                    <a:lnTo>
                      <a:pt x="98" y="13"/>
                    </a:lnTo>
                    <a:lnTo>
                      <a:pt x="116" y="4"/>
                    </a:lnTo>
                    <a:lnTo>
                      <a:pt x="134" y="0"/>
                    </a:lnTo>
                    <a:lnTo>
                      <a:pt x="151" y="0"/>
                    </a:lnTo>
                    <a:lnTo>
                      <a:pt x="166" y="6"/>
                    </a:lnTo>
                    <a:lnTo>
                      <a:pt x="179" y="16"/>
                    </a:lnTo>
                    <a:lnTo>
                      <a:pt x="188" y="30"/>
                    </a:lnTo>
                    <a:lnTo>
                      <a:pt x="193" y="48"/>
                    </a:lnTo>
                    <a:lnTo>
                      <a:pt x="195" y="68"/>
                    </a:lnTo>
                    <a:lnTo>
                      <a:pt x="193" y="90"/>
                    </a:lnTo>
                    <a:lnTo>
                      <a:pt x="187" y="114"/>
                    </a:lnTo>
                    <a:lnTo>
                      <a:pt x="179" y="138"/>
                    </a:lnTo>
                    <a:lnTo>
                      <a:pt x="166" y="163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32" name="Freeform 745"/>
              <p:cNvSpPr>
                <a:spLocks/>
              </p:cNvSpPr>
              <p:nvPr/>
            </p:nvSpPr>
            <p:spPr bwMode="auto">
              <a:xfrm>
                <a:off x="4872" y="1903"/>
                <a:ext cx="183" cy="233"/>
              </a:xfrm>
              <a:custGeom>
                <a:avLst/>
                <a:gdLst/>
                <a:ahLst/>
                <a:cxnLst>
                  <a:cxn ang="0">
                    <a:pos x="156" y="153"/>
                  </a:cxn>
                  <a:cxn ang="0">
                    <a:pos x="142" y="175"/>
                  </a:cxn>
                  <a:cxn ang="0">
                    <a:pos x="126" y="193"/>
                  </a:cxn>
                  <a:cxn ang="0">
                    <a:pos x="109" y="209"/>
                  </a:cxn>
                  <a:cxn ang="0">
                    <a:pos x="92" y="221"/>
                  </a:cxn>
                  <a:cxn ang="0">
                    <a:pos x="74" y="229"/>
                  </a:cxn>
                  <a:cxn ang="0">
                    <a:pos x="57" y="233"/>
                  </a:cxn>
                  <a:cxn ang="0">
                    <a:pos x="41" y="232"/>
                  </a:cxn>
                  <a:cxn ang="0">
                    <a:pos x="27" y="227"/>
                  </a:cxn>
                  <a:cxn ang="0">
                    <a:pos x="15" y="218"/>
                  </a:cxn>
                  <a:cxn ang="0">
                    <a:pos x="7" y="204"/>
                  </a:cxn>
                  <a:cxn ang="0">
                    <a:pos x="2" y="188"/>
                  </a:cxn>
                  <a:cxn ang="0">
                    <a:pos x="0" y="169"/>
                  </a:cxn>
                  <a:cxn ang="0">
                    <a:pos x="2" y="148"/>
                  </a:cxn>
                  <a:cxn ang="0">
                    <a:pos x="7" y="126"/>
                  </a:cxn>
                  <a:cxn ang="0">
                    <a:pos x="15" y="102"/>
                  </a:cxn>
                  <a:cxn ang="0">
                    <a:pos x="27" y="79"/>
                  </a:cxn>
                  <a:cxn ang="0">
                    <a:pos x="41" y="58"/>
                  </a:cxn>
                  <a:cxn ang="0">
                    <a:pos x="57" y="39"/>
                  </a:cxn>
                  <a:cxn ang="0">
                    <a:pos x="74" y="24"/>
                  </a:cxn>
                  <a:cxn ang="0">
                    <a:pos x="92" y="12"/>
                  </a:cxn>
                  <a:cxn ang="0">
                    <a:pos x="109" y="4"/>
                  </a:cxn>
                  <a:cxn ang="0">
                    <a:pos x="126" y="0"/>
                  </a:cxn>
                  <a:cxn ang="0">
                    <a:pos x="142" y="0"/>
                  </a:cxn>
                  <a:cxn ang="0">
                    <a:pos x="157" y="5"/>
                  </a:cxn>
                  <a:cxn ang="0">
                    <a:pos x="168" y="15"/>
                  </a:cxn>
                  <a:cxn ang="0">
                    <a:pos x="177" y="28"/>
                  </a:cxn>
                  <a:cxn ang="0">
                    <a:pos x="182" y="45"/>
                  </a:cxn>
                  <a:cxn ang="0">
                    <a:pos x="183" y="64"/>
                  </a:cxn>
                  <a:cxn ang="0">
                    <a:pos x="182" y="85"/>
                  </a:cxn>
                  <a:cxn ang="0">
                    <a:pos x="177" y="107"/>
                  </a:cxn>
                  <a:cxn ang="0">
                    <a:pos x="168" y="130"/>
                  </a:cxn>
                  <a:cxn ang="0">
                    <a:pos x="156" y="153"/>
                  </a:cxn>
                </a:cxnLst>
                <a:rect l="0" t="0" r="r" b="b"/>
                <a:pathLst>
                  <a:path w="183" h="233">
                    <a:moveTo>
                      <a:pt x="156" y="153"/>
                    </a:moveTo>
                    <a:lnTo>
                      <a:pt x="142" y="175"/>
                    </a:lnTo>
                    <a:lnTo>
                      <a:pt x="126" y="193"/>
                    </a:lnTo>
                    <a:lnTo>
                      <a:pt x="109" y="209"/>
                    </a:lnTo>
                    <a:lnTo>
                      <a:pt x="92" y="221"/>
                    </a:lnTo>
                    <a:lnTo>
                      <a:pt x="74" y="229"/>
                    </a:lnTo>
                    <a:lnTo>
                      <a:pt x="57" y="233"/>
                    </a:lnTo>
                    <a:lnTo>
                      <a:pt x="41" y="232"/>
                    </a:lnTo>
                    <a:lnTo>
                      <a:pt x="27" y="227"/>
                    </a:lnTo>
                    <a:lnTo>
                      <a:pt x="15" y="218"/>
                    </a:lnTo>
                    <a:lnTo>
                      <a:pt x="7" y="204"/>
                    </a:lnTo>
                    <a:lnTo>
                      <a:pt x="2" y="188"/>
                    </a:lnTo>
                    <a:lnTo>
                      <a:pt x="0" y="169"/>
                    </a:lnTo>
                    <a:lnTo>
                      <a:pt x="2" y="148"/>
                    </a:lnTo>
                    <a:lnTo>
                      <a:pt x="7" y="126"/>
                    </a:lnTo>
                    <a:lnTo>
                      <a:pt x="15" y="102"/>
                    </a:lnTo>
                    <a:lnTo>
                      <a:pt x="27" y="79"/>
                    </a:lnTo>
                    <a:lnTo>
                      <a:pt x="41" y="58"/>
                    </a:lnTo>
                    <a:lnTo>
                      <a:pt x="57" y="39"/>
                    </a:lnTo>
                    <a:lnTo>
                      <a:pt x="74" y="24"/>
                    </a:lnTo>
                    <a:lnTo>
                      <a:pt x="92" y="12"/>
                    </a:lnTo>
                    <a:lnTo>
                      <a:pt x="109" y="4"/>
                    </a:lnTo>
                    <a:lnTo>
                      <a:pt x="126" y="0"/>
                    </a:lnTo>
                    <a:lnTo>
                      <a:pt x="142" y="0"/>
                    </a:lnTo>
                    <a:lnTo>
                      <a:pt x="157" y="5"/>
                    </a:lnTo>
                    <a:lnTo>
                      <a:pt x="168" y="15"/>
                    </a:lnTo>
                    <a:lnTo>
                      <a:pt x="177" y="28"/>
                    </a:lnTo>
                    <a:lnTo>
                      <a:pt x="182" y="45"/>
                    </a:lnTo>
                    <a:lnTo>
                      <a:pt x="183" y="64"/>
                    </a:lnTo>
                    <a:lnTo>
                      <a:pt x="182" y="85"/>
                    </a:lnTo>
                    <a:lnTo>
                      <a:pt x="177" y="107"/>
                    </a:lnTo>
                    <a:lnTo>
                      <a:pt x="168" y="130"/>
                    </a:lnTo>
                    <a:lnTo>
                      <a:pt x="156" y="153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33" name="Freeform 746"/>
              <p:cNvSpPr>
                <a:spLocks/>
              </p:cNvSpPr>
              <p:nvPr/>
            </p:nvSpPr>
            <p:spPr bwMode="auto">
              <a:xfrm>
                <a:off x="4875" y="1906"/>
                <a:ext cx="172" cy="219"/>
              </a:xfrm>
              <a:custGeom>
                <a:avLst/>
                <a:gdLst/>
                <a:ahLst/>
                <a:cxnLst>
                  <a:cxn ang="0">
                    <a:pos x="147" y="145"/>
                  </a:cxn>
                  <a:cxn ang="0">
                    <a:pos x="133" y="165"/>
                  </a:cxn>
                  <a:cxn ang="0">
                    <a:pos x="118" y="182"/>
                  </a:cxn>
                  <a:cxn ang="0">
                    <a:pos x="102" y="197"/>
                  </a:cxn>
                  <a:cxn ang="0">
                    <a:pos x="86" y="208"/>
                  </a:cxn>
                  <a:cxn ang="0">
                    <a:pos x="69" y="216"/>
                  </a:cxn>
                  <a:cxn ang="0">
                    <a:pos x="53" y="219"/>
                  </a:cxn>
                  <a:cxn ang="0">
                    <a:pos x="38" y="219"/>
                  </a:cxn>
                  <a:cxn ang="0">
                    <a:pos x="25" y="214"/>
                  </a:cxn>
                  <a:cxn ang="0">
                    <a:pos x="14" y="205"/>
                  </a:cxn>
                  <a:cxn ang="0">
                    <a:pos x="6" y="193"/>
                  </a:cxn>
                  <a:cxn ang="0">
                    <a:pos x="1" y="177"/>
                  </a:cxn>
                  <a:cxn ang="0">
                    <a:pos x="0" y="159"/>
                  </a:cxn>
                  <a:cxn ang="0">
                    <a:pos x="1" y="140"/>
                  </a:cxn>
                  <a:cxn ang="0">
                    <a:pos x="6" y="119"/>
                  </a:cxn>
                  <a:cxn ang="0">
                    <a:pos x="14" y="97"/>
                  </a:cxn>
                  <a:cxn ang="0">
                    <a:pos x="25" y="75"/>
                  </a:cxn>
                  <a:cxn ang="0">
                    <a:pos x="39" y="55"/>
                  </a:cxn>
                  <a:cxn ang="0">
                    <a:pos x="54" y="37"/>
                  </a:cxn>
                  <a:cxn ang="0">
                    <a:pos x="70" y="23"/>
                  </a:cxn>
                  <a:cxn ang="0">
                    <a:pos x="86" y="12"/>
                  </a:cxn>
                  <a:cxn ang="0">
                    <a:pos x="103" y="4"/>
                  </a:cxn>
                  <a:cxn ang="0">
                    <a:pos x="119" y="0"/>
                  </a:cxn>
                  <a:cxn ang="0">
                    <a:pos x="133" y="1"/>
                  </a:cxn>
                  <a:cxn ang="0">
                    <a:pos x="147" y="6"/>
                  </a:cxn>
                  <a:cxn ang="0">
                    <a:pos x="158" y="15"/>
                  </a:cxn>
                  <a:cxn ang="0">
                    <a:pos x="166" y="27"/>
                  </a:cxn>
                  <a:cxn ang="0">
                    <a:pos x="171" y="43"/>
                  </a:cxn>
                  <a:cxn ang="0">
                    <a:pos x="172" y="61"/>
                  </a:cxn>
                  <a:cxn ang="0">
                    <a:pos x="171" y="80"/>
                  </a:cxn>
                  <a:cxn ang="0">
                    <a:pos x="166" y="101"/>
                  </a:cxn>
                  <a:cxn ang="0">
                    <a:pos x="158" y="123"/>
                  </a:cxn>
                  <a:cxn ang="0">
                    <a:pos x="147" y="145"/>
                  </a:cxn>
                </a:cxnLst>
                <a:rect l="0" t="0" r="r" b="b"/>
                <a:pathLst>
                  <a:path w="172" h="219">
                    <a:moveTo>
                      <a:pt x="147" y="145"/>
                    </a:moveTo>
                    <a:lnTo>
                      <a:pt x="133" y="165"/>
                    </a:lnTo>
                    <a:lnTo>
                      <a:pt x="118" y="182"/>
                    </a:lnTo>
                    <a:lnTo>
                      <a:pt x="102" y="197"/>
                    </a:lnTo>
                    <a:lnTo>
                      <a:pt x="86" y="208"/>
                    </a:lnTo>
                    <a:lnTo>
                      <a:pt x="69" y="216"/>
                    </a:lnTo>
                    <a:lnTo>
                      <a:pt x="53" y="219"/>
                    </a:lnTo>
                    <a:lnTo>
                      <a:pt x="38" y="219"/>
                    </a:lnTo>
                    <a:lnTo>
                      <a:pt x="25" y="214"/>
                    </a:lnTo>
                    <a:lnTo>
                      <a:pt x="14" y="205"/>
                    </a:lnTo>
                    <a:lnTo>
                      <a:pt x="6" y="193"/>
                    </a:lnTo>
                    <a:lnTo>
                      <a:pt x="1" y="177"/>
                    </a:lnTo>
                    <a:lnTo>
                      <a:pt x="0" y="159"/>
                    </a:lnTo>
                    <a:lnTo>
                      <a:pt x="1" y="140"/>
                    </a:lnTo>
                    <a:lnTo>
                      <a:pt x="6" y="119"/>
                    </a:lnTo>
                    <a:lnTo>
                      <a:pt x="14" y="97"/>
                    </a:lnTo>
                    <a:lnTo>
                      <a:pt x="25" y="75"/>
                    </a:lnTo>
                    <a:lnTo>
                      <a:pt x="39" y="55"/>
                    </a:lnTo>
                    <a:lnTo>
                      <a:pt x="54" y="37"/>
                    </a:lnTo>
                    <a:lnTo>
                      <a:pt x="70" y="23"/>
                    </a:lnTo>
                    <a:lnTo>
                      <a:pt x="86" y="12"/>
                    </a:lnTo>
                    <a:lnTo>
                      <a:pt x="103" y="4"/>
                    </a:lnTo>
                    <a:lnTo>
                      <a:pt x="119" y="0"/>
                    </a:lnTo>
                    <a:lnTo>
                      <a:pt x="133" y="1"/>
                    </a:lnTo>
                    <a:lnTo>
                      <a:pt x="147" y="6"/>
                    </a:lnTo>
                    <a:lnTo>
                      <a:pt x="158" y="15"/>
                    </a:lnTo>
                    <a:lnTo>
                      <a:pt x="166" y="27"/>
                    </a:lnTo>
                    <a:lnTo>
                      <a:pt x="171" y="43"/>
                    </a:lnTo>
                    <a:lnTo>
                      <a:pt x="172" y="61"/>
                    </a:lnTo>
                    <a:lnTo>
                      <a:pt x="171" y="80"/>
                    </a:lnTo>
                    <a:lnTo>
                      <a:pt x="166" y="101"/>
                    </a:lnTo>
                    <a:lnTo>
                      <a:pt x="158" y="123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34" name="Freeform 747"/>
              <p:cNvSpPr>
                <a:spLocks/>
              </p:cNvSpPr>
              <p:nvPr/>
            </p:nvSpPr>
            <p:spPr bwMode="auto">
              <a:xfrm>
                <a:off x="4875" y="1906"/>
                <a:ext cx="172" cy="219"/>
              </a:xfrm>
              <a:custGeom>
                <a:avLst/>
                <a:gdLst/>
                <a:ahLst/>
                <a:cxnLst>
                  <a:cxn ang="0">
                    <a:pos x="147" y="145"/>
                  </a:cxn>
                  <a:cxn ang="0">
                    <a:pos x="133" y="165"/>
                  </a:cxn>
                  <a:cxn ang="0">
                    <a:pos x="118" y="182"/>
                  </a:cxn>
                  <a:cxn ang="0">
                    <a:pos x="102" y="197"/>
                  </a:cxn>
                  <a:cxn ang="0">
                    <a:pos x="86" y="208"/>
                  </a:cxn>
                  <a:cxn ang="0">
                    <a:pos x="69" y="216"/>
                  </a:cxn>
                  <a:cxn ang="0">
                    <a:pos x="53" y="219"/>
                  </a:cxn>
                  <a:cxn ang="0">
                    <a:pos x="38" y="219"/>
                  </a:cxn>
                  <a:cxn ang="0">
                    <a:pos x="25" y="214"/>
                  </a:cxn>
                  <a:cxn ang="0">
                    <a:pos x="14" y="205"/>
                  </a:cxn>
                  <a:cxn ang="0">
                    <a:pos x="6" y="193"/>
                  </a:cxn>
                  <a:cxn ang="0">
                    <a:pos x="1" y="177"/>
                  </a:cxn>
                  <a:cxn ang="0">
                    <a:pos x="0" y="159"/>
                  </a:cxn>
                  <a:cxn ang="0">
                    <a:pos x="1" y="140"/>
                  </a:cxn>
                  <a:cxn ang="0">
                    <a:pos x="6" y="119"/>
                  </a:cxn>
                  <a:cxn ang="0">
                    <a:pos x="14" y="97"/>
                  </a:cxn>
                  <a:cxn ang="0">
                    <a:pos x="25" y="75"/>
                  </a:cxn>
                  <a:cxn ang="0">
                    <a:pos x="39" y="55"/>
                  </a:cxn>
                  <a:cxn ang="0">
                    <a:pos x="54" y="37"/>
                  </a:cxn>
                  <a:cxn ang="0">
                    <a:pos x="70" y="23"/>
                  </a:cxn>
                  <a:cxn ang="0">
                    <a:pos x="86" y="12"/>
                  </a:cxn>
                  <a:cxn ang="0">
                    <a:pos x="103" y="4"/>
                  </a:cxn>
                  <a:cxn ang="0">
                    <a:pos x="119" y="0"/>
                  </a:cxn>
                  <a:cxn ang="0">
                    <a:pos x="133" y="1"/>
                  </a:cxn>
                  <a:cxn ang="0">
                    <a:pos x="147" y="6"/>
                  </a:cxn>
                  <a:cxn ang="0">
                    <a:pos x="158" y="15"/>
                  </a:cxn>
                  <a:cxn ang="0">
                    <a:pos x="166" y="27"/>
                  </a:cxn>
                  <a:cxn ang="0">
                    <a:pos x="171" y="43"/>
                  </a:cxn>
                  <a:cxn ang="0">
                    <a:pos x="172" y="61"/>
                  </a:cxn>
                  <a:cxn ang="0">
                    <a:pos x="171" y="80"/>
                  </a:cxn>
                  <a:cxn ang="0">
                    <a:pos x="166" y="101"/>
                  </a:cxn>
                  <a:cxn ang="0">
                    <a:pos x="158" y="123"/>
                  </a:cxn>
                  <a:cxn ang="0">
                    <a:pos x="147" y="145"/>
                  </a:cxn>
                </a:cxnLst>
                <a:rect l="0" t="0" r="r" b="b"/>
                <a:pathLst>
                  <a:path w="172" h="219">
                    <a:moveTo>
                      <a:pt x="147" y="145"/>
                    </a:moveTo>
                    <a:lnTo>
                      <a:pt x="133" y="165"/>
                    </a:lnTo>
                    <a:lnTo>
                      <a:pt x="118" y="182"/>
                    </a:lnTo>
                    <a:lnTo>
                      <a:pt x="102" y="197"/>
                    </a:lnTo>
                    <a:lnTo>
                      <a:pt x="86" y="208"/>
                    </a:lnTo>
                    <a:lnTo>
                      <a:pt x="69" y="216"/>
                    </a:lnTo>
                    <a:lnTo>
                      <a:pt x="53" y="219"/>
                    </a:lnTo>
                    <a:lnTo>
                      <a:pt x="38" y="219"/>
                    </a:lnTo>
                    <a:lnTo>
                      <a:pt x="25" y="214"/>
                    </a:lnTo>
                    <a:lnTo>
                      <a:pt x="14" y="205"/>
                    </a:lnTo>
                    <a:lnTo>
                      <a:pt x="6" y="193"/>
                    </a:lnTo>
                    <a:lnTo>
                      <a:pt x="1" y="177"/>
                    </a:lnTo>
                    <a:lnTo>
                      <a:pt x="0" y="159"/>
                    </a:lnTo>
                    <a:lnTo>
                      <a:pt x="1" y="140"/>
                    </a:lnTo>
                    <a:lnTo>
                      <a:pt x="6" y="119"/>
                    </a:lnTo>
                    <a:lnTo>
                      <a:pt x="14" y="97"/>
                    </a:lnTo>
                    <a:lnTo>
                      <a:pt x="25" y="75"/>
                    </a:lnTo>
                    <a:lnTo>
                      <a:pt x="39" y="55"/>
                    </a:lnTo>
                    <a:lnTo>
                      <a:pt x="54" y="37"/>
                    </a:lnTo>
                    <a:lnTo>
                      <a:pt x="70" y="23"/>
                    </a:lnTo>
                    <a:lnTo>
                      <a:pt x="86" y="12"/>
                    </a:lnTo>
                    <a:lnTo>
                      <a:pt x="103" y="4"/>
                    </a:lnTo>
                    <a:lnTo>
                      <a:pt x="119" y="0"/>
                    </a:lnTo>
                    <a:lnTo>
                      <a:pt x="133" y="1"/>
                    </a:lnTo>
                    <a:lnTo>
                      <a:pt x="147" y="6"/>
                    </a:lnTo>
                    <a:lnTo>
                      <a:pt x="158" y="15"/>
                    </a:lnTo>
                    <a:lnTo>
                      <a:pt x="166" y="27"/>
                    </a:lnTo>
                    <a:lnTo>
                      <a:pt x="171" y="43"/>
                    </a:lnTo>
                    <a:lnTo>
                      <a:pt x="172" y="61"/>
                    </a:lnTo>
                    <a:lnTo>
                      <a:pt x="171" y="80"/>
                    </a:lnTo>
                    <a:lnTo>
                      <a:pt x="166" y="101"/>
                    </a:lnTo>
                    <a:lnTo>
                      <a:pt x="158" y="123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35" name="Freeform 748"/>
              <p:cNvSpPr>
                <a:spLocks/>
              </p:cNvSpPr>
              <p:nvPr/>
            </p:nvSpPr>
            <p:spPr bwMode="auto">
              <a:xfrm>
                <a:off x="4877" y="1910"/>
                <a:ext cx="162" cy="205"/>
              </a:xfrm>
              <a:custGeom>
                <a:avLst/>
                <a:gdLst/>
                <a:ahLst/>
                <a:cxnLst>
                  <a:cxn ang="0">
                    <a:pos x="138" y="135"/>
                  </a:cxn>
                  <a:cxn ang="0">
                    <a:pos x="126" y="154"/>
                  </a:cxn>
                  <a:cxn ang="0">
                    <a:pos x="112" y="170"/>
                  </a:cxn>
                  <a:cxn ang="0">
                    <a:pos x="97" y="184"/>
                  </a:cxn>
                  <a:cxn ang="0">
                    <a:pos x="81" y="194"/>
                  </a:cxn>
                  <a:cxn ang="0">
                    <a:pos x="66" y="202"/>
                  </a:cxn>
                  <a:cxn ang="0">
                    <a:pos x="51" y="205"/>
                  </a:cxn>
                  <a:cxn ang="0">
                    <a:pos x="37" y="205"/>
                  </a:cxn>
                  <a:cxn ang="0">
                    <a:pos x="24" y="200"/>
                  </a:cxn>
                  <a:cxn ang="0">
                    <a:pos x="14" y="192"/>
                  </a:cxn>
                  <a:cxn ang="0">
                    <a:pos x="6" y="180"/>
                  </a:cxn>
                  <a:cxn ang="0">
                    <a:pos x="2" y="166"/>
                  </a:cxn>
                  <a:cxn ang="0">
                    <a:pos x="0" y="149"/>
                  </a:cxn>
                  <a:cxn ang="0">
                    <a:pos x="2" y="130"/>
                  </a:cxn>
                  <a:cxn ang="0">
                    <a:pos x="6" y="111"/>
                  </a:cxn>
                  <a:cxn ang="0">
                    <a:pos x="14" y="91"/>
                  </a:cxn>
                  <a:cxn ang="0">
                    <a:pos x="24" y="70"/>
                  </a:cxn>
                  <a:cxn ang="0">
                    <a:pos x="37" y="51"/>
                  </a:cxn>
                  <a:cxn ang="0">
                    <a:pos x="51" y="35"/>
                  </a:cxn>
                  <a:cxn ang="0">
                    <a:pos x="66" y="21"/>
                  </a:cxn>
                  <a:cxn ang="0">
                    <a:pos x="81" y="11"/>
                  </a:cxn>
                  <a:cxn ang="0">
                    <a:pos x="97" y="4"/>
                  </a:cxn>
                  <a:cxn ang="0">
                    <a:pos x="112" y="0"/>
                  </a:cxn>
                  <a:cxn ang="0">
                    <a:pos x="126" y="1"/>
                  </a:cxn>
                  <a:cxn ang="0">
                    <a:pos x="138" y="5"/>
                  </a:cxn>
                  <a:cxn ang="0">
                    <a:pos x="149" y="14"/>
                  </a:cxn>
                  <a:cxn ang="0">
                    <a:pos x="156" y="25"/>
                  </a:cxn>
                  <a:cxn ang="0">
                    <a:pos x="161" y="40"/>
                  </a:cxn>
                  <a:cxn ang="0">
                    <a:pos x="162" y="56"/>
                  </a:cxn>
                  <a:cxn ang="0">
                    <a:pos x="161" y="75"/>
                  </a:cxn>
                  <a:cxn ang="0">
                    <a:pos x="156" y="94"/>
                  </a:cxn>
                  <a:cxn ang="0">
                    <a:pos x="149" y="115"/>
                  </a:cxn>
                  <a:cxn ang="0">
                    <a:pos x="138" y="135"/>
                  </a:cxn>
                </a:cxnLst>
                <a:rect l="0" t="0" r="r" b="b"/>
                <a:pathLst>
                  <a:path w="162" h="205">
                    <a:moveTo>
                      <a:pt x="138" y="135"/>
                    </a:moveTo>
                    <a:lnTo>
                      <a:pt x="126" y="154"/>
                    </a:lnTo>
                    <a:lnTo>
                      <a:pt x="112" y="170"/>
                    </a:lnTo>
                    <a:lnTo>
                      <a:pt x="97" y="184"/>
                    </a:lnTo>
                    <a:lnTo>
                      <a:pt x="81" y="194"/>
                    </a:lnTo>
                    <a:lnTo>
                      <a:pt x="66" y="202"/>
                    </a:lnTo>
                    <a:lnTo>
                      <a:pt x="51" y="205"/>
                    </a:lnTo>
                    <a:lnTo>
                      <a:pt x="37" y="205"/>
                    </a:lnTo>
                    <a:lnTo>
                      <a:pt x="24" y="200"/>
                    </a:lnTo>
                    <a:lnTo>
                      <a:pt x="14" y="192"/>
                    </a:lnTo>
                    <a:lnTo>
                      <a:pt x="6" y="180"/>
                    </a:lnTo>
                    <a:lnTo>
                      <a:pt x="2" y="166"/>
                    </a:lnTo>
                    <a:lnTo>
                      <a:pt x="0" y="149"/>
                    </a:lnTo>
                    <a:lnTo>
                      <a:pt x="2" y="130"/>
                    </a:lnTo>
                    <a:lnTo>
                      <a:pt x="6" y="111"/>
                    </a:lnTo>
                    <a:lnTo>
                      <a:pt x="14" y="91"/>
                    </a:lnTo>
                    <a:lnTo>
                      <a:pt x="24" y="70"/>
                    </a:lnTo>
                    <a:lnTo>
                      <a:pt x="37" y="51"/>
                    </a:lnTo>
                    <a:lnTo>
                      <a:pt x="51" y="35"/>
                    </a:lnTo>
                    <a:lnTo>
                      <a:pt x="66" y="21"/>
                    </a:lnTo>
                    <a:lnTo>
                      <a:pt x="81" y="11"/>
                    </a:lnTo>
                    <a:lnTo>
                      <a:pt x="97" y="4"/>
                    </a:lnTo>
                    <a:lnTo>
                      <a:pt x="112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14"/>
                    </a:lnTo>
                    <a:lnTo>
                      <a:pt x="156" y="25"/>
                    </a:lnTo>
                    <a:lnTo>
                      <a:pt x="161" y="40"/>
                    </a:lnTo>
                    <a:lnTo>
                      <a:pt x="162" y="56"/>
                    </a:lnTo>
                    <a:lnTo>
                      <a:pt x="161" y="75"/>
                    </a:lnTo>
                    <a:lnTo>
                      <a:pt x="156" y="94"/>
                    </a:lnTo>
                    <a:lnTo>
                      <a:pt x="149" y="115"/>
                    </a:lnTo>
                    <a:lnTo>
                      <a:pt x="138" y="135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36" name="Freeform 749"/>
              <p:cNvSpPr>
                <a:spLocks/>
              </p:cNvSpPr>
              <p:nvPr/>
            </p:nvSpPr>
            <p:spPr bwMode="auto">
              <a:xfrm>
                <a:off x="4880" y="1914"/>
                <a:ext cx="151" cy="191"/>
              </a:xfrm>
              <a:custGeom>
                <a:avLst/>
                <a:gdLst/>
                <a:ahLst/>
                <a:cxnLst>
                  <a:cxn ang="0">
                    <a:pos x="129" y="125"/>
                  </a:cxn>
                  <a:cxn ang="0">
                    <a:pos x="117" y="143"/>
                  </a:cxn>
                  <a:cxn ang="0">
                    <a:pos x="104" y="158"/>
                  </a:cxn>
                  <a:cxn ang="0">
                    <a:pos x="90" y="171"/>
                  </a:cxn>
                  <a:cxn ang="0">
                    <a:pos x="75" y="181"/>
                  </a:cxn>
                  <a:cxn ang="0">
                    <a:pos x="61" y="187"/>
                  </a:cxn>
                  <a:cxn ang="0">
                    <a:pos x="47" y="191"/>
                  </a:cxn>
                  <a:cxn ang="0">
                    <a:pos x="34" y="190"/>
                  </a:cxn>
                  <a:cxn ang="0">
                    <a:pos x="22" y="186"/>
                  </a:cxn>
                  <a:cxn ang="0">
                    <a:pos x="12" y="178"/>
                  </a:cxn>
                  <a:cxn ang="0">
                    <a:pos x="6" y="167"/>
                  </a:cxn>
                  <a:cxn ang="0">
                    <a:pos x="1" y="154"/>
                  </a:cxn>
                  <a:cxn ang="0">
                    <a:pos x="0" y="138"/>
                  </a:cxn>
                  <a:cxn ang="0">
                    <a:pos x="1" y="121"/>
                  </a:cxn>
                  <a:cxn ang="0">
                    <a:pos x="6" y="103"/>
                  </a:cxn>
                  <a:cxn ang="0">
                    <a:pos x="13" y="84"/>
                  </a:cxn>
                  <a:cxn ang="0">
                    <a:pos x="22" y="65"/>
                  </a:cxn>
                  <a:cxn ang="0">
                    <a:pos x="34" y="47"/>
                  </a:cxn>
                  <a:cxn ang="0">
                    <a:pos x="47" y="32"/>
                  </a:cxn>
                  <a:cxn ang="0">
                    <a:pos x="61" y="19"/>
                  </a:cxn>
                  <a:cxn ang="0">
                    <a:pos x="76" y="10"/>
                  </a:cxn>
                  <a:cxn ang="0">
                    <a:pos x="90" y="3"/>
                  </a:cxn>
                  <a:cxn ang="0">
                    <a:pos x="104" y="0"/>
                  </a:cxn>
                  <a:cxn ang="0">
                    <a:pos x="117" y="0"/>
                  </a:cxn>
                  <a:cxn ang="0">
                    <a:pos x="129" y="4"/>
                  </a:cxn>
                  <a:cxn ang="0">
                    <a:pos x="139" y="12"/>
                  </a:cxn>
                  <a:cxn ang="0">
                    <a:pos x="145" y="23"/>
                  </a:cxn>
                  <a:cxn ang="0">
                    <a:pos x="150" y="37"/>
                  </a:cxn>
                  <a:cxn ang="0">
                    <a:pos x="151" y="52"/>
                  </a:cxn>
                  <a:cxn ang="0">
                    <a:pos x="149" y="69"/>
                  </a:cxn>
                  <a:cxn ang="0">
                    <a:pos x="145" y="88"/>
                  </a:cxn>
                  <a:cxn ang="0">
                    <a:pos x="138" y="107"/>
                  </a:cxn>
                  <a:cxn ang="0">
                    <a:pos x="129" y="125"/>
                  </a:cxn>
                </a:cxnLst>
                <a:rect l="0" t="0" r="r" b="b"/>
                <a:pathLst>
                  <a:path w="151" h="191">
                    <a:moveTo>
                      <a:pt x="129" y="125"/>
                    </a:moveTo>
                    <a:lnTo>
                      <a:pt x="117" y="143"/>
                    </a:lnTo>
                    <a:lnTo>
                      <a:pt x="104" y="158"/>
                    </a:lnTo>
                    <a:lnTo>
                      <a:pt x="90" y="171"/>
                    </a:lnTo>
                    <a:lnTo>
                      <a:pt x="75" y="181"/>
                    </a:lnTo>
                    <a:lnTo>
                      <a:pt x="61" y="187"/>
                    </a:lnTo>
                    <a:lnTo>
                      <a:pt x="47" y="191"/>
                    </a:lnTo>
                    <a:lnTo>
                      <a:pt x="34" y="190"/>
                    </a:lnTo>
                    <a:lnTo>
                      <a:pt x="22" y="186"/>
                    </a:lnTo>
                    <a:lnTo>
                      <a:pt x="12" y="178"/>
                    </a:lnTo>
                    <a:lnTo>
                      <a:pt x="6" y="167"/>
                    </a:lnTo>
                    <a:lnTo>
                      <a:pt x="1" y="154"/>
                    </a:lnTo>
                    <a:lnTo>
                      <a:pt x="0" y="138"/>
                    </a:lnTo>
                    <a:lnTo>
                      <a:pt x="1" y="121"/>
                    </a:lnTo>
                    <a:lnTo>
                      <a:pt x="6" y="103"/>
                    </a:lnTo>
                    <a:lnTo>
                      <a:pt x="13" y="84"/>
                    </a:lnTo>
                    <a:lnTo>
                      <a:pt x="22" y="65"/>
                    </a:lnTo>
                    <a:lnTo>
                      <a:pt x="34" y="47"/>
                    </a:lnTo>
                    <a:lnTo>
                      <a:pt x="47" y="32"/>
                    </a:lnTo>
                    <a:lnTo>
                      <a:pt x="61" y="19"/>
                    </a:lnTo>
                    <a:lnTo>
                      <a:pt x="76" y="10"/>
                    </a:lnTo>
                    <a:lnTo>
                      <a:pt x="90" y="3"/>
                    </a:lnTo>
                    <a:lnTo>
                      <a:pt x="104" y="0"/>
                    </a:lnTo>
                    <a:lnTo>
                      <a:pt x="117" y="0"/>
                    </a:lnTo>
                    <a:lnTo>
                      <a:pt x="129" y="4"/>
                    </a:lnTo>
                    <a:lnTo>
                      <a:pt x="139" y="12"/>
                    </a:lnTo>
                    <a:lnTo>
                      <a:pt x="145" y="23"/>
                    </a:lnTo>
                    <a:lnTo>
                      <a:pt x="150" y="37"/>
                    </a:lnTo>
                    <a:lnTo>
                      <a:pt x="151" y="52"/>
                    </a:lnTo>
                    <a:lnTo>
                      <a:pt x="149" y="69"/>
                    </a:lnTo>
                    <a:lnTo>
                      <a:pt x="145" y="88"/>
                    </a:lnTo>
                    <a:lnTo>
                      <a:pt x="138" y="107"/>
                    </a:lnTo>
                    <a:lnTo>
                      <a:pt x="129" y="125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37" name="Freeform 750"/>
              <p:cNvSpPr>
                <a:spLocks/>
              </p:cNvSpPr>
              <p:nvPr/>
            </p:nvSpPr>
            <p:spPr bwMode="auto">
              <a:xfrm>
                <a:off x="4883" y="1918"/>
                <a:ext cx="140" cy="176"/>
              </a:xfrm>
              <a:custGeom>
                <a:avLst/>
                <a:gdLst/>
                <a:ahLst/>
                <a:cxnLst>
                  <a:cxn ang="0">
                    <a:pos x="119" y="116"/>
                  </a:cxn>
                  <a:cxn ang="0">
                    <a:pos x="108" y="132"/>
                  </a:cxn>
                  <a:cxn ang="0">
                    <a:pos x="96" y="146"/>
                  </a:cxn>
                  <a:cxn ang="0">
                    <a:pos x="83" y="158"/>
                  </a:cxn>
                  <a:cxn ang="0">
                    <a:pos x="70" y="167"/>
                  </a:cxn>
                  <a:cxn ang="0">
                    <a:pos x="56" y="173"/>
                  </a:cxn>
                  <a:cxn ang="0">
                    <a:pos x="43" y="176"/>
                  </a:cxn>
                  <a:cxn ang="0">
                    <a:pos x="31" y="176"/>
                  </a:cxn>
                  <a:cxn ang="0">
                    <a:pos x="20" y="172"/>
                  </a:cxn>
                  <a:cxn ang="0">
                    <a:pos x="11" y="165"/>
                  </a:cxn>
                  <a:cxn ang="0">
                    <a:pos x="5" y="155"/>
                  </a:cxn>
                  <a:cxn ang="0">
                    <a:pos x="1" y="142"/>
                  </a:cxn>
                  <a:cxn ang="0">
                    <a:pos x="0" y="128"/>
                  </a:cxn>
                  <a:cxn ang="0">
                    <a:pos x="1" y="112"/>
                  </a:cxn>
                  <a:cxn ang="0">
                    <a:pos x="5" y="95"/>
                  </a:cxn>
                  <a:cxn ang="0">
                    <a:pos x="11" y="78"/>
                  </a:cxn>
                  <a:cxn ang="0">
                    <a:pos x="20" y="60"/>
                  </a:cxn>
                  <a:cxn ang="0">
                    <a:pos x="31" y="44"/>
                  </a:cxn>
                  <a:cxn ang="0">
                    <a:pos x="43" y="29"/>
                  </a:cxn>
                  <a:cxn ang="0">
                    <a:pos x="56" y="18"/>
                  </a:cxn>
                  <a:cxn ang="0">
                    <a:pos x="70" y="9"/>
                  </a:cxn>
                  <a:cxn ang="0">
                    <a:pos x="83" y="3"/>
                  </a:cxn>
                  <a:cxn ang="0">
                    <a:pos x="96" y="0"/>
                  </a:cxn>
                  <a:cxn ang="0">
                    <a:pos x="109" y="0"/>
                  </a:cxn>
                  <a:cxn ang="0">
                    <a:pos x="119" y="4"/>
                  </a:cxn>
                  <a:cxn ang="0">
                    <a:pos x="128" y="11"/>
                  </a:cxn>
                  <a:cxn ang="0">
                    <a:pos x="135" y="21"/>
                  </a:cxn>
                  <a:cxn ang="0">
                    <a:pos x="138" y="34"/>
                  </a:cxn>
                  <a:cxn ang="0">
                    <a:pos x="140" y="48"/>
                  </a:cxn>
                  <a:cxn ang="0">
                    <a:pos x="138" y="64"/>
                  </a:cxn>
                  <a:cxn ang="0">
                    <a:pos x="135" y="81"/>
                  </a:cxn>
                  <a:cxn ang="0">
                    <a:pos x="128" y="98"/>
                  </a:cxn>
                  <a:cxn ang="0">
                    <a:pos x="119" y="116"/>
                  </a:cxn>
                </a:cxnLst>
                <a:rect l="0" t="0" r="r" b="b"/>
                <a:pathLst>
                  <a:path w="140" h="176">
                    <a:moveTo>
                      <a:pt x="119" y="116"/>
                    </a:moveTo>
                    <a:lnTo>
                      <a:pt x="108" y="132"/>
                    </a:lnTo>
                    <a:lnTo>
                      <a:pt x="96" y="146"/>
                    </a:lnTo>
                    <a:lnTo>
                      <a:pt x="83" y="158"/>
                    </a:lnTo>
                    <a:lnTo>
                      <a:pt x="70" y="167"/>
                    </a:lnTo>
                    <a:lnTo>
                      <a:pt x="56" y="173"/>
                    </a:lnTo>
                    <a:lnTo>
                      <a:pt x="43" y="176"/>
                    </a:lnTo>
                    <a:lnTo>
                      <a:pt x="31" y="176"/>
                    </a:lnTo>
                    <a:lnTo>
                      <a:pt x="20" y="172"/>
                    </a:lnTo>
                    <a:lnTo>
                      <a:pt x="11" y="165"/>
                    </a:lnTo>
                    <a:lnTo>
                      <a:pt x="5" y="155"/>
                    </a:lnTo>
                    <a:lnTo>
                      <a:pt x="1" y="142"/>
                    </a:lnTo>
                    <a:lnTo>
                      <a:pt x="0" y="128"/>
                    </a:lnTo>
                    <a:lnTo>
                      <a:pt x="1" y="112"/>
                    </a:lnTo>
                    <a:lnTo>
                      <a:pt x="5" y="95"/>
                    </a:lnTo>
                    <a:lnTo>
                      <a:pt x="11" y="78"/>
                    </a:lnTo>
                    <a:lnTo>
                      <a:pt x="20" y="60"/>
                    </a:lnTo>
                    <a:lnTo>
                      <a:pt x="31" y="44"/>
                    </a:lnTo>
                    <a:lnTo>
                      <a:pt x="43" y="29"/>
                    </a:lnTo>
                    <a:lnTo>
                      <a:pt x="56" y="18"/>
                    </a:lnTo>
                    <a:lnTo>
                      <a:pt x="70" y="9"/>
                    </a:lnTo>
                    <a:lnTo>
                      <a:pt x="83" y="3"/>
                    </a:lnTo>
                    <a:lnTo>
                      <a:pt x="96" y="0"/>
                    </a:lnTo>
                    <a:lnTo>
                      <a:pt x="109" y="0"/>
                    </a:lnTo>
                    <a:lnTo>
                      <a:pt x="119" y="4"/>
                    </a:lnTo>
                    <a:lnTo>
                      <a:pt x="128" y="11"/>
                    </a:lnTo>
                    <a:lnTo>
                      <a:pt x="135" y="21"/>
                    </a:lnTo>
                    <a:lnTo>
                      <a:pt x="138" y="34"/>
                    </a:lnTo>
                    <a:lnTo>
                      <a:pt x="140" y="48"/>
                    </a:lnTo>
                    <a:lnTo>
                      <a:pt x="138" y="64"/>
                    </a:lnTo>
                    <a:lnTo>
                      <a:pt x="135" y="81"/>
                    </a:lnTo>
                    <a:lnTo>
                      <a:pt x="128" y="98"/>
                    </a:lnTo>
                    <a:lnTo>
                      <a:pt x="119" y="116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38" name="Freeform 751"/>
              <p:cNvSpPr>
                <a:spLocks/>
              </p:cNvSpPr>
              <p:nvPr/>
            </p:nvSpPr>
            <p:spPr bwMode="auto">
              <a:xfrm>
                <a:off x="4885" y="1921"/>
                <a:ext cx="130" cy="163"/>
              </a:xfrm>
              <a:custGeom>
                <a:avLst/>
                <a:gdLst/>
                <a:ahLst/>
                <a:cxnLst>
                  <a:cxn ang="0">
                    <a:pos x="111" y="107"/>
                  </a:cxn>
                  <a:cxn ang="0">
                    <a:pos x="101" y="122"/>
                  </a:cxn>
                  <a:cxn ang="0">
                    <a:pos x="89" y="135"/>
                  </a:cxn>
                  <a:cxn ang="0">
                    <a:pos x="77" y="146"/>
                  </a:cxn>
                  <a:cxn ang="0">
                    <a:pos x="65" y="155"/>
                  </a:cxn>
                  <a:cxn ang="0">
                    <a:pos x="53" y="160"/>
                  </a:cxn>
                  <a:cxn ang="0">
                    <a:pos x="41" y="163"/>
                  </a:cxn>
                  <a:cxn ang="0">
                    <a:pos x="29" y="163"/>
                  </a:cxn>
                  <a:cxn ang="0">
                    <a:pos x="19" y="159"/>
                  </a:cxn>
                  <a:cxn ang="0">
                    <a:pos x="11" y="152"/>
                  </a:cxn>
                  <a:cxn ang="0">
                    <a:pos x="5" y="143"/>
                  </a:cxn>
                  <a:cxn ang="0">
                    <a:pos x="2" y="131"/>
                  </a:cxn>
                  <a:cxn ang="0">
                    <a:pos x="0" y="118"/>
                  </a:cxn>
                  <a:cxn ang="0">
                    <a:pos x="2" y="104"/>
                  </a:cxn>
                  <a:cxn ang="0">
                    <a:pos x="5" y="88"/>
                  </a:cxn>
                  <a:cxn ang="0">
                    <a:pos x="11" y="72"/>
                  </a:cxn>
                  <a:cxn ang="0">
                    <a:pos x="19" y="56"/>
                  </a:cxn>
                  <a:cxn ang="0">
                    <a:pos x="30" y="41"/>
                  </a:cxn>
                  <a:cxn ang="0">
                    <a:pos x="41" y="28"/>
                  </a:cxn>
                  <a:cxn ang="0">
                    <a:pos x="53" y="17"/>
                  </a:cxn>
                  <a:cxn ang="0">
                    <a:pos x="65" y="9"/>
                  </a:cxn>
                  <a:cxn ang="0">
                    <a:pos x="78" y="3"/>
                  </a:cxn>
                  <a:cxn ang="0">
                    <a:pos x="90" y="0"/>
                  </a:cxn>
                  <a:cxn ang="0">
                    <a:pos x="101" y="1"/>
                  </a:cxn>
                  <a:cxn ang="0">
                    <a:pos x="111" y="4"/>
                  </a:cxn>
                  <a:cxn ang="0">
                    <a:pos x="119" y="11"/>
                  </a:cxn>
                  <a:cxn ang="0">
                    <a:pos x="125" y="20"/>
                  </a:cxn>
                  <a:cxn ang="0">
                    <a:pos x="128" y="32"/>
                  </a:cxn>
                  <a:cxn ang="0">
                    <a:pos x="130" y="45"/>
                  </a:cxn>
                  <a:cxn ang="0">
                    <a:pos x="128" y="60"/>
                  </a:cxn>
                  <a:cxn ang="0">
                    <a:pos x="125" y="75"/>
                  </a:cxn>
                  <a:cxn ang="0">
                    <a:pos x="119" y="91"/>
                  </a:cxn>
                  <a:cxn ang="0">
                    <a:pos x="111" y="107"/>
                  </a:cxn>
                </a:cxnLst>
                <a:rect l="0" t="0" r="r" b="b"/>
                <a:pathLst>
                  <a:path w="130" h="163">
                    <a:moveTo>
                      <a:pt x="111" y="107"/>
                    </a:moveTo>
                    <a:lnTo>
                      <a:pt x="101" y="122"/>
                    </a:lnTo>
                    <a:lnTo>
                      <a:pt x="89" y="135"/>
                    </a:lnTo>
                    <a:lnTo>
                      <a:pt x="77" y="146"/>
                    </a:lnTo>
                    <a:lnTo>
                      <a:pt x="65" y="155"/>
                    </a:lnTo>
                    <a:lnTo>
                      <a:pt x="53" y="160"/>
                    </a:lnTo>
                    <a:lnTo>
                      <a:pt x="41" y="163"/>
                    </a:lnTo>
                    <a:lnTo>
                      <a:pt x="29" y="163"/>
                    </a:lnTo>
                    <a:lnTo>
                      <a:pt x="19" y="159"/>
                    </a:lnTo>
                    <a:lnTo>
                      <a:pt x="11" y="152"/>
                    </a:lnTo>
                    <a:lnTo>
                      <a:pt x="5" y="143"/>
                    </a:lnTo>
                    <a:lnTo>
                      <a:pt x="2" y="131"/>
                    </a:lnTo>
                    <a:lnTo>
                      <a:pt x="0" y="118"/>
                    </a:lnTo>
                    <a:lnTo>
                      <a:pt x="2" y="104"/>
                    </a:lnTo>
                    <a:lnTo>
                      <a:pt x="5" y="88"/>
                    </a:lnTo>
                    <a:lnTo>
                      <a:pt x="11" y="72"/>
                    </a:lnTo>
                    <a:lnTo>
                      <a:pt x="19" y="56"/>
                    </a:lnTo>
                    <a:lnTo>
                      <a:pt x="30" y="41"/>
                    </a:lnTo>
                    <a:lnTo>
                      <a:pt x="41" y="28"/>
                    </a:lnTo>
                    <a:lnTo>
                      <a:pt x="53" y="17"/>
                    </a:lnTo>
                    <a:lnTo>
                      <a:pt x="65" y="9"/>
                    </a:lnTo>
                    <a:lnTo>
                      <a:pt x="78" y="3"/>
                    </a:lnTo>
                    <a:lnTo>
                      <a:pt x="90" y="0"/>
                    </a:lnTo>
                    <a:lnTo>
                      <a:pt x="101" y="1"/>
                    </a:lnTo>
                    <a:lnTo>
                      <a:pt x="111" y="4"/>
                    </a:lnTo>
                    <a:lnTo>
                      <a:pt x="119" y="11"/>
                    </a:lnTo>
                    <a:lnTo>
                      <a:pt x="125" y="20"/>
                    </a:lnTo>
                    <a:lnTo>
                      <a:pt x="128" y="32"/>
                    </a:lnTo>
                    <a:lnTo>
                      <a:pt x="130" y="45"/>
                    </a:lnTo>
                    <a:lnTo>
                      <a:pt x="128" y="60"/>
                    </a:lnTo>
                    <a:lnTo>
                      <a:pt x="125" y="75"/>
                    </a:lnTo>
                    <a:lnTo>
                      <a:pt x="119" y="91"/>
                    </a:lnTo>
                    <a:lnTo>
                      <a:pt x="111" y="107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39" name="Freeform 752"/>
              <p:cNvSpPr>
                <a:spLocks/>
              </p:cNvSpPr>
              <p:nvPr/>
            </p:nvSpPr>
            <p:spPr bwMode="auto">
              <a:xfrm>
                <a:off x="4888" y="1925"/>
                <a:ext cx="119" cy="149"/>
              </a:xfrm>
              <a:custGeom>
                <a:avLst/>
                <a:gdLst/>
                <a:ahLst/>
                <a:cxnLst>
                  <a:cxn ang="0">
                    <a:pos x="101" y="98"/>
                  </a:cxn>
                  <a:cxn ang="0">
                    <a:pos x="92" y="112"/>
                  </a:cxn>
                  <a:cxn ang="0">
                    <a:pos x="82" y="123"/>
                  </a:cxn>
                  <a:cxn ang="0">
                    <a:pos x="71" y="133"/>
                  </a:cxn>
                  <a:cxn ang="0">
                    <a:pos x="59" y="141"/>
                  </a:cxn>
                  <a:cxn ang="0">
                    <a:pos x="48" y="146"/>
                  </a:cxn>
                  <a:cxn ang="0">
                    <a:pos x="37" y="149"/>
                  </a:cxn>
                  <a:cxn ang="0">
                    <a:pos x="27" y="148"/>
                  </a:cxn>
                  <a:cxn ang="0">
                    <a:pos x="17" y="145"/>
                  </a:cxn>
                  <a:cxn ang="0">
                    <a:pos x="10" y="139"/>
                  </a:cxn>
                  <a:cxn ang="0">
                    <a:pos x="4" y="130"/>
                  </a:cxn>
                  <a:cxn ang="0">
                    <a:pos x="1" y="120"/>
                  </a:cxn>
                  <a:cxn ang="0">
                    <a:pos x="0" y="108"/>
                  </a:cxn>
                  <a:cxn ang="0">
                    <a:pos x="1" y="94"/>
                  </a:cxn>
                  <a:cxn ang="0">
                    <a:pos x="4" y="80"/>
                  </a:cxn>
                  <a:cxn ang="0">
                    <a:pos x="10" y="66"/>
                  </a:cxn>
                  <a:cxn ang="0">
                    <a:pos x="17" y="51"/>
                  </a:cxn>
                  <a:cxn ang="0">
                    <a:pos x="27" y="37"/>
                  </a:cxn>
                  <a:cxn ang="0">
                    <a:pos x="37" y="25"/>
                  </a:cxn>
                  <a:cxn ang="0">
                    <a:pos x="48" y="15"/>
                  </a:cxn>
                  <a:cxn ang="0">
                    <a:pos x="59" y="8"/>
                  </a:cxn>
                  <a:cxn ang="0">
                    <a:pos x="71" y="3"/>
                  </a:cxn>
                  <a:cxn ang="0">
                    <a:pos x="82" y="0"/>
                  </a:cxn>
                  <a:cxn ang="0">
                    <a:pos x="92" y="0"/>
                  </a:cxn>
                  <a:cxn ang="0">
                    <a:pos x="101" y="4"/>
                  </a:cxn>
                  <a:cxn ang="0">
                    <a:pos x="109" y="10"/>
                  </a:cxn>
                  <a:cxn ang="0">
                    <a:pos x="114" y="18"/>
                  </a:cxn>
                  <a:cxn ang="0">
                    <a:pos x="118" y="29"/>
                  </a:cxn>
                  <a:cxn ang="0">
                    <a:pos x="119" y="41"/>
                  </a:cxn>
                  <a:cxn ang="0">
                    <a:pos x="118" y="54"/>
                  </a:cxn>
                  <a:cxn ang="0">
                    <a:pos x="114" y="68"/>
                  </a:cxn>
                  <a:cxn ang="0">
                    <a:pos x="109" y="83"/>
                  </a:cxn>
                  <a:cxn ang="0">
                    <a:pos x="101" y="98"/>
                  </a:cxn>
                </a:cxnLst>
                <a:rect l="0" t="0" r="r" b="b"/>
                <a:pathLst>
                  <a:path w="119" h="149">
                    <a:moveTo>
                      <a:pt x="101" y="98"/>
                    </a:moveTo>
                    <a:lnTo>
                      <a:pt x="92" y="112"/>
                    </a:lnTo>
                    <a:lnTo>
                      <a:pt x="82" y="123"/>
                    </a:lnTo>
                    <a:lnTo>
                      <a:pt x="71" y="133"/>
                    </a:lnTo>
                    <a:lnTo>
                      <a:pt x="59" y="141"/>
                    </a:lnTo>
                    <a:lnTo>
                      <a:pt x="48" y="146"/>
                    </a:lnTo>
                    <a:lnTo>
                      <a:pt x="37" y="149"/>
                    </a:lnTo>
                    <a:lnTo>
                      <a:pt x="27" y="148"/>
                    </a:lnTo>
                    <a:lnTo>
                      <a:pt x="17" y="145"/>
                    </a:lnTo>
                    <a:lnTo>
                      <a:pt x="10" y="139"/>
                    </a:lnTo>
                    <a:lnTo>
                      <a:pt x="4" y="130"/>
                    </a:lnTo>
                    <a:lnTo>
                      <a:pt x="1" y="120"/>
                    </a:lnTo>
                    <a:lnTo>
                      <a:pt x="0" y="108"/>
                    </a:lnTo>
                    <a:lnTo>
                      <a:pt x="1" y="94"/>
                    </a:lnTo>
                    <a:lnTo>
                      <a:pt x="4" y="80"/>
                    </a:lnTo>
                    <a:lnTo>
                      <a:pt x="10" y="66"/>
                    </a:lnTo>
                    <a:lnTo>
                      <a:pt x="17" y="51"/>
                    </a:lnTo>
                    <a:lnTo>
                      <a:pt x="27" y="37"/>
                    </a:lnTo>
                    <a:lnTo>
                      <a:pt x="37" y="25"/>
                    </a:lnTo>
                    <a:lnTo>
                      <a:pt x="48" y="15"/>
                    </a:lnTo>
                    <a:lnTo>
                      <a:pt x="59" y="8"/>
                    </a:lnTo>
                    <a:lnTo>
                      <a:pt x="71" y="3"/>
                    </a:lnTo>
                    <a:lnTo>
                      <a:pt x="82" y="0"/>
                    </a:lnTo>
                    <a:lnTo>
                      <a:pt x="92" y="0"/>
                    </a:lnTo>
                    <a:lnTo>
                      <a:pt x="101" y="4"/>
                    </a:lnTo>
                    <a:lnTo>
                      <a:pt x="109" y="10"/>
                    </a:lnTo>
                    <a:lnTo>
                      <a:pt x="114" y="18"/>
                    </a:lnTo>
                    <a:lnTo>
                      <a:pt x="118" y="29"/>
                    </a:lnTo>
                    <a:lnTo>
                      <a:pt x="119" y="41"/>
                    </a:lnTo>
                    <a:lnTo>
                      <a:pt x="118" y="54"/>
                    </a:lnTo>
                    <a:lnTo>
                      <a:pt x="114" y="68"/>
                    </a:lnTo>
                    <a:lnTo>
                      <a:pt x="109" y="83"/>
                    </a:lnTo>
                    <a:lnTo>
                      <a:pt x="101" y="98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0" name="Freeform 753"/>
              <p:cNvSpPr>
                <a:spLocks/>
              </p:cNvSpPr>
              <p:nvPr/>
            </p:nvSpPr>
            <p:spPr bwMode="auto">
              <a:xfrm>
                <a:off x="4891" y="1929"/>
                <a:ext cx="107" cy="134"/>
              </a:xfrm>
              <a:custGeom>
                <a:avLst/>
                <a:gdLst/>
                <a:ahLst/>
                <a:cxnLst>
                  <a:cxn ang="0">
                    <a:pos x="92" y="88"/>
                  </a:cxn>
                  <a:cxn ang="0">
                    <a:pos x="83" y="101"/>
                  </a:cxn>
                  <a:cxn ang="0">
                    <a:pos x="74" y="111"/>
                  </a:cxn>
                  <a:cxn ang="0">
                    <a:pos x="64" y="120"/>
                  </a:cxn>
                  <a:cxn ang="0">
                    <a:pos x="53" y="127"/>
                  </a:cxn>
                  <a:cxn ang="0">
                    <a:pos x="43" y="132"/>
                  </a:cxn>
                  <a:cxn ang="0">
                    <a:pos x="33" y="134"/>
                  </a:cxn>
                  <a:cxn ang="0">
                    <a:pos x="24" y="134"/>
                  </a:cxn>
                  <a:cxn ang="0">
                    <a:pos x="15" y="131"/>
                  </a:cxn>
                  <a:cxn ang="0">
                    <a:pos x="9" y="125"/>
                  </a:cxn>
                  <a:cxn ang="0">
                    <a:pos x="4" y="118"/>
                  </a:cxn>
                  <a:cxn ang="0">
                    <a:pos x="1" y="108"/>
                  </a:cxn>
                  <a:cxn ang="0">
                    <a:pos x="0" y="97"/>
                  </a:cxn>
                  <a:cxn ang="0">
                    <a:pos x="1" y="85"/>
                  </a:cxn>
                  <a:cxn ang="0">
                    <a:pos x="4" y="72"/>
                  </a:cxn>
                  <a:cxn ang="0">
                    <a:pos x="9" y="59"/>
                  </a:cxn>
                  <a:cxn ang="0">
                    <a:pos x="16" y="46"/>
                  </a:cxn>
                  <a:cxn ang="0">
                    <a:pos x="24" y="33"/>
                  </a:cxn>
                  <a:cxn ang="0">
                    <a:pos x="33" y="23"/>
                  </a:cxn>
                  <a:cxn ang="0">
                    <a:pos x="43" y="14"/>
                  </a:cxn>
                  <a:cxn ang="0">
                    <a:pos x="54" y="7"/>
                  </a:cxn>
                  <a:cxn ang="0">
                    <a:pos x="64" y="2"/>
                  </a:cxn>
                  <a:cxn ang="0">
                    <a:pos x="74" y="0"/>
                  </a:cxn>
                  <a:cxn ang="0">
                    <a:pos x="83" y="0"/>
                  </a:cxn>
                  <a:cxn ang="0">
                    <a:pos x="92" y="3"/>
                  </a:cxn>
                  <a:cxn ang="0">
                    <a:pos x="99" y="9"/>
                  </a:cxn>
                  <a:cxn ang="0">
                    <a:pos x="104" y="16"/>
                  </a:cxn>
                  <a:cxn ang="0">
                    <a:pos x="107" y="26"/>
                  </a:cxn>
                  <a:cxn ang="0">
                    <a:pos x="107" y="37"/>
                  </a:cxn>
                  <a:cxn ang="0">
                    <a:pos x="106" y="49"/>
                  </a:cxn>
                  <a:cxn ang="0">
                    <a:pos x="104" y="62"/>
                  </a:cxn>
                  <a:cxn ang="0">
                    <a:pos x="99" y="75"/>
                  </a:cxn>
                  <a:cxn ang="0">
                    <a:pos x="92" y="88"/>
                  </a:cxn>
                </a:cxnLst>
                <a:rect l="0" t="0" r="r" b="b"/>
                <a:pathLst>
                  <a:path w="107" h="134">
                    <a:moveTo>
                      <a:pt x="92" y="88"/>
                    </a:moveTo>
                    <a:lnTo>
                      <a:pt x="83" y="101"/>
                    </a:lnTo>
                    <a:lnTo>
                      <a:pt x="74" y="111"/>
                    </a:lnTo>
                    <a:lnTo>
                      <a:pt x="64" y="120"/>
                    </a:lnTo>
                    <a:lnTo>
                      <a:pt x="53" y="127"/>
                    </a:lnTo>
                    <a:lnTo>
                      <a:pt x="43" y="132"/>
                    </a:lnTo>
                    <a:lnTo>
                      <a:pt x="33" y="134"/>
                    </a:lnTo>
                    <a:lnTo>
                      <a:pt x="24" y="134"/>
                    </a:lnTo>
                    <a:lnTo>
                      <a:pt x="15" y="131"/>
                    </a:lnTo>
                    <a:lnTo>
                      <a:pt x="9" y="125"/>
                    </a:lnTo>
                    <a:lnTo>
                      <a:pt x="4" y="118"/>
                    </a:lnTo>
                    <a:lnTo>
                      <a:pt x="1" y="108"/>
                    </a:lnTo>
                    <a:lnTo>
                      <a:pt x="0" y="97"/>
                    </a:lnTo>
                    <a:lnTo>
                      <a:pt x="1" y="85"/>
                    </a:lnTo>
                    <a:lnTo>
                      <a:pt x="4" y="72"/>
                    </a:lnTo>
                    <a:lnTo>
                      <a:pt x="9" y="59"/>
                    </a:lnTo>
                    <a:lnTo>
                      <a:pt x="16" y="46"/>
                    </a:lnTo>
                    <a:lnTo>
                      <a:pt x="24" y="33"/>
                    </a:lnTo>
                    <a:lnTo>
                      <a:pt x="33" y="23"/>
                    </a:lnTo>
                    <a:lnTo>
                      <a:pt x="43" y="14"/>
                    </a:lnTo>
                    <a:lnTo>
                      <a:pt x="54" y="7"/>
                    </a:lnTo>
                    <a:lnTo>
                      <a:pt x="64" y="2"/>
                    </a:lnTo>
                    <a:lnTo>
                      <a:pt x="74" y="0"/>
                    </a:lnTo>
                    <a:lnTo>
                      <a:pt x="83" y="0"/>
                    </a:lnTo>
                    <a:lnTo>
                      <a:pt x="92" y="3"/>
                    </a:lnTo>
                    <a:lnTo>
                      <a:pt x="99" y="9"/>
                    </a:lnTo>
                    <a:lnTo>
                      <a:pt x="104" y="16"/>
                    </a:lnTo>
                    <a:lnTo>
                      <a:pt x="107" y="26"/>
                    </a:lnTo>
                    <a:lnTo>
                      <a:pt x="107" y="37"/>
                    </a:lnTo>
                    <a:lnTo>
                      <a:pt x="106" y="49"/>
                    </a:lnTo>
                    <a:lnTo>
                      <a:pt x="104" y="62"/>
                    </a:lnTo>
                    <a:lnTo>
                      <a:pt x="99" y="75"/>
                    </a:lnTo>
                    <a:lnTo>
                      <a:pt x="92" y="88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1" name="Freeform 754"/>
              <p:cNvSpPr>
                <a:spLocks/>
              </p:cNvSpPr>
              <p:nvPr/>
            </p:nvSpPr>
            <p:spPr bwMode="auto">
              <a:xfrm>
                <a:off x="4893" y="1933"/>
                <a:ext cx="97" cy="120"/>
              </a:xfrm>
              <a:custGeom>
                <a:avLst/>
                <a:gdLst/>
                <a:ahLst/>
                <a:cxnLst>
                  <a:cxn ang="0">
                    <a:pos x="83" y="79"/>
                  </a:cxn>
                  <a:cxn ang="0">
                    <a:pos x="76" y="90"/>
                  </a:cxn>
                  <a:cxn ang="0">
                    <a:pos x="67" y="99"/>
                  </a:cxn>
                  <a:cxn ang="0">
                    <a:pos x="58" y="107"/>
                  </a:cxn>
                  <a:cxn ang="0">
                    <a:pos x="49" y="114"/>
                  </a:cxn>
                  <a:cxn ang="0">
                    <a:pos x="40" y="118"/>
                  </a:cxn>
                  <a:cxn ang="0">
                    <a:pos x="31" y="120"/>
                  </a:cxn>
                  <a:cxn ang="0">
                    <a:pos x="22" y="120"/>
                  </a:cxn>
                  <a:cxn ang="0">
                    <a:pos x="15" y="117"/>
                  </a:cxn>
                  <a:cxn ang="0">
                    <a:pos x="8" y="112"/>
                  </a:cxn>
                  <a:cxn ang="0">
                    <a:pos x="4" y="105"/>
                  </a:cxn>
                  <a:cxn ang="0">
                    <a:pos x="1" y="97"/>
                  </a:cxn>
                  <a:cxn ang="0">
                    <a:pos x="0" y="87"/>
                  </a:cxn>
                  <a:cxn ang="0">
                    <a:pos x="1" y="76"/>
                  </a:cxn>
                  <a:cxn ang="0">
                    <a:pos x="4" y="64"/>
                  </a:cxn>
                  <a:cxn ang="0">
                    <a:pos x="8" y="53"/>
                  </a:cxn>
                  <a:cxn ang="0">
                    <a:pos x="15" y="41"/>
                  </a:cxn>
                  <a:cxn ang="0">
                    <a:pos x="22" y="30"/>
                  </a:cxn>
                  <a:cxn ang="0">
                    <a:pos x="31" y="20"/>
                  </a:cxn>
                  <a:cxn ang="0">
                    <a:pos x="40" y="12"/>
                  </a:cxn>
                  <a:cxn ang="0">
                    <a:pos x="49" y="6"/>
                  </a:cxn>
                  <a:cxn ang="0">
                    <a:pos x="58" y="2"/>
                  </a:cxn>
                  <a:cxn ang="0">
                    <a:pos x="67" y="0"/>
                  </a:cxn>
                  <a:cxn ang="0">
                    <a:pos x="76" y="0"/>
                  </a:cxn>
                  <a:cxn ang="0">
                    <a:pos x="83" y="3"/>
                  </a:cxn>
                  <a:cxn ang="0">
                    <a:pos x="89" y="7"/>
                  </a:cxn>
                  <a:cxn ang="0">
                    <a:pos x="94" y="14"/>
                  </a:cxn>
                  <a:cxn ang="0">
                    <a:pos x="96" y="23"/>
                  </a:cxn>
                  <a:cxn ang="0">
                    <a:pos x="97" y="33"/>
                  </a:cxn>
                  <a:cxn ang="0">
                    <a:pos x="96" y="43"/>
                  </a:cxn>
                  <a:cxn ang="0">
                    <a:pos x="94" y="55"/>
                  </a:cxn>
                  <a:cxn ang="0">
                    <a:pos x="89" y="67"/>
                  </a:cxn>
                  <a:cxn ang="0">
                    <a:pos x="83" y="79"/>
                  </a:cxn>
                </a:cxnLst>
                <a:rect l="0" t="0" r="r" b="b"/>
                <a:pathLst>
                  <a:path w="97" h="120">
                    <a:moveTo>
                      <a:pt x="83" y="79"/>
                    </a:moveTo>
                    <a:lnTo>
                      <a:pt x="76" y="90"/>
                    </a:lnTo>
                    <a:lnTo>
                      <a:pt x="67" y="99"/>
                    </a:lnTo>
                    <a:lnTo>
                      <a:pt x="58" y="107"/>
                    </a:lnTo>
                    <a:lnTo>
                      <a:pt x="49" y="114"/>
                    </a:lnTo>
                    <a:lnTo>
                      <a:pt x="40" y="118"/>
                    </a:lnTo>
                    <a:lnTo>
                      <a:pt x="31" y="120"/>
                    </a:lnTo>
                    <a:lnTo>
                      <a:pt x="22" y="120"/>
                    </a:lnTo>
                    <a:lnTo>
                      <a:pt x="15" y="117"/>
                    </a:lnTo>
                    <a:lnTo>
                      <a:pt x="8" y="112"/>
                    </a:lnTo>
                    <a:lnTo>
                      <a:pt x="4" y="105"/>
                    </a:lnTo>
                    <a:lnTo>
                      <a:pt x="1" y="97"/>
                    </a:lnTo>
                    <a:lnTo>
                      <a:pt x="0" y="87"/>
                    </a:lnTo>
                    <a:lnTo>
                      <a:pt x="1" y="76"/>
                    </a:lnTo>
                    <a:lnTo>
                      <a:pt x="4" y="64"/>
                    </a:lnTo>
                    <a:lnTo>
                      <a:pt x="8" y="53"/>
                    </a:lnTo>
                    <a:lnTo>
                      <a:pt x="15" y="41"/>
                    </a:lnTo>
                    <a:lnTo>
                      <a:pt x="22" y="30"/>
                    </a:lnTo>
                    <a:lnTo>
                      <a:pt x="31" y="20"/>
                    </a:lnTo>
                    <a:lnTo>
                      <a:pt x="40" y="12"/>
                    </a:lnTo>
                    <a:lnTo>
                      <a:pt x="49" y="6"/>
                    </a:lnTo>
                    <a:lnTo>
                      <a:pt x="58" y="2"/>
                    </a:lnTo>
                    <a:lnTo>
                      <a:pt x="67" y="0"/>
                    </a:lnTo>
                    <a:lnTo>
                      <a:pt x="76" y="0"/>
                    </a:lnTo>
                    <a:lnTo>
                      <a:pt x="83" y="3"/>
                    </a:lnTo>
                    <a:lnTo>
                      <a:pt x="89" y="7"/>
                    </a:lnTo>
                    <a:lnTo>
                      <a:pt x="94" y="14"/>
                    </a:lnTo>
                    <a:lnTo>
                      <a:pt x="96" y="23"/>
                    </a:lnTo>
                    <a:lnTo>
                      <a:pt x="97" y="33"/>
                    </a:lnTo>
                    <a:lnTo>
                      <a:pt x="96" y="43"/>
                    </a:lnTo>
                    <a:lnTo>
                      <a:pt x="94" y="55"/>
                    </a:lnTo>
                    <a:lnTo>
                      <a:pt x="89" y="67"/>
                    </a:lnTo>
                    <a:lnTo>
                      <a:pt x="83" y="79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2" name="Freeform 755"/>
              <p:cNvSpPr>
                <a:spLocks/>
              </p:cNvSpPr>
              <p:nvPr/>
            </p:nvSpPr>
            <p:spPr bwMode="auto">
              <a:xfrm>
                <a:off x="4896" y="1936"/>
                <a:ext cx="86" cy="106"/>
              </a:xfrm>
              <a:custGeom>
                <a:avLst/>
                <a:gdLst/>
                <a:ahLst/>
                <a:cxnLst>
                  <a:cxn ang="0">
                    <a:pos x="74" y="70"/>
                  </a:cxn>
                  <a:cxn ang="0">
                    <a:pos x="67" y="80"/>
                  </a:cxn>
                  <a:cxn ang="0">
                    <a:pos x="59" y="89"/>
                  </a:cxn>
                  <a:cxn ang="0">
                    <a:pos x="51" y="96"/>
                  </a:cxn>
                  <a:cxn ang="0">
                    <a:pos x="43" y="101"/>
                  </a:cxn>
                  <a:cxn ang="0">
                    <a:pos x="35" y="105"/>
                  </a:cxn>
                  <a:cxn ang="0">
                    <a:pos x="27" y="106"/>
                  </a:cxn>
                  <a:cxn ang="0">
                    <a:pos x="19" y="106"/>
                  </a:cxn>
                  <a:cxn ang="0">
                    <a:pos x="13" y="104"/>
                  </a:cxn>
                  <a:cxn ang="0">
                    <a:pos x="7" y="99"/>
                  </a:cxn>
                  <a:cxn ang="0">
                    <a:pos x="3" y="93"/>
                  </a:cxn>
                  <a:cxn ang="0">
                    <a:pos x="1" y="86"/>
                  </a:cxn>
                  <a:cxn ang="0">
                    <a:pos x="0" y="77"/>
                  </a:cxn>
                  <a:cxn ang="0">
                    <a:pos x="1" y="68"/>
                  </a:cxn>
                  <a:cxn ang="0">
                    <a:pos x="3" y="58"/>
                  </a:cxn>
                  <a:cxn ang="0">
                    <a:pos x="7" y="47"/>
                  </a:cxn>
                  <a:cxn ang="0">
                    <a:pos x="13" y="37"/>
                  </a:cxn>
                  <a:cxn ang="0">
                    <a:pos x="19" y="27"/>
                  </a:cxn>
                  <a:cxn ang="0">
                    <a:pos x="27" y="18"/>
                  </a:cxn>
                  <a:cxn ang="0">
                    <a:pos x="35" y="11"/>
                  </a:cxn>
                  <a:cxn ang="0">
                    <a:pos x="43" y="6"/>
                  </a:cxn>
                  <a:cxn ang="0">
                    <a:pos x="51" y="2"/>
                  </a:cxn>
                  <a:cxn ang="0">
                    <a:pos x="59" y="0"/>
                  </a:cxn>
                  <a:cxn ang="0">
                    <a:pos x="67" y="1"/>
                  </a:cxn>
                  <a:cxn ang="0">
                    <a:pos x="74" y="3"/>
                  </a:cxn>
                  <a:cxn ang="0">
                    <a:pos x="79" y="7"/>
                  </a:cxn>
                  <a:cxn ang="0">
                    <a:pos x="83" y="13"/>
                  </a:cxn>
                  <a:cxn ang="0">
                    <a:pos x="85" y="21"/>
                  </a:cxn>
                  <a:cxn ang="0">
                    <a:pos x="86" y="29"/>
                  </a:cxn>
                  <a:cxn ang="0">
                    <a:pos x="85" y="39"/>
                  </a:cxn>
                  <a:cxn ang="0">
                    <a:pos x="83" y="49"/>
                  </a:cxn>
                  <a:cxn ang="0">
                    <a:pos x="79" y="60"/>
                  </a:cxn>
                  <a:cxn ang="0">
                    <a:pos x="74" y="70"/>
                  </a:cxn>
                </a:cxnLst>
                <a:rect l="0" t="0" r="r" b="b"/>
                <a:pathLst>
                  <a:path w="86" h="106">
                    <a:moveTo>
                      <a:pt x="74" y="70"/>
                    </a:moveTo>
                    <a:lnTo>
                      <a:pt x="67" y="80"/>
                    </a:lnTo>
                    <a:lnTo>
                      <a:pt x="59" y="89"/>
                    </a:lnTo>
                    <a:lnTo>
                      <a:pt x="51" y="96"/>
                    </a:lnTo>
                    <a:lnTo>
                      <a:pt x="43" y="101"/>
                    </a:lnTo>
                    <a:lnTo>
                      <a:pt x="35" y="105"/>
                    </a:lnTo>
                    <a:lnTo>
                      <a:pt x="27" y="106"/>
                    </a:lnTo>
                    <a:lnTo>
                      <a:pt x="19" y="106"/>
                    </a:lnTo>
                    <a:lnTo>
                      <a:pt x="13" y="104"/>
                    </a:lnTo>
                    <a:lnTo>
                      <a:pt x="7" y="99"/>
                    </a:lnTo>
                    <a:lnTo>
                      <a:pt x="3" y="93"/>
                    </a:lnTo>
                    <a:lnTo>
                      <a:pt x="1" y="86"/>
                    </a:lnTo>
                    <a:lnTo>
                      <a:pt x="0" y="77"/>
                    </a:lnTo>
                    <a:lnTo>
                      <a:pt x="1" y="68"/>
                    </a:lnTo>
                    <a:lnTo>
                      <a:pt x="3" y="58"/>
                    </a:lnTo>
                    <a:lnTo>
                      <a:pt x="7" y="47"/>
                    </a:lnTo>
                    <a:lnTo>
                      <a:pt x="13" y="37"/>
                    </a:lnTo>
                    <a:lnTo>
                      <a:pt x="19" y="27"/>
                    </a:lnTo>
                    <a:lnTo>
                      <a:pt x="27" y="18"/>
                    </a:lnTo>
                    <a:lnTo>
                      <a:pt x="35" y="11"/>
                    </a:lnTo>
                    <a:lnTo>
                      <a:pt x="43" y="6"/>
                    </a:lnTo>
                    <a:lnTo>
                      <a:pt x="51" y="2"/>
                    </a:lnTo>
                    <a:lnTo>
                      <a:pt x="59" y="0"/>
                    </a:lnTo>
                    <a:lnTo>
                      <a:pt x="67" y="1"/>
                    </a:lnTo>
                    <a:lnTo>
                      <a:pt x="74" y="3"/>
                    </a:lnTo>
                    <a:lnTo>
                      <a:pt x="79" y="7"/>
                    </a:lnTo>
                    <a:lnTo>
                      <a:pt x="83" y="13"/>
                    </a:lnTo>
                    <a:lnTo>
                      <a:pt x="85" y="21"/>
                    </a:lnTo>
                    <a:lnTo>
                      <a:pt x="86" y="29"/>
                    </a:lnTo>
                    <a:lnTo>
                      <a:pt x="85" y="39"/>
                    </a:lnTo>
                    <a:lnTo>
                      <a:pt x="83" y="49"/>
                    </a:lnTo>
                    <a:lnTo>
                      <a:pt x="79" y="60"/>
                    </a:lnTo>
                    <a:lnTo>
                      <a:pt x="74" y="7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3" name="Freeform 756"/>
              <p:cNvSpPr>
                <a:spLocks/>
              </p:cNvSpPr>
              <p:nvPr/>
            </p:nvSpPr>
            <p:spPr bwMode="auto">
              <a:xfrm>
                <a:off x="4899" y="1940"/>
                <a:ext cx="75" cy="92"/>
              </a:xfrm>
              <a:custGeom>
                <a:avLst/>
                <a:gdLst/>
                <a:ahLst/>
                <a:cxnLst>
                  <a:cxn ang="0">
                    <a:pos x="64" y="61"/>
                  </a:cxn>
                  <a:cxn ang="0">
                    <a:pos x="58" y="69"/>
                  </a:cxn>
                  <a:cxn ang="0">
                    <a:pos x="51" y="77"/>
                  </a:cxn>
                  <a:cxn ang="0">
                    <a:pos x="44" y="83"/>
                  </a:cxn>
                  <a:cxn ang="0">
                    <a:pos x="37" y="87"/>
                  </a:cxn>
                  <a:cxn ang="0">
                    <a:pos x="30" y="90"/>
                  </a:cxn>
                  <a:cxn ang="0">
                    <a:pos x="23" y="92"/>
                  </a:cxn>
                  <a:cxn ang="0">
                    <a:pos x="17" y="92"/>
                  </a:cxn>
                  <a:cxn ang="0">
                    <a:pos x="11" y="90"/>
                  </a:cxn>
                  <a:cxn ang="0">
                    <a:pos x="6" y="86"/>
                  </a:cxn>
                  <a:cxn ang="0">
                    <a:pos x="3" y="81"/>
                  </a:cxn>
                  <a:cxn ang="0">
                    <a:pos x="0" y="74"/>
                  </a:cxn>
                  <a:cxn ang="0">
                    <a:pos x="0" y="67"/>
                  </a:cxn>
                  <a:cxn ang="0">
                    <a:pos x="1" y="58"/>
                  </a:cxn>
                  <a:cxn ang="0">
                    <a:pos x="3" y="50"/>
                  </a:cxn>
                  <a:cxn ang="0">
                    <a:pos x="6" y="41"/>
                  </a:cxn>
                  <a:cxn ang="0">
                    <a:pos x="11" y="31"/>
                  </a:cxn>
                  <a:cxn ang="0">
                    <a:pos x="17" y="23"/>
                  </a:cxn>
                  <a:cxn ang="0">
                    <a:pos x="23" y="16"/>
                  </a:cxn>
                  <a:cxn ang="0">
                    <a:pos x="30" y="10"/>
                  </a:cxn>
                  <a:cxn ang="0">
                    <a:pos x="37" y="5"/>
                  </a:cxn>
                  <a:cxn ang="0">
                    <a:pos x="45" y="2"/>
                  </a:cxn>
                  <a:cxn ang="0">
                    <a:pos x="52" y="0"/>
                  </a:cxn>
                  <a:cxn ang="0">
                    <a:pos x="58" y="0"/>
                  </a:cxn>
                  <a:cxn ang="0">
                    <a:pos x="64" y="2"/>
                  </a:cxn>
                  <a:cxn ang="0">
                    <a:pos x="69" y="6"/>
                  </a:cxn>
                  <a:cxn ang="0">
                    <a:pos x="72" y="11"/>
                  </a:cxn>
                  <a:cxn ang="0">
                    <a:pos x="74" y="18"/>
                  </a:cxn>
                  <a:cxn ang="0">
                    <a:pos x="75" y="25"/>
                  </a:cxn>
                  <a:cxn ang="0">
                    <a:pos x="74" y="34"/>
                  </a:cxn>
                  <a:cxn ang="0">
                    <a:pos x="72" y="42"/>
                  </a:cxn>
                  <a:cxn ang="0">
                    <a:pos x="69" y="51"/>
                  </a:cxn>
                  <a:cxn ang="0">
                    <a:pos x="64" y="61"/>
                  </a:cxn>
                </a:cxnLst>
                <a:rect l="0" t="0" r="r" b="b"/>
                <a:pathLst>
                  <a:path w="75" h="92">
                    <a:moveTo>
                      <a:pt x="64" y="61"/>
                    </a:moveTo>
                    <a:lnTo>
                      <a:pt x="58" y="69"/>
                    </a:lnTo>
                    <a:lnTo>
                      <a:pt x="51" y="77"/>
                    </a:lnTo>
                    <a:lnTo>
                      <a:pt x="44" y="83"/>
                    </a:lnTo>
                    <a:lnTo>
                      <a:pt x="37" y="87"/>
                    </a:lnTo>
                    <a:lnTo>
                      <a:pt x="30" y="90"/>
                    </a:lnTo>
                    <a:lnTo>
                      <a:pt x="23" y="92"/>
                    </a:lnTo>
                    <a:lnTo>
                      <a:pt x="17" y="92"/>
                    </a:lnTo>
                    <a:lnTo>
                      <a:pt x="11" y="90"/>
                    </a:lnTo>
                    <a:lnTo>
                      <a:pt x="6" y="86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8"/>
                    </a:lnTo>
                    <a:lnTo>
                      <a:pt x="3" y="50"/>
                    </a:lnTo>
                    <a:lnTo>
                      <a:pt x="6" y="41"/>
                    </a:lnTo>
                    <a:lnTo>
                      <a:pt x="11" y="31"/>
                    </a:lnTo>
                    <a:lnTo>
                      <a:pt x="17" y="23"/>
                    </a:lnTo>
                    <a:lnTo>
                      <a:pt x="23" y="16"/>
                    </a:lnTo>
                    <a:lnTo>
                      <a:pt x="30" y="10"/>
                    </a:lnTo>
                    <a:lnTo>
                      <a:pt x="37" y="5"/>
                    </a:lnTo>
                    <a:lnTo>
                      <a:pt x="45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4" y="2"/>
                    </a:lnTo>
                    <a:lnTo>
                      <a:pt x="69" y="6"/>
                    </a:lnTo>
                    <a:lnTo>
                      <a:pt x="72" y="11"/>
                    </a:lnTo>
                    <a:lnTo>
                      <a:pt x="74" y="18"/>
                    </a:lnTo>
                    <a:lnTo>
                      <a:pt x="75" y="25"/>
                    </a:lnTo>
                    <a:lnTo>
                      <a:pt x="74" y="34"/>
                    </a:lnTo>
                    <a:lnTo>
                      <a:pt x="72" y="42"/>
                    </a:lnTo>
                    <a:lnTo>
                      <a:pt x="69" y="51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4" name="Freeform 757"/>
              <p:cNvSpPr>
                <a:spLocks/>
              </p:cNvSpPr>
              <p:nvPr/>
            </p:nvSpPr>
            <p:spPr bwMode="auto">
              <a:xfrm>
                <a:off x="4901" y="1944"/>
                <a:ext cx="65" cy="78"/>
              </a:xfrm>
              <a:custGeom>
                <a:avLst/>
                <a:gdLst/>
                <a:ahLst/>
                <a:cxnLst>
                  <a:cxn ang="0">
                    <a:pos x="55" y="51"/>
                  </a:cxn>
                  <a:cxn ang="0">
                    <a:pos x="50" y="58"/>
                  </a:cxn>
                  <a:cxn ang="0">
                    <a:pos x="45" y="64"/>
                  </a:cxn>
                  <a:cxn ang="0">
                    <a:pos x="39" y="70"/>
                  </a:cxn>
                  <a:cxn ang="0">
                    <a:pos x="33" y="74"/>
                  </a:cxn>
                  <a:cxn ang="0">
                    <a:pos x="26" y="76"/>
                  </a:cxn>
                  <a:cxn ang="0">
                    <a:pos x="20" y="78"/>
                  </a:cxn>
                  <a:cxn ang="0">
                    <a:pos x="15" y="78"/>
                  </a:cxn>
                  <a:cxn ang="0">
                    <a:pos x="10" y="76"/>
                  </a:cxn>
                  <a:cxn ang="0">
                    <a:pos x="6" y="73"/>
                  </a:cxn>
                  <a:cxn ang="0">
                    <a:pos x="3" y="68"/>
                  </a:cxn>
                  <a:cxn ang="0">
                    <a:pos x="1" y="63"/>
                  </a:cxn>
                  <a:cxn ang="0">
                    <a:pos x="0" y="56"/>
                  </a:cxn>
                  <a:cxn ang="0">
                    <a:pos x="1" y="49"/>
                  </a:cxn>
                  <a:cxn ang="0">
                    <a:pos x="3" y="42"/>
                  </a:cxn>
                  <a:cxn ang="0">
                    <a:pos x="6" y="34"/>
                  </a:cxn>
                  <a:cxn ang="0">
                    <a:pos x="10" y="26"/>
                  </a:cxn>
                  <a:cxn ang="0">
                    <a:pos x="15" y="19"/>
                  </a:cxn>
                  <a:cxn ang="0">
                    <a:pos x="21" y="13"/>
                  </a:cxn>
                  <a:cxn ang="0">
                    <a:pos x="27" y="8"/>
                  </a:cxn>
                  <a:cxn ang="0">
                    <a:pos x="33" y="4"/>
                  </a:cxn>
                  <a:cxn ang="0">
                    <a:pos x="39" y="1"/>
                  </a:cxn>
                  <a:cxn ang="0">
                    <a:pos x="45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5"/>
                  </a:cxn>
                  <a:cxn ang="0">
                    <a:pos x="63" y="9"/>
                  </a:cxn>
                  <a:cxn ang="0">
                    <a:pos x="64" y="15"/>
                  </a:cxn>
                  <a:cxn ang="0">
                    <a:pos x="65" y="21"/>
                  </a:cxn>
                  <a:cxn ang="0">
                    <a:pos x="64" y="28"/>
                  </a:cxn>
                  <a:cxn ang="0">
                    <a:pos x="63" y="36"/>
                  </a:cxn>
                  <a:cxn ang="0">
                    <a:pos x="60" y="43"/>
                  </a:cxn>
                  <a:cxn ang="0">
                    <a:pos x="55" y="51"/>
                  </a:cxn>
                </a:cxnLst>
                <a:rect l="0" t="0" r="r" b="b"/>
                <a:pathLst>
                  <a:path w="65" h="78">
                    <a:moveTo>
                      <a:pt x="55" y="51"/>
                    </a:moveTo>
                    <a:lnTo>
                      <a:pt x="50" y="58"/>
                    </a:lnTo>
                    <a:lnTo>
                      <a:pt x="45" y="64"/>
                    </a:lnTo>
                    <a:lnTo>
                      <a:pt x="39" y="70"/>
                    </a:lnTo>
                    <a:lnTo>
                      <a:pt x="33" y="74"/>
                    </a:lnTo>
                    <a:lnTo>
                      <a:pt x="26" y="76"/>
                    </a:lnTo>
                    <a:lnTo>
                      <a:pt x="20" y="78"/>
                    </a:lnTo>
                    <a:lnTo>
                      <a:pt x="15" y="78"/>
                    </a:lnTo>
                    <a:lnTo>
                      <a:pt x="10" y="76"/>
                    </a:lnTo>
                    <a:lnTo>
                      <a:pt x="6" y="73"/>
                    </a:lnTo>
                    <a:lnTo>
                      <a:pt x="3" y="68"/>
                    </a:lnTo>
                    <a:lnTo>
                      <a:pt x="1" y="63"/>
                    </a:lnTo>
                    <a:lnTo>
                      <a:pt x="0" y="56"/>
                    </a:lnTo>
                    <a:lnTo>
                      <a:pt x="1" y="49"/>
                    </a:lnTo>
                    <a:lnTo>
                      <a:pt x="3" y="42"/>
                    </a:lnTo>
                    <a:lnTo>
                      <a:pt x="6" y="34"/>
                    </a:lnTo>
                    <a:lnTo>
                      <a:pt x="10" y="26"/>
                    </a:lnTo>
                    <a:lnTo>
                      <a:pt x="15" y="19"/>
                    </a:lnTo>
                    <a:lnTo>
                      <a:pt x="21" y="13"/>
                    </a:lnTo>
                    <a:lnTo>
                      <a:pt x="27" y="8"/>
                    </a:lnTo>
                    <a:lnTo>
                      <a:pt x="33" y="4"/>
                    </a:lnTo>
                    <a:lnTo>
                      <a:pt x="39" y="1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5"/>
                    </a:lnTo>
                    <a:lnTo>
                      <a:pt x="63" y="9"/>
                    </a:lnTo>
                    <a:lnTo>
                      <a:pt x="64" y="15"/>
                    </a:lnTo>
                    <a:lnTo>
                      <a:pt x="65" y="21"/>
                    </a:lnTo>
                    <a:lnTo>
                      <a:pt x="64" y="28"/>
                    </a:lnTo>
                    <a:lnTo>
                      <a:pt x="63" y="36"/>
                    </a:lnTo>
                    <a:lnTo>
                      <a:pt x="60" y="43"/>
                    </a:lnTo>
                    <a:lnTo>
                      <a:pt x="55" y="51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5" name="Freeform 758"/>
              <p:cNvSpPr>
                <a:spLocks/>
              </p:cNvSpPr>
              <p:nvPr/>
            </p:nvSpPr>
            <p:spPr bwMode="auto">
              <a:xfrm>
                <a:off x="4904" y="1948"/>
                <a:ext cx="54" cy="63"/>
              </a:xfrm>
              <a:custGeom>
                <a:avLst/>
                <a:gdLst/>
                <a:ahLst/>
                <a:cxnLst>
                  <a:cxn ang="0">
                    <a:pos x="46" y="41"/>
                  </a:cxn>
                  <a:cxn ang="0">
                    <a:pos x="42" y="47"/>
                  </a:cxn>
                  <a:cxn ang="0">
                    <a:pos x="37" y="52"/>
                  </a:cxn>
                  <a:cxn ang="0">
                    <a:pos x="32" y="57"/>
                  </a:cxn>
                  <a:cxn ang="0">
                    <a:pos x="27" y="60"/>
                  </a:cxn>
                  <a:cxn ang="0">
                    <a:pos x="22" y="62"/>
                  </a:cxn>
                  <a:cxn ang="0">
                    <a:pos x="17" y="63"/>
                  </a:cxn>
                  <a:cxn ang="0">
                    <a:pos x="12" y="63"/>
                  </a:cxn>
                  <a:cxn ang="0">
                    <a:pos x="8" y="62"/>
                  </a:cxn>
                  <a:cxn ang="0">
                    <a:pos x="5" y="59"/>
                  </a:cxn>
                  <a:cxn ang="0">
                    <a:pos x="2" y="55"/>
                  </a:cxn>
                  <a:cxn ang="0">
                    <a:pos x="1" y="51"/>
                  </a:cxn>
                  <a:cxn ang="0">
                    <a:pos x="0" y="46"/>
                  </a:cxn>
                  <a:cxn ang="0">
                    <a:pos x="1" y="40"/>
                  </a:cxn>
                  <a:cxn ang="0">
                    <a:pos x="2" y="34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12" y="15"/>
                  </a:cxn>
                  <a:cxn ang="0">
                    <a:pos x="17" y="10"/>
                  </a:cxn>
                  <a:cxn ang="0">
                    <a:pos x="22" y="6"/>
                  </a:cxn>
                  <a:cxn ang="0">
                    <a:pos x="27" y="3"/>
                  </a:cxn>
                  <a:cxn ang="0">
                    <a:pos x="32" y="1"/>
                  </a:cxn>
                  <a:cxn ang="0">
                    <a:pos x="37" y="0"/>
                  </a:cxn>
                  <a:cxn ang="0">
                    <a:pos x="42" y="0"/>
                  </a:cxn>
                  <a:cxn ang="0">
                    <a:pos x="46" y="1"/>
                  </a:cxn>
                  <a:cxn ang="0">
                    <a:pos x="49" y="4"/>
                  </a:cxn>
                  <a:cxn ang="0">
                    <a:pos x="52" y="7"/>
                  </a:cxn>
                  <a:cxn ang="0">
                    <a:pos x="53" y="12"/>
                  </a:cxn>
                  <a:cxn ang="0">
                    <a:pos x="54" y="17"/>
                  </a:cxn>
                  <a:cxn ang="0">
                    <a:pos x="53" y="23"/>
                  </a:cxn>
                  <a:cxn ang="0">
                    <a:pos x="52" y="29"/>
                  </a:cxn>
                  <a:cxn ang="0">
                    <a:pos x="49" y="35"/>
                  </a:cxn>
                  <a:cxn ang="0">
                    <a:pos x="46" y="41"/>
                  </a:cxn>
                </a:cxnLst>
                <a:rect l="0" t="0" r="r" b="b"/>
                <a:pathLst>
                  <a:path w="54" h="63">
                    <a:moveTo>
                      <a:pt x="46" y="41"/>
                    </a:moveTo>
                    <a:lnTo>
                      <a:pt x="42" y="47"/>
                    </a:lnTo>
                    <a:lnTo>
                      <a:pt x="37" y="52"/>
                    </a:lnTo>
                    <a:lnTo>
                      <a:pt x="32" y="57"/>
                    </a:lnTo>
                    <a:lnTo>
                      <a:pt x="27" y="60"/>
                    </a:lnTo>
                    <a:lnTo>
                      <a:pt x="22" y="62"/>
                    </a:lnTo>
                    <a:lnTo>
                      <a:pt x="17" y="63"/>
                    </a:lnTo>
                    <a:lnTo>
                      <a:pt x="12" y="63"/>
                    </a:lnTo>
                    <a:lnTo>
                      <a:pt x="8" y="62"/>
                    </a:lnTo>
                    <a:lnTo>
                      <a:pt x="5" y="59"/>
                    </a:lnTo>
                    <a:lnTo>
                      <a:pt x="2" y="55"/>
                    </a:lnTo>
                    <a:lnTo>
                      <a:pt x="1" y="51"/>
                    </a:lnTo>
                    <a:lnTo>
                      <a:pt x="0" y="46"/>
                    </a:lnTo>
                    <a:lnTo>
                      <a:pt x="1" y="40"/>
                    </a:lnTo>
                    <a:lnTo>
                      <a:pt x="2" y="34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12" y="15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7" y="3"/>
                    </a:lnTo>
                    <a:lnTo>
                      <a:pt x="32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6" y="1"/>
                    </a:lnTo>
                    <a:lnTo>
                      <a:pt x="49" y="4"/>
                    </a:lnTo>
                    <a:lnTo>
                      <a:pt x="52" y="7"/>
                    </a:lnTo>
                    <a:lnTo>
                      <a:pt x="53" y="12"/>
                    </a:lnTo>
                    <a:lnTo>
                      <a:pt x="54" y="17"/>
                    </a:lnTo>
                    <a:lnTo>
                      <a:pt x="53" y="23"/>
                    </a:lnTo>
                    <a:lnTo>
                      <a:pt x="52" y="29"/>
                    </a:lnTo>
                    <a:lnTo>
                      <a:pt x="49" y="35"/>
                    </a:lnTo>
                    <a:lnTo>
                      <a:pt x="46" y="41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6" name="Freeform 759"/>
              <p:cNvSpPr>
                <a:spLocks/>
              </p:cNvSpPr>
              <p:nvPr/>
            </p:nvSpPr>
            <p:spPr bwMode="auto">
              <a:xfrm>
                <a:off x="4907" y="1951"/>
                <a:ext cx="42" cy="50"/>
              </a:xfrm>
              <a:custGeom>
                <a:avLst/>
                <a:gdLst/>
                <a:ahLst/>
                <a:cxnLst>
                  <a:cxn ang="0">
                    <a:pos x="36" y="33"/>
                  </a:cxn>
                  <a:cxn ang="0">
                    <a:pos x="33" y="38"/>
                  </a:cxn>
                  <a:cxn ang="0">
                    <a:pos x="29" y="41"/>
                  </a:cxn>
                  <a:cxn ang="0">
                    <a:pos x="25" y="45"/>
                  </a:cxn>
                  <a:cxn ang="0">
                    <a:pos x="21" y="47"/>
                  </a:cxn>
                  <a:cxn ang="0">
                    <a:pos x="17" y="49"/>
                  </a:cxn>
                  <a:cxn ang="0">
                    <a:pos x="13" y="50"/>
                  </a:cxn>
                  <a:cxn ang="0">
                    <a:pos x="9" y="50"/>
                  </a:cxn>
                  <a:cxn ang="0">
                    <a:pos x="6" y="49"/>
                  </a:cxn>
                  <a:cxn ang="0">
                    <a:pos x="3" y="47"/>
                  </a:cxn>
                  <a:cxn ang="0">
                    <a:pos x="1" y="44"/>
                  </a:cxn>
                  <a:cxn ang="0">
                    <a:pos x="0" y="40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1" y="27"/>
                  </a:cxn>
                  <a:cxn ang="0">
                    <a:pos x="3" y="22"/>
                  </a:cxn>
                  <a:cxn ang="0">
                    <a:pos x="6" y="17"/>
                  </a:cxn>
                  <a:cxn ang="0">
                    <a:pos x="9" y="13"/>
                  </a:cxn>
                  <a:cxn ang="0">
                    <a:pos x="13" y="9"/>
                  </a:cxn>
                  <a:cxn ang="0">
                    <a:pos x="17" y="5"/>
                  </a:cxn>
                  <a:cxn ang="0">
                    <a:pos x="21" y="3"/>
                  </a:cxn>
                  <a:cxn ang="0">
                    <a:pos x="25" y="1"/>
                  </a:cxn>
                  <a:cxn ang="0">
                    <a:pos x="29" y="0"/>
                  </a:cxn>
                  <a:cxn ang="0">
                    <a:pos x="33" y="1"/>
                  </a:cxn>
                  <a:cxn ang="0">
                    <a:pos x="36" y="2"/>
                  </a:cxn>
                  <a:cxn ang="0">
                    <a:pos x="39" y="4"/>
                  </a:cxn>
                  <a:cxn ang="0">
                    <a:pos x="41" y="6"/>
                  </a:cxn>
                  <a:cxn ang="0">
                    <a:pos x="42" y="10"/>
                  </a:cxn>
                  <a:cxn ang="0">
                    <a:pos x="42" y="14"/>
                  </a:cxn>
                  <a:cxn ang="0">
                    <a:pos x="42" y="18"/>
                  </a:cxn>
                  <a:cxn ang="0">
                    <a:pos x="41" y="23"/>
                  </a:cxn>
                  <a:cxn ang="0">
                    <a:pos x="39" y="28"/>
                  </a:cxn>
                  <a:cxn ang="0">
                    <a:pos x="36" y="33"/>
                  </a:cxn>
                </a:cxnLst>
                <a:rect l="0" t="0" r="r" b="b"/>
                <a:pathLst>
                  <a:path w="42" h="50">
                    <a:moveTo>
                      <a:pt x="36" y="33"/>
                    </a:moveTo>
                    <a:lnTo>
                      <a:pt x="33" y="38"/>
                    </a:lnTo>
                    <a:lnTo>
                      <a:pt x="29" y="41"/>
                    </a:lnTo>
                    <a:lnTo>
                      <a:pt x="25" y="45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3" y="50"/>
                    </a:lnTo>
                    <a:lnTo>
                      <a:pt x="9" y="50"/>
                    </a:lnTo>
                    <a:lnTo>
                      <a:pt x="6" y="49"/>
                    </a:lnTo>
                    <a:lnTo>
                      <a:pt x="3" y="47"/>
                    </a:lnTo>
                    <a:lnTo>
                      <a:pt x="1" y="44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1" y="27"/>
                    </a:lnTo>
                    <a:lnTo>
                      <a:pt x="3" y="22"/>
                    </a:lnTo>
                    <a:lnTo>
                      <a:pt x="6" y="17"/>
                    </a:lnTo>
                    <a:lnTo>
                      <a:pt x="9" y="13"/>
                    </a:lnTo>
                    <a:lnTo>
                      <a:pt x="13" y="9"/>
                    </a:lnTo>
                    <a:lnTo>
                      <a:pt x="17" y="5"/>
                    </a:lnTo>
                    <a:lnTo>
                      <a:pt x="21" y="3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3" y="1"/>
                    </a:lnTo>
                    <a:lnTo>
                      <a:pt x="36" y="2"/>
                    </a:lnTo>
                    <a:lnTo>
                      <a:pt x="39" y="4"/>
                    </a:lnTo>
                    <a:lnTo>
                      <a:pt x="41" y="6"/>
                    </a:lnTo>
                    <a:lnTo>
                      <a:pt x="42" y="10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1" y="23"/>
                    </a:lnTo>
                    <a:lnTo>
                      <a:pt x="39" y="28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FFD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7" name="Freeform 760"/>
              <p:cNvSpPr>
                <a:spLocks/>
              </p:cNvSpPr>
              <p:nvPr/>
            </p:nvSpPr>
            <p:spPr bwMode="auto">
              <a:xfrm>
                <a:off x="4910" y="1955"/>
                <a:ext cx="31" cy="35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24" y="27"/>
                  </a:cxn>
                  <a:cxn ang="0">
                    <a:pos x="21" y="30"/>
                  </a:cxn>
                  <a:cxn ang="0">
                    <a:pos x="18" y="32"/>
                  </a:cxn>
                  <a:cxn ang="0">
                    <a:pos x="15" y="34"/>
                  </a:cxn>
                  <a:cxn ang="0">
                    <a:pos x="12" y="35"/>
                  </a:cxn>
                  <a:cxn ang="0">
                    <a:pos x="9" y="35"/>
                  </a:cxn>
                  <a:cxn ang="0">
                    <a:pos x="7" y="35"/>
                  </a:cxn>
                  <a:cxn ang="0">
                    <a:pos x="4" y="35"/>
                  </a:cxn>
                  <a:cxn ang="0">
                    <a:pos x="2" y="33"/>
                  </a:cxn>
                  <a:cxn ang="0">
                    <a:pos x="1" y="31"/>
                  </a:cxn>
                  <a:cxn ang="0">
                    <a:pos x="0" y="29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1" y="19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7" y="9"/>
                  </a:cxn>
                  <a:cxn ang="0">
                    <a:pos x="9" y="6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8" y="1"/>
                  </a:cxn>
                  <a:cxn ang="0">
                    <a:pos x="21" y="0"/>
                  </a:cxn>
                  <a:cxn ang="0">
                    <a:pos x="24" y="0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30" y="4"/>
                  </a:cxn>
                  <a:cxn ang="0">
                    <a:pos x="31" y="7"/>
                  </a:cxn>
                  <a:cxn ang="0">
                    <a:pos x="31" y="10"/>
                  </a:cxn>
                  <a:cxn ang="0">
                    <a:pos x="31" y="13"/>
                  </a:cxn>
                  <a:cxn ang="0">
                    <a:pos x="30" y="16"/>
                  </a:cxn>
                  <a:cxn ang="0">
                    <a:pos x="29" y="20"/>
                  </a:cxn>
                  <a:cxn ang="0">
                    <a:pos x="27" y="23"/>
                  </a:cxn>
                </a:cxnLst>
                <a:rect l="0" t="0" r="r" b="b"/>
                <a:pathLst>
                  <a:path w="31" h="35">
                    <a:moveTo>
                      <a:pt x="27" y="23"/>
                    </a:moveTo>
                    <a:lnTo>
                      <a:pt x="24" y="27"/>
                    </a:lnTo>
                    <a:lnTo>
                      <a:pt x="21" y="30"/>
                    </a:lnTo>
                    <a:lnTo>
                      <a:pt x="18" y="32"/>
                    </a:lnTo>
                    <a:lnTo>
                      <a:pt x="15" y="34"/>
                    </a:lnTo>
                    <a:lnTo>
                      <a:pt x="12" y="35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9"/>
                    </a:lnTo>
                    <a:lnTo>
                      <a:pt x="9" y="6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31" y="13"/>
                    </a:lnTo>
                    <a:lnTo>
                      <a:pt x="30" y="16"/>
                    </a:lnTo>
                    <a:lnTo>
                      <a:pt x="29" y="20"/>
                    </a:ln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8" name="Freeform 761"/>
              <p:cNvSpPr>
                <a:spLocks/>
              </p:cNvSpPr>
              <p:nvPr/>
            </p:nvSpPr>
            <p:spPr bwMode="auto">
              <a:xfrm>
                <a:off x="4871" y="2195"/>
                <a:ext cx="322" cy="201"/>
              </a:xfrm>
              <a:custGeom>
                <a:avLst/>
                <a:gdLst/>
                <a:ahLst/>
                <a:cxnLst>
                  <a:cxn ang="0">
                    <a:pos x="322" y="0"/>
                  </a:cxn>
                  <a:cxn ang="0">
                    <a:pos x="304" y="28"/>
                  </a:cxn>
                  <a:cxn ang="0">
                    <a:pos x="286" y="54"/>
                  </a:cxn>
                  <a:cxn ang="0">
                    <a:pos x="266" y="79"/>
                  </a:cxn>
                  <a:cxn ang="0">
                    <a:pos x="246" y="101"/>
                  </a:cxn>
                  <a:cxn ang="0">
                    <a:pos x="225" y="122"/>
                  </a:cxn>
                  <a:cxn ang="0">
                    <a:pos x="204" y="140"/>
                  </a:cxn>
                  <a:cxn ang="0">
                    <a:pos x="183" y="156"/>
                  </a:cxn>
                  <a:cxn ang="0">
                    <a:pos x="161" y="170"/>
                  </a:cxn>
                  <a:cxn ang="0">
                    <a:pos x="139" y="182"/>
                  </a:cxn>
                  <a:cxn ang="0">
                    <a:pos x="117" y="190"/>
                  </a:cxn>
                  <a:cxn ang="0">
                    <a:pos x="96" y="197"/>
                  </a:cxn>
                  <a:cxn ang="0">
                    <a:pos x="75" y="201"/>
                  </a:cxn>
                  <a:cxn ang="0">
                    <a:pos x="55" y="201"/>
                  </a:cxn>
                  <a:cxn ang="0">
                    <a:pos x="36" y="199"/>
                  </a:cxn>
                  <a:cxn ang="0">
                    <a:pos x="17" y="195"/>
                  </a:cxn>
                  <a:cxn ang="0">
                    <a:pos x="0" y="187"/>
                  </a:cxn>
                </a:cxnLst>
                <a:rect l="0" t="0" r="r" b="b"/>
                <a:pathLst>
                  <a:path w="322" h="201">
                    <a:moveTo>
                      <a:pt x="322" y="0"/>
                    </a:moveTo>
                    <a:lnTo>
                      <a:pt x="304" y="28"/>
                    </a:lnTo>
                    <a:lnTo>
                      <a:pt x="286" y="54"/>
                    </a:lnTo>
                    <a:lnTo>
                      <a:pt x="266" y="79"/>
                    </a:lnTo>
                    <a:lnTo>
                      <a:pt x="246" y="101"/>
                    </a:lnTo>
                    <a:lnTo>
                      <a:pt x="225" y="122"/>
                    </a:lnTo>
                    <a:lnTo>
                      <a:pt x="204" y="140"/>
                    </a:lnTo>
                    <a:lnTo>
                      <a:pt x="183" y="156"/>
                    </a:lnTo>
                    <a:lnTo>
                      <a:pt x="161" y="170"/>
                    </a:lnTo>
                    <a:lnTo>
                      <a:pt x="139" y="182"/>
                    </a:lnTo>
                    <a:lnTo>
                      <a:pt x="117" y="190"/>
                    </a:lnTo>
                    <a:lnTo>
                      <a:pt x="96" y="197"/>
                    </a:lnTo>
                    <a:lnTo>
                      <a:pt x="75" y="201"/>
                    </a:lnTo>
                    <a:lnTo>
                      <a:pt x="55" y="201"/>
                    </a:lnTo>
                    <a:lnTo>
                      <a:pt x="36" y="199"/>
                    </a:lnTo>
                    <a:lnTo>
                      <a:pt x="17" y="195"/>
                    </a:lnTo>
                    <a:lnTo>
                      <a:pt x="0" y="187"/>
                    </a:lnTo>
                  </a:path>
                </a:pathLst>
              </a:custGeom>
              <a:solidFill>
                <a:srgbClr val="FFDE3B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9" name="Freeform 762"/>
              <p:cNvSpPr>
                <a:spLocks/>
              </p:cNvSpPr>
              <p:nvPr/>
            </p:nvSpPr>
            <p:spPr bwMode="auto">
              <a:xfrm>
                <a:off x="5189" y="2193"/>
                <a:ext cx="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4"/>
                  </a:cxn>
                  <a:cxn ang="0">
                    <a:pos x="0" y="0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50" name="Freeform 763"/>
              <p:cNvSpPr>
                <a:spLocks/>
              </p:cNvSpPr>
              <p:nvPr/>
            </p:nvSpPr>
            <p:spPr bwMode="auto">
              <a:xfrm>
                <a:off x="4870" y="2378"/>
                <a:ext cx="3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0"/>
                  </a:cxn>
                  <a:cxn ang="0">
                    <a:pos x="0" y="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51" name="Freeform 764"/>
              <p:cNvSpPr>
                <a:spLocks/>
              </p:cNvSpPr>
              <p:nvPr/>
            </p:nvSpPr>
            <p:spPr bwMode="auto">
              <a:xfrm>
                <a:off x="4805" y="2009"/>
                <a:ext cx="67" cy="373"/>
              </a:xfrm>
              <a:custGeom>
                <a:avLst/>
                <a:gdLst/>
                <a:ahLst/>
                <a:cxnLst>
                  <a:cxn ang="0">
                    <a:pos x="66" y="373"/>
                  </a:cxn>
                  <a:cxn ang="0">
                    <a:pos x="51" y="362"/>
                  </a:cxn>
                  <a:cxn ang="0">
                    <a:pos x="37" y="348"/>
                  </a:cxn>
                  <a:cxn ang="0">
                    <a:pos x="26" y="332"/>
                  </a:cxn>
                  <a:cxn ang="0">
                    <a:pos x="16" y="314"/>
                  </a:cxn>
                  <a:cxn ang="0">
                    <a:pos x="9" y="294"/>
                  </a:cxn>
                  <a:cxn ang="0">
                    <a:pos x="4" y="273"/>
                  </a:cxn>
                  <a:cxn ang="0">
                    <a:pos x="1" y="250"/>
                  </a:cxn>
                  <a:cxn ang="0">
                    <a:pos x="0" y="225"/>
                  </a:cxn>
                  <a:cxn ang="0">
                    <a:pos x="1" y="199"/>
                  </a:cxn>
                  <a:cxn ang="0">
                    <a:pos x="4" y="172"/>
                  </a:cxn>
                  <a:cxn ang="0">
                    <a:pos x="9" y="144"/>
                  </a:cxn>
                  <a:cxn ang="0">
                    <a:pos x="17" y="116"/>
                  </a:cxn>
                  <a:cxn ang="0">
                    <a:pos x="26" y="87"/>
                  </a:cxn>
                  <a:cxn ang="0">
                    <a:pos x="38" y="58"/>
                  </a:cxn>
                  <a:cxn ang="0">
                    <a:pos x="51" y="29"/>
                  </a:cxn>
                  <a:cxn ang="0">
                    <a:pos x="67" y="0"/>
                  </a:cxn>
                </a:cxnLst>
                <a:rect l="0" t="0" r="r" b="b"/>
                <a:pathLst>
                  <a:path w="67" h="373">
                    <a:moveTo>
                      <a:pt x="66" y="373"/>
                    </a:moveTo>
                    <a:lnTo>
                      <a:pt x="51" y="362"/>
                    </a:lnTo>
                    <a:lnTo>
                      <a:pt x="37" y="348"/>
                    </a:lnTo>
                    <a:lnTo>
                      <a:pt x="26" y="332"/>
                    </a:lnTo>
                    <a:lnTo>
                      <a:pt x="16" y="314"/>
                    </a:lnTo>
                    <a:lnTo>
                      <a:pt x="9" y="294"/>
                    </a:lnTo>
                    <a:lnTo>
                      <a:pt x="4" y="273"/>
                    </a:lnTo>
                    <a:lnTo>
                      <a:pt x="1" y="250"/>
                    </a:lnTo>
                    <a:lnTo>
                      <a:pt x="0" y="225"/>
                    </a:lnTo>
                    <a:lnTo>
                      <a:pt x="1" y="199"/>
                    </a:lnTo>
                    <a:lnTo>
                      <a:pt x="4" y="172"/>
                    </a:lnTo>
                    <a:lnTo>
                      <a:pt x="9" y="144"/>
                    </a:lnTo>
                    <a:lnTo>
                      <a:pt x="17" y="116"/>
                    </a:lnTo>
                    <a:lnTo>
                      <a:pt x="26" y="87"/>
                    </a:lnTo>
                    <a:lnTo>
                      <a:pt x="38" y="58"/>
                    </a:lnTo>
                    <a:lnTo>
                      <a:pt x="51" y="29"/>
                    </a:lnTo>
                    <a:lnTo>
                      <a:pt x="67" y="0"/>
                    </a:lnTo>
                  </a:path>
                </a:pathLst>
              </a:custGeom>
              <a:solidFill>
                <a:srgbClr val="FFDE3B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52" name="Freeform 765"/>
              <p:cNvSpPr>
                <a:spLocks/>
              </p:cNvSpPr>
              <p:nvPr/>
            </p:nvSpPr>
            <p:spPr bwMode="auto">
              <a:xfrm>
                <a:off x="4869" y="2378"/>
                <a:ext cx="4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7"/>
                  </a:cxn>
                  <a:cxn ang="0">
                    <a:pos x="4" y="0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E3B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53" name="Freeform 766"/>
              <p:cNvSpPr>
                <a:spLocks/>
              </p:cNvSpPr>
              <p:nvPr/>
            </p:nvSpPr>
            <p:spPr bwMode="auto">
              <a:xfrm>
                <a:off x="4868" y="2007"/>
                <a:ext cx="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4"/>
                  </a:cxn>
                  <a:cxn ang="0">
                    <a:pos x="0" y="0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54" name="Freeform 767"/>
              <p:cNvSpPr>
                <a:spLocks/>
              </p:cNvSpPr>
              <p:nvPr/>
            </p:nvSpPr>
            <p:spPr bwMode="auto">
              <a:xfrm>
                <a:off x="4872" y="1808"/>
                <a:ext cx="321" cy="201"/>
              </a:xfrm>
              <a:custGeom>
                <a:avLst/>
                <a:gdLst/>
                <a:ahLst/>
                <a:cxnLst>
                  <a:cxn ang="0">
                    <a:pos x="0" y="201"/>
                  </a:cxn>
                  <a:cxn ang="0">
                    <a:pos x="17" y="173"/>
                  </a:cxn>
                  <a:cxn ang="0">
                    <a:pos x="35" y="147"/>
                  </a:cxn>
                  <a:cxn ang="0">
                    <a:pos x="55" y="122"/>
                  </a:cxn>
                  <a:cxn ang="0">
                    <a:pos x="75" y="100"/>
                  </a:cxn>
                  <a:cxn ang="0">
                    <a:pos x="96" y="79"/>
                  </a:cxn>
                  <a:cxn ang="0">
                    <a:pos x="117" y="61"/>
                  </a:cxn>
                  <a:cxn ang="0">
                    <a:pos x="138" y="45"/>
                  </a:cxn>
                  <a:cxn ang="0">
                    <a:pos x="160" y="31"/>
                  </a:cxn>
                  <a:cxn ang="0">
                    <a:pos x="182" y="19"/>
                  </a:cxn>
                  <a:cxn ang="0">
                    <a:pos x="204" y="10"/>
                  </a:cxn>
                  <a:cxn ang="0">
                    <a:pos x="225" y="4"/>
                  </a:cxn>
                  <a:cxn ang="0">
                    <a:pos x="246" y="0"/>
                  </a:cxn>
                  <a:cxn ang="0">
                    <a:pos x="266" y="0"/>
                  </a:cxn>
                  <a:cxn ang="0">
                    <a:pos x="285" y="2"/>
                  </a:cxn>
                  <a:cxn ang="0">
                    <a:pos x="304" y="6"/>
                  </a:cxn>
                  <a:cxn ang="0">
                    <a:pos x="321" y="15"/>
                  </a:cxn>
                </a:cxnLst>
                <a:rect l="0" t="0" r="r" b="b"/>
                <a:pathLst>
                  <a:path w="321" h="201">
                    <a:moveTo>
                      <a:pt x="0" y="201"/>
                    </a:moveTo>
                    <a:lnTo>
                      <a:pt x="17" y="173"/>
                    </a:lnTo>
                    <a:lnTo>
                      <a:pt x="35" y="147"/>
                    </a:lnTo>
                    <a:lnTo>
                      <a:pt x="55" y="122"/>
                    </a:lnTo>
                    <a:lnTo>
                      <a:pt x="75" y="100"/>
                    </a:lnTo>
                    <a:lnTo>
                      <a:pt x="96" y="79"/>
                    </a:lnTo>
                    <a:lnTo>
                      <a:pt x="117" y="61"/>
                    </a:lnTo>
                    <a:lnTo>
                      <a:pt x="138" y="45"/>
                    </a:lnTo>
                    <a:lnTo>
                      <a:pt x="160" y="31"/>
                    </a:lnTo>
                    <a:lnTo>
                      <a:pt x="182" y="19"/>
                    </a:lnTo>
                    <a:lnTo>
                      <a:pt x="204" y="10"/>
                    </a:lnTo>
                    <a:lnTo>
                      <a:pt x="225" y="4"/>
                    </a:lnTo>
                    <a:lnTo>
                      <a:pt x="246" y="0"/>
                    </a:lnTo>
                    <a:lnTo>
                      <a:pt x="266" y="0"/>
                    </a:lnTo>
                    <a:lnTo>
                      <a:pt x="285" y="2"/>
                    </a:lnTo>
                    <a:lnTo>
                      <a:pt x="304" y="6"/>
                    </a:lnTo>
                    <a:lnTo>
                      <a:pt x="321" y="15"/>
                    </a:lnTo>
                  </a:path>
                </a:pathLst>
              </a:custGeom>
              <a:solidFill>
                <a:srgbClr val="FFDE3B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55" name="Freeform 768"/>
              <p:cNvSpPr>
                <a:spLocks/>
              </p:cNvSpPr>
              <p:nvPr/>
            </p:nvSpPr>
            <p:spPr bwMode="auto">
              <a:xfrm>
                <a:off x="4868" y="2007"/>
                <a:ext cx="7" cy="4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0" y="0"/>
                  </a:cxn>
                  <a:cxn ang="0">
                    <a:pos x="7" y="4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56" name="Freeform 769"/>
              <p:cNvSpPr>
                <a:spLocks/>
              </p:cNvSpPr>
              <p:nvPr/>
            </p:nvSpPr>
            <p:spPr bwMode="auto">
              <a:xfrm>
                <a:off x="5191" y="1819"/>
                <a:ext cx="4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7"/>
                  </a:cxn>
                  <a:cxn ang="0">
                    <a:pos x="4" y="0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57" name="Freeform 770"/>
              <p:cNvSpPr>
                <a:spLocks/>
              </p:cNvSpPr>
              <p:nvPr/>
            </p:nvSpPr>
            <p:spPr bwMode="auto">
              <a:xfrm>
                <a:off x="5193" y="1823"/>
                <a:ext cx="66" cy="3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0"/>
                  </a:cxn>
                  <a:cxn ang="0">
                    <a:pos x="29" y="24"/>
                  </a:cxn>
                  <a:cxn ang="0">
                    <a:pos x="40" y="40"/>
                  </a:cxn>
                  <a:cxn ang="0">
                    <a:pos x="50" y="58"/>
                  </a:cxn>
                  <a:cxn ang="0">
                    <a:pos x="57" y="77"/>
                  </a:cxn>
                  <a:cxn ang="0">
                    <a:pos x="62" y="99"/>
                  </a:cxn>
                  <a:cxn ang="0">
                    <a:pos x="65" y="122"/>
                  </a:cxn>
                  <a:cxn ang="0">
                    <a:pos x="66" y="147"/>
                  </a:cxn>
                  <a:cxn ang="0">
                    <a:pos x="65" y="173"/>
                  </a:cxn>
                  <a:cxn ang="0">
                    <a:pos x="62" y="200"/>
                  </a:cxn>
                  <a:cxn ang="0">
                    <a:pos x="57" y="227"/>
                  </a:cxn>
                  <a:cxn ang="0">
                    <a:pos x="49" y="256"/>
                  </a:cxn>
                  <a:cxn ang="0">
                    <a:pos x="40" y="284"/>
                  </a:cxn>
                  <a:cxn ang="0">
                    <a:pos x="29" y="313"/>
                  </a:cxn>
                  <a:cxn ang="0">
                    <a:pos x="15" y="343"/>
                  </a:cxn>
                  <a:cxn ang="0">
                    <a:pos x="0" y="372"/>
                  </a:cxn>
                </a:cxnLst>
                <a:rect l="0" t="0" r="r" b="b"/>
                <a:pathLst>
                  <a:path w="66" h="372">
                    <a:moveTo>
                      <a:pt x="0" y="0"/>
                    </a:moveTo>
                    <a:lnTo>
                      <a:pt x="15" y="10"/>
                    </a:lnTo>
                    <a:lnTo>
                      <a:pt x="29" y="24"/>
                    </a:lnTo>
                    <a:lnTo>
                      <a:pt x="40" y="40"/>
                    </a:lnTo>
                    <a:lnTo>
                      <a:pt x="50" y="58"/>
                    </a:lnTo>
                    <a:lnTo>
                      <a:pt x="57" y="77"/>
                    </a:lnTo>
                    <a:lnTo>
                      <a:pt x="62" y="99"/>
                    </a:lnTo>
                    <a:lnTo>
                      <a:pt x="65" y="122"/>
                    </a:lnTo>
                    <a:lnTo>
                      <a:pt x="66" y="147"/>
                    </a:lnTo>
                    <a:lnTo>
                      <a:pt x="65" y="173"/>
                    </a:lnTo>
                    <a:lnTo>
                      <a:pt x="62" y="200"/>
                    </a:lnTo>
                    <a:lnTo>
                      <a:pt x="57" y="227"/>
                    </a:lnTo>
                    <a:lnTo>
                      <a:pt x="49" y="256"/>
                    </a:lnTo>
                    <a:lnTo>
                      <a:pt x="40" y="284"/>
                    </a:lnTo>
                    <a:lnTo>
                      <a:pt x="29" y="313"/>
                    </a:lnTo>
                    <a:lnTo>
                      <a:pt x="15" y="343"/>
                    </a:lnTo>
                    <a:lnTo>
                      <a:pt x="0" y="372"/>
                    </a:lnTo>
                  </a:path>
                </a:pathLst>
              </a:custGeom>
              <a:solidFill>
                <a:srgbClr val="FFDE3B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58" name="Freeform 771"/>
              <p:cNvSpPr>
                <a:spLocks/>
              </p:cNvSpPr>
              <p:nvPr/>
            </p:nvSpPr>
            <p:spPr bwMode="auto">
              <a:xfrm>
                <a:off x="5191" y="1819"/>
                <a:ext cx="4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0"/>
                  </a:cxn>
                  <a:cxn ang="0">
                    <a:pos x="0" y="7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59" name="Freeform 772"/>
              <p:cNvSpPr>
                <a:spLocks/>
              </p:cNvSpPr>
              <p:nvPr/>
            </p:nvSpPr>
            <p:spPr bwMode="auto">
              <a:xfrm>
                <a:off x="5189" y="2193"/>
                <a:ext cx="7" cy="4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0" y="0"/>
                  </a:cxn>
                  <a:cxn ang="0">
                    <a:pos x="7" y="4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0" name="Freeform 773"/>
              <p:cNvSpPr>
                <a:spLocks/>
              </p:cNvSpPr>
              <p:nvPr/>
            </p:nvSpPr>
            <p:spPr bwMode="auto">
              <a:xfrm>
                <a:off x="4893" y="2024"/>
                <a:ext cx="127" cy="90"/>
              </a:xfrm>
              <a:custGeom>
                <a:avLst/>
                <a:gdLst/>
                <a:ahLst/>
                <a:cxnLst>
                  <a:cxn ang="0">
                    <a:pos x="127" y="66"/>
                  </a:cxn>
                  <a:cxn ang="0">
                    <a:pos x="17" y="1"/>
                  </a:cxn>
                  <a:cxn ang="0">
                    <a:pos x="17" y="1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3" y="8"/>
                  </a:cxn>
                  <a:cxn ang="0">
                    <a:pos x="2" y="10"/>
                  </a:cxn>
                  <a:cxn ang="0">
                    <a:pos x="1" y="12"/>
                  </a:cxn>
                  <a:cxn ang="0">
                    <a:pos x="1" y="14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1" y="20"/>
                  </a:cxn>
                  <a:cxn ang="0">
                    <a:pos x="1" y="21"/>
                  </a:cxn>
                  <a:cxn ang="0">
                    <a:pos x="2" y="22"/>
                  </a:cxn>
                  <a:cxn ang="0">
                    <a:pos x="3" y="23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4" y="25"/>
                  </a:cxn>
                  <a:cxn ang="0">
                    <a:pos x="5" y="25"/>
                  </a:cxn>
                  <a:cxn ang="0">
                    <a:pos x="5" y="25"/>
                  </a:cxn>
                  <a:cxn ang="0">
                    <a:pos x="5" y="25"/>
                  </a:cxn>
                  <a:cxn ang="0">
                    <a:pos x="114" y="90"/>
                  </a:cxn>
                  <a:cxn ang="0">
                    <a:pos x="127" y="66"/>
                  </a:cxn>
                </a:cxnLst>
                <a:rect l="0" t="0" r="r" b="b"/>
                <a:pathLst>
                  <a:path w="127" h="90">
                    <a:moveTo>
                      <a:pt x="127" y="66"/>
                    </a:move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14" y="90"/>
                    </a:lnTo>
                    <a:lnTo>
                      <a:pt x="12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1" name="Freeform 774"/>
              <p:cNvSpPr>
                <a:spLocks/>
              </p:cNvSpPr>
              <p:nvPr/>
            </p:nvSpPr>
            <p:spPr bwMode="auto">
              <a:xfrm>
                <a:off x="4988" y="2065"/>
                <a:ext cx="69" cy="81"/>
              </a:xfrm>
              <a:custGeom>
                <a:avLst/>
                <a:gdLst/>
                <a:ahLst/>
                <a:cxnLst>
                  <a:cxn ang="0">
                    <a:pos x="59" y="60"/>
                  </a:cxn>
                  <a:cxn ang="0">
                    <a:pos x="54" y="66"/>
                  </a:cxn>
                  <a:cxn ang="0">
                    <a:pos x="48" y="72"/>
                  </a:cxn>
                  <a:cxn ang="0">
                    <a:pos x="41" y="76"/>
                  </a:cxn>
                  <a:cxn ang="0">
                    <a:pos x="35" y="79"/>
                  </a:cxn>
                  <a:cxn ang="0">
                    <a:pos x="28" y="81"/>
                  </a:cxn>
                  <a:cxn ang="0">
                    <a:pos x="22" y="81"/>
                  </a:cxn>
                  <a:cxn ang="0">
                    <a:pos x="16" y="79"/>
                  </a:cxn>
                  <a:cxn ang="0">
                    <a:pos x="11" y="76"/>
                  </a:cxn>
                  <a:cxn ang="0">
                    <a:pos x="6" y="72"/>
                  </a:cxn>
                  <a:cxn ang="0">
                    <a:pos x="3" y="66"/>
                  </a:cxn>
                  <a:cxn ang="0">
                    <a:pos x="1" y="60"/>
                  </a:cxn>
                  <a:cxn ang="0">
                    <a:pos x="0" y="52"/>
                  </a:cxn>
                  <a:cxn ang="0">
                    <a:pos x="1" y="45"/>
                  </a:cxn>
                  <a:cxn ang="0">
                    <a:pos x="3" y="37"/>
                  </a:cxn>
                  <a:cxn ang="0">
                    <a:pos x="6" y="29"/>
                  </a:cxn>
                  <a:cxn ang="0">
                    <a:pos x="10" y="22"/>
                  </a:cxn>
                  <a:cxn ang="0">
                    <a:pos x="15" y="15"/>
                  </a:cxn>
                  <a:cxn ang="0">
                    <a:pos x="21" y="9"/>
                  </a:cxn>
                  <a:cxn ang="0">
                    <a:pos x="27" y="5"/>
                  </a:cxn>
                  <a:cxn ang="0">
                    <a:pos x="34" y="2"/>
                  </a:cxn>
                  <a:cxn ang="0">
                    <a:pos x="41" y="1"/>
                  </a:cxn>
                  <a:cxn ang="0">
                    <a:pos x="47" y="1"/>
                  </a:cxn>
                  <a:cxn ang="0">
                    <a:pos x="53" y="2"/>
                  </a:cxn>
                  <a:cxn ang="0">
                    <a:pos x="59" y="5"/>
                  </a:cxn>
                  <a:cxn ang="0">
                    <a:pos x="63" y="10"/>
                  </a:cxn>
                  <a:cxn ang="0">
                    <a:pos x="66" y="15"/>
                  </a:cxn>
                  <a:cxn ang="0">
                    <a:pos x="68" y="22"/>
                  </a:cxn>
                  <a:cxn ang="0">
                    <a:pos x="69" y="29"/>
                  </a:cxn>
                  <a:cxn ang="0">
                    <a:pos x="68" y="37"/>
                  </a:cxn>
                  <a:cxn ang="0">
                    <a:pos x="66" y="44"/>
                  </a:cxn>
                  <a:cxn ang="0">
                    <a:pos x="63" y="52"/>
                  </a:cxn>
                </a:cxnLst>
                <a:rect l="0" t="0" r="r" b="b"/>
                <a:pathLst>
                  <a:path w="69" h="81">
                    <a:moveTo>
                      <a:pt x="61" y="56"/>
                    </a:moveTo>
                    <a:lnTo>
                      <a:pt x="59" y="60"/>
                    </a:lnTo>
                    <a:lnTo>
                      <a:pt x="56" y="63"/>
                    </a:lnTo>
                    <a:lnTo>
                      <a:pt x="54" y="66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5" y="74"/>
                    </a:lnTo>
                    <a:lnTo>
                      <a:pt x="41" y="76"/>
                    </a:lnTo>
                    <a:lnTo>
                      <a:pt x="38" y="78"/>
                    </a:lnTo>
                    <a:lnTo>
                      <a:pt x="35" y="79"/>
                    </a:lnTo>
                    <a:lnTo>
                      <a:pt x="32" y="80"/>
                    </a:lnTo>
                    <a:lnTo>
                      <a:pt x="28" y="81"/>
                    </a:lnTo>
                    <a:lnTo>
                      <a:pt x="25" y="81"/>
                    </a:lnTo>
                    <a:lnTo>
                      <a:pt x="22" y="81"/>
                    </a:lnTo>
                    <a:lnTo>
                      <a:pt x="19" y="80"/>
                    </a:lnTo>
                    <a:lnTo>
                      <a:pt x="16" y="79"/>
                    </a:lnTo>
                    <a:lnTo>
                      <a:pt x="13" y="78"/>
                    </a:lnTo>
                    <a:lnTo>
                      <a:pt x="11" y="76"/>
                    </a:lnTo>
                    <a:lnTo>
                      <a:pt x="8" y="74"/>
                    </a:lnTo>
                    <a:lnTo>
                      <a:pt x="6" y="72"/>
                    </a:lnTo>
                    <a:lnTo>
                      <a:pt x="5" y="69"/>
                    </a:lnTo>
                    <a:lnTo>
                      <a:pt x="3" y="66"/>
                    </a:lnTo>
                    <a:lnTo>
                      <a:pt x="2" y="63"/>
                    </a:lnTo>
                    <a:lnTo>
                      <a:pt x="1" y="60"/>
                    </a:lnTo>
                    <a:lnTo>
                      <a:pt x="1" y="56"/>
                    </a:lnTo>
                    <a:lnTo>
                      <a:pt x="0" y="52"/>
                    </a:lnTo>
                    <a:lnTo>
                      <a:pt x="1" y="49"/>
                    </a:lnTo>
                    <a:lnTo>
                      <a:pt x="1" y="45"/>
                    </a:lnTo>
                    <a:lnTo>
                      <a:pt x="2" y="41"/>
                    </a:lnTo>
                    <a:lnTo>
                      <a:pt x="3" y="37"/>
                    </a:lnTo>
                    <a:lnTo>
                      <a:pt x="4" y="33"/>
                    </a:lnTo>
                    <a:lnTo>
                      <a:pt x="6" y="29"/>
                    </a:lnTo>
                    <a:lnTo>
                      <a:pt x="8" y="25"/>
                    </a:lnTo>
                    <a:lnTo>
                      <a:pt x="10" y="22"/>
                    </a:lnTo>
                    <a:lnTo>
                      <a:pt x="13" y="18"/>
                    </a:lnTo>
                    <a:lnTo>
                      <a:pt x="15" y="15"/>
                    </a:lnTo>
                    <a:lnTo>
                      <a:pt x="18" y="12"/>
                    </a:lnTo>
                    <a:lnTo>
                      <a:pt x="21" y="9"/>
                    </a:lnTo>
                    <a:lnTo>
                      <a:pt x="24" y="7"/>
                    </a:lnTo>
                    <a:lnTo>
                      <a:pt x="27" y="5"/>
                    </a:lnTo>
                    <a:lnTo>
                      <a:pt x="31" y="4"/>
                    </a:lnTo>
                    <a:lnTo>
                      <a:pt x="34" y="2"/>
                    </a:lnTo>
                    <a:lnTo>
                      <a:pt x="37" y="1"/>
                    </a:lnTo>
                    <a:lnTo>
                      <a:pt x="41" y="1"/>
                    </a:lnTo>
                    <a:lnTo>
                      <a:pt x="44" y="0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3" y="2"/>
                    </a:lnTo>
                    <a:lnTo>
                      <a:pt x="56" y="4"/>
                    </a:lnTo>
                    <a:lnTo>
                      <a:pt x="59" y="5"/>
                    </a:lnTo>
                    <a:lnTo>
                      <a:pt x="61" y="7"/>
                    </a:lnTo>
                    <a:lnTo>
                      <a:pt x="63" y="10"/>
                    </a:lnTo>
                    <a:lnTo>
                      <a:pt x="65" y="13"/>
                    </a:lnTo>
                    <a:lnTo>
                      <a:pt x="66" y="15"/>
                    </a:lnTo>
                    <a:lnTo>
                      <a:pt x="67" y="19"/>
                    </a:lnTo>
                    <a:lnTo>
                      <a:pt x="68" y="22"/>
                    </a:lnTo>
                    <a:lnTo>
                      <a:pt x="69" y="25"/>
                    </a:lnTo>
                    <a:lnTo>
                      <a:pt x="69" y="29"/>
                    </a:lnTo>
                    <a:lnTo>
                      <a:pt x="69" y="33"/>
                    </a:lnTo>
                    <a:lnTo>
                      <a:pt x="68" y="37"/>
                    </a:lnTo>
                    <a:lnTo>
                      <a:pt x="67" y="41"/>
                    </a:lnTo>
                    <a:lnTo>
                      <a:pt x="66" y="44"/>
                    </a:lnTo>
                    <a:lnTo>
                      <a:pt x="65" y="48"/>
                    </a:lnTo>
                    <a:lnTo>
                      <a:pt x="63" y="52"/>
                    </a:lnTo>
                    <a:lnTo>
                      <a:pt x="61" y="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2" name="Freeform 775"/>
              <p:cNvSpPr>
                <a:spLocks/>
              </p:cNvSpPr>
              <p:nvPr/>
            </p:nvSpPr>
            <p:spPr bwMode="auto">
              <a:xfrm>
                <a:off x="5000" y="2071"/>
                <a:ext cx="59" cy="77"/>
              </a:xfrm>
              <a:custGeom>
                <a:avLst/>
                <a:gdLst/>
                <a:ahLst/>
                <a:cxnLst>
                  <a:cxn ang="0">
                    <a:pos x="48" y="54"/>
                  </a:cxn>
                  <a:cxn ang="0">
                    <a:pos x="43" y="61"/>
                  </a:cxn>
                  <a:cxn ang="0">
                    <a:pos x="38" y="67"/>
                  </a:cxn>
                  <a:cxn ang="0">
                    <a:pos x="32" y="71"/>
                  </a:cxn>
                  <a:cxn ang="0">
                    <a:pos x="26" y="74"/>
                  </a:cxn>
                  <a:cxn ang="0">
                    <a:pos x="21" y="76"/>
                  </a:cxn>
                  <a:cxn ang="0">
                    <a:pos x="15" y="77"/>
                  </a:cxn>
                  <a:cxn ang="0">
                    <a:pos x="10" y="76"/>
                  </a:cxn>
                  <a:cxn ang="0">
                    <a:pos x="6" y="74"/>
                  </a:cxn>
                  <a:cxn ang="0">
                    <a:pos x="3" y="70"/>
                  </a:cxn>
                  <a:cxn ang="0">
                    <a:pos x="1" y="65"/>
                  </a:cxn>
                  <a:cxn ang="0">
                    <a:pos x="0" y="59"/>
                  </a:cxn>
                  <a:cxn ang="0">
                    <a:pos x="0" y="52"/>
                  </a:cxn>
                  <a:cxn ang="0">
                    <a:pos x="1" y="45"/>
                  </a:cxn>
                  <a:cxn ang="0">
                    <a:pos x="3" y="38"/>
                  </a:cxn>
                  <a:cxn ang="0">
                    <a:pos x="6" y="30"/>
                  </a:cxn>
                  <a:cxn ang="0">
                    <a:pos x="10" y="23"/>
                  </a:cxn>
                  <a:cxn ang="0">
                    <a:pos x="15" y="16"/>
                  </a:cxn>
                  <a:cxn ang="0">
                    <a:pos x="21" y="11"/>
                  </a:cxn>
                  <a:cxn ang="0">
                    <a:pos x="26" y="6"/>
                  </a:cxn>
                  <a:cxn ang="0">
                    <a:pos x="32" y="3"/>
                  </a:cxn>
                  <a:cxn ang="0">
                    <a:pos x="38" y="1"/>
                  </a:cxn>
                  <a:cxn ang="0">
                    <a:pos x="43" y="0"/>
                  </a:cxn>
                  <a:cxn ang="0">
                    <a:pos x="48" y="1"/>
                  </a:cxn>
                  <a:cxn ang="0">
                    <a:pos x="52" y="4"/>
                  </a:cxn>
                  <a:cxn ang="0">
                    <a:pos x="56" y="7"/>
                  </a:cxn>
                  <a:cxn ang="0">
                    <a:pos x="58" y="12"/>
                  </a:cxn>
                  <a:cxn ang="0">
                    <a:pos x="59" y="18"/>
                  </a:cxn>
                  <a:cxn ang="0">
                    <a:pos x="59" y="25"/>
                  </a:cxn>
                  <a:cxn ang="0">
                    <a:pos x="58" y="32"/>
                  </a:cxn>
                  <a:cxn ang="0">
                    <a:pos x="55" y="39"/>
                  </a:cxn>
                  <a:cxn ang="0">
                    <a:pos x="52" y="47"/>
                  </a:cxn>
                </a:cxnLst>
                <a:rect l="0" t="0" r="r" b="b"/>
                <a:pathLst>
                  <a:path w="59" h="77">
                    <a:moveTo>
                      <a:pt x="50" y="51"/>
                    </a:moveTo>
                    <a:lnTo>
                      <a:pt x="48" y="54"/>
                    </a:lnTo>
                    <a:lnTo>
                      <a:pt x="45" y="58"/>
                    </a:lnTo>
                    <a:lnTo>
                      <a:pt x="43" y="61"/>
                    </a:lnTo>
                    <a:lnTo>
                      <a:pt x="40" y="64"/>
                    </a:lnTo>
                    <a:lnTo>
                      <a:pt x="38" y="67"/>
                    </a:lnTo>
                    <a:lnTo>
                      <a:pt x="35" y="69"/>
                    </a:lnTo>
                    <a:lnTo>
                      <a:pt x="32" y="71"/>
                    </a:lnTo>
                    <a:lnTo>
                      <a:pt x="29" y="73"/>
                    </a:lnTo>
                    <a:lnTo>
                      <a:pt x="26" y="74"/>
                    </a:lnTo>
                    <a:lnTo>
                      <a:pt x="23" y="76"/>
                    </a:lnTo>
                    <a:lnTo>
                      <a:pt x="21" y="76"/>
                    </a:lnTo>
                    <a:lnTo>
                      <a:pt x="18" y="77"/>
                    </a:lnTo>
                    <a:lnTo>
                      <a:pt x="15" y="77"/>
                    </a:lnTo>
                    <a:lnTo>
                      <a:pt x="13" y="77"/>
                    </a:lnTo>
                    <a:lnTo>
                      <a:pt x="10" y="76"/>
                    </a:lnTo>
                    <a:lnTo>
                      <a:pt x="8" y="75"/>
                    </a:lnTo>
                    <a:lnTo>
                      <a:pt x="6" y="74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2" y="67"/>
                    </a:lnTo>
                    <a:lnTo>
                      <a:pt x="1" y="65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1" y="45"/>
                    </a:lnTo>
                    <a:lnTo>
                      <a:pt x="2" y="42"/>
                    </a:lnTo>
                    <a:lnTo>
                      <a:pt x="3" y="38"/>
                    </a:lnTo>
                    <a:lnTo>
                      <a:pt x="5" y="34"/>
                    </a:lnTo>
                    <a:lnTo>
                      <a:pt x="6" y="30"/>
                    </a:lnTo>
                    <a:lnTo>
                      <a:pt x="8" y="27"/>
                    </a:lnTo>
                    <a:lnTo>
                      <a:pt x="10" y="23"/>
                    </a:lnTo>
                    <a:lnTo>
                      <a:pt x="13" y="19"/>
                    </a:lnTo>
                    <a:lnTo>
                      <a:pt x="15" y="16"/>
                    </a:lnTo>
                    <a:lnTo>
                      <a:pt x="18" y="13"/>
                    </a:lnTo>
                    <a:lnTo>
                      <a:pt x="21" y="11"/>
                    </a:lnTo>
                    <a:lnTo>
                      <a:pt x="23" y="8"/>
                    </a:lnTo>
                    <a:lnTo>
                      <a:pt x="26" y="6"/>
                    </a:lnTo>
                    <a:lnTo>
                      <a:pt x="29" y="4"/>
                    </a:lnTo>
                    <a:lnTo>
                      <a:pt x="32" y="3"/>
                    </a:lnTo>
                    <a:lnTo>
                      <a:pt x="35" y="2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8" y="1"/>
                    </a:lnTo>
                    <a:lnTo>
                      <a:pt x="50" y="2"/>
                    </a:lnTo>
                    <a:lnTo>
                      <a:pt x="52" y="4"/>
                    </a:lnTo>
                    <a:lnTo>
                      <a:pt x="54" y="5"/>
                    </a:lnTo>
                    <a:lnTo>
                      <a:pt x="56" y="7"/>
                    </a:lnTo>
                    <a:lnTo>
                      <a:pt x="57" y="10"/>
                    </a:lnTo>
                    <a:lnTo>
                      <a:pt x="58" y="12"/>
                    </a:lnTo>
                    <a:lnTo>
                      <a:pt x="58" y="15"/>
                    </a:lnTo>
                    <a:lnTo>
                      <a:pt x="59" y="18"/>
                    </a:lnTo>
                    <a:lnTo>
                      <a:pt x="59" y="21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32"/>
                    </a:lnTo>
                    <a:lnTo>
                      <a:pt x="57" y="36"/>
                    </a:lnTo>
                    <a:lnTo>
                      <a:pt x="55" y="39"/>
                    </a:lnTo>
                    <a:lnTo>
                      <a:pt x="54" y="43"/>
                    </a:lnTo>
                    <a:lnTo>
                      <a:pt x="52" y="47"/>
                    </a:lnTo>
                    <a:lnTo>
                      <a:pt x="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3" name="Freeform 776"/>
              <p:cNvSpPr>
                <a:spLocks/>
              </p:cNvSpPr>
              <p:nvPr/>
            </p:nvSpPr>
            <p:spPr bwMode="auto">
              <a:xfrm>
                <a:off x="5011" y="2094"/>
                <a:ext cx="48" cy="5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19" y="18"/>
                  </a:cxn>
                  <a:cxn ang="0">
                    <a:pos x="0" y="52"/>
                  </a:cxn>
                </a:cxnLst>
                <a:rect l="0" t="0" r="r" b="b"/>
                <a:pathLst>
                  <a:path w="48" h="52">
                    <a:moveTo>
                      <a:pt x="48" y="0"/>
                    </a:moveTo>
                    <a:lnTo>
                      <a:pt x="19" y="18"/>
                    </a:lnTo>
                    <a:lnTo>
                      <a:pt x="0" y="5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4" name="Line 777"/>
              <p:cNvSpPr>
                <a:spLocks noChangeShapeType="1"/>
              </p:cNvSpPr>
              <p:nvPr/>
            </p:nvSpPr>
            <p:spPr bwMode="auto">
              <a:xfrm flipH="1" flipV="1">
                <a:off x="5009" y="2099"/>
                <a:ext cx="19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5" name="Freeform 778"/>
              <p:cNvSpPr>
                <a:spLocks/>
              </p:cNvSpPr>
              <p:nvPr/>
            </p:nvSpPr>
            <p:spPr bwMode="auto">
              <a:xfrm>
                <a:off x="5319" y="1576"/>
                <a:ext cx="233" cy="394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0" y="394"/>
                  </a:cxn>
                  <a:cxn ang="0">
                    <a:pos x="233" y="258"/>
                  </a:cxn>
                  <a:cxn ang="0">
                    <a:pos x="233" y="0"/>
                  </a:cxn>
                  <a:cxn ang="0">
                    <a:pos x="0" y="132"/>
                  </a:cxn>
                </a:cxnLst>
                <a:rect l="0" t="0" r="r" b="b"/>
                <a:pathLst>
                  <a:path w="233" h="394">
                    <a:moveTo>
                      <a:pt x="0" y="132"/>
                    </a:moveTo>
                    <a:lnTo>
                      <a:pt x="0" y="394"/>
                    </a:lnTo>
                    <a:lnTo>
                      <a:pt x="233" y="258"/>
                    </a:lnTo>
                    <a:lnTo>
                      <a:pt x="233" y="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DDDDDD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6" name="Freeform 779"/>
              <p:cNvSpPr>
                <a:spLocks/>
              </p:cNvSpPr>
              <p:nvPr/>
            </p:nvSpPr>
            <p:spPr bwMode="auto">
              <a:xfrm>
                <a:off x="5459" y="1743"/>
                <a:ext cx="99" cy="145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58"/>
                  </a:cxn>
                  <a:cxn ang="0">
                    <a:pos x="0" y="145"/>
                  </a:cxn>
                  <a:cxn ang="0">
                    <a:pos x="99" y="87"/>
                  </a:cxn>
                  <a:cxn ang="0">
                    <a:pos x="99" y="0"/>
                  </a:cxn>
                </a:cxnLst>
                <a:rect l="0" t="0" r="r" b="b"/>
                <a:pathLst>
                  <a:path w="99" h="145">
                    <a:moveTo>
                      <a:pt x="99" y="0"/>
                    </a:moveTo>
                    <a:lnTo>
                      <a:pt x="0" y="58"/>
                    </a:lnTo>
                    <a:lnTo>
                      <a:pt x="0" y="145"/>
                    </a:lnTo>
                    <a:lnTo>
                      <a:pt x="99" y="87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DDDDDD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7" name="Rectangle 780"/>
              <p:cNvSpPr>
                <a:spLocks noChangeArrowheads="1"/>
              </p:cNvSpPr>
              <p:nvPr/>
            </p:nvSpPr>
            <p:spPr bwMode="auto">
              <a:xfrm>
                <a:off x="5498" y="1780"/>
                <a:ext cx="2" cy="8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8" name="Rectangle 781"/>
              <p:cNvSpPr>
                <a:spLocks noChangeArrowheads="1"/>
              </p:cNvSpPr>
              <p:nvPr/>
            </p:nvSpPr>
            <p:spPr bwMode="auto">
              <a:xfrm>
                <a:off x="5498" y="1779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9" name="Freeform 782"/>
              <p:cNvSpPr>
                <a:spLocks/>
              </p:cNvSpPr>
              <p:nvPr/>
            </p:nvSpPr>
            <p:spPr bwMode="auto">
              <a:xfrm>
                <a:off x="5459" y="1770"/>
                <a:ext cx="100" cy="58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98" y="0"/>
                  </a:cxn>
                  <a:cxn ang="0">
                    <a:pos x="100" y="2"/>
                  </a:cxn>
                  <a:cxn ang="0">
                    <a:pos x="1" y="58"/>
                  </a:cxn>
                  <a:cxn ang="0">
                    <a:pos x="0" y="56"/>
                  </a:cxn>
                </a:cxnLst>
                <a:rect l="0" t="0" r="r" b="b"/>
                <a:pathLst>
                  <a:path w="100" h="58">
                    <a:moveTo>
                      <a:pt x="0" y="56"/>
                    </a:moveTo>
                    <a:lnTo>
                      <a:pt x="98" y="0"/>
                    </a:lnTo>
                    <a:lnTo>
                      <a:pt x="100" y="2"/>
                    </a:lnTo>
                    <a:lnTo>
                      <a:pt x="1" y="5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70" name="Freeform 783"/>
              <p:cNvSpPr>
                <a:spLocks/>
              </p:cNvSpPr>
              <p:nvPr/>
            </p:nvSpPr>
            <p:spPr bwMode="auto">
              <a:xfrm>
                <a:off x="5458" y="1826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71" name="Freeform 784"/>
              <p:cNvSpPr>
                <a:spLocks/>
              </p:cNvSpPr>
              <p:nvPr/>
            </p:nvSpPr>
            <p:spPr bwMode="auto">
              <a:xfrm>
                <a:off x="5557" y="1770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72" name="Freeform 785"/>
              <p:cNvSpPr>
                <a:spLocks/>
              </p:cNvSpPr>
              <p:nvPr/>
            </p:nvSpPr>
            <p:spPr bwMode="auto">
              <a:xfrm>
                <a:off x="5459" y="1800"/>
                <a:ext cx="99" cy="57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98" y="0"/>
                  </a:cxn>
                  <a:cxn ang="0">
                    <a:pos x="99" y="2"/>
                  </a:cxn>
                  <a:cxn ang="0">
                    <a:pos x="2" y="57"/>
                  </a:cxn>
                  <a:cxn ang="0">
                    <a:pos x="0" y="55"/>
                  </a:cxn>
                </a:cxnLst>
                <a:rect l="0" t="0" r="r" b="b"/>
                <a:pathLst>
                  <a:path w="99" h="57">
                    <a:moveTo>
                      <a:pt x="0" y="55"/>
                    </a:moveTo>
                    <a:lnTo>
                      <a:pt x="98" y="0"/>
                    </a:lnTo>
                    <a:lnTo>
                      <a:pt x="99" y="2"/>
                    </a:lnTo>
                    <a:lnTo>
                      <a:pt x="2" y="57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73" name="Freeform 786"/>
              <p:cNvSpPr>
                <a:spLocks/>
              </p:cNvSpPr>
              <p:nvPr/>
            </p:nvSpPr>
            <p:spPr bwMode="auto">
              <a:xfrm>
                <a:off x="5458" y="1855"/>
                <a:ext cx="3" cy="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74" name="Freeform 787"/>
              <p:cNvSpPr>
                <a:spLocks/>
              </p:cNvSpPr>
              <p:nvPr/>
            </p:nvSpPr>
            <p:spPr bwMode="auto">
              <a:xfrm>
                <a:off x="5557" y="1799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75" name="Freeform 788"/>
              <p:cNvSpPr>
                <a:spLocks/>
              </p:cNvSpPr>
              <p:nvPr/>
            </p:nvSpPr>
            <p:spPr bwMode="auto">
              <a:xfrm>
                <a:off x="5365" y="1675"/>
                <a:ext cx="26" cy="32"/>
              </a:xfrm>
              <a:custGeom>
                <a:avLst/>
                <a:gdLst/>
                <a:ahLst/>
                <a:cxnLst>
                  <a:cxn ang="0">
                    <a:pos x="22" y="23"/>
                  </a:cxn>
                  <a:cxn ang="0">
                    <a:pos x="20" y="25"/>
                  </a:cxn>
                  <a:cxn ang="0">
                    <a:pos x="17" y="28"/>
                  </a:cxn>
                  <a:cxn ang="0">
                    <a:pos x="15" y="30"/>
                  </a:cxn>
                  <a:cxn ang="0">
                    <a:pos x="13" y="31"/>
                  </a:cxn>
                  <a:cxn ang="0">
                    <a:pos x="10" y="32"/>
                  </a:cxn>
                  <a:cxn ang="0">
                    <a:pos x="8" y="32"/>
                  </a:cxn>
                  <a:cxn ang="0">
                    <a:pos x="6" y="32"/>
                  </a:cxn>
                  <a:cxn ang="0">
                    <a:pos x="4" y="30"/>
                  </a:cxn>
                  <a:cxn ang="0">
                    <a:pos x="2" y="29"/>
                  </a:cxn>
                  <a:cxn ang="0">
                    <a:pos x="1" y="26"/>
                  </a:cxn>
                  <a:cxn ang="0">
                    <a:pos x="1" y="24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2" y="15"/>
                  </a:cxn>
                  <a:cxn ang="0">
                    <a:pos x="3" y="12"/>
                  </a:cxn>
                  <a:cxn ang="0">
                    <a:pos x="5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2" y="2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3" y="1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6" y="8"/>
                  </a:cxn>
                  <a:cxn ang="0">
                    <a:pos x="26" y="10"/>
                  </a:cxn>
                  <a:cxn ang="0">
                    <a:pos x="26" y="13"/>
                  </a:cxn>
                  <a:cxn ang="0">
                    <a:pos x="25" y="16"/>
                  </a:cxn>
                  <a:cxn ang="0">
                    <a:pos x="23" y="20"/>
                  </a:cxn>
                </a:cxnLst>
                <a:rect l="0" t="0" r="r" b="b"/>
                <a:pathLst>
                  <a:path w="26" h="32">
                    <a:moveTo>
                      <a:pt x="23" y="21"/>
                    </a:moveTo>
                    <a:lnTo>
                      <a:pt x="22" y="23"/>
                    </a:lnTo>
                    <a:lnTo>
                      <a:pt x="21" y="24"/>
                    </a:lnTo>
                    <a:lnTo>
                      <a:pt x="20" y="25"/>
                    </a:lnTo>
                    <a:lnTo>
                      <a:pt x="19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31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6" y="13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4" y="18"/>
                    </a:lnTo>
                    <a:lnTo>
                      <a:pt x="23" y="20"/>
                    </a:lnTo>
                    <a:lnTo>
                      <a:pt x="23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76" name="Freeform 789"/>
              <p:cNvSpPr>
                <a:spLocks/>
              </p:cNvSpPr>
              <p:nvPr/>
            </p:nvSpPr>
            <p:spPr bwMode="auto">
              <a:xfrm>
                <a:off x="5478" y="1675"/>
                <a:ext cx="26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5"/>
                  </a:cxn>
                  <a:cxn ang="0">
                    <a:pos x="17" y="28"/>
                  </a:cxn>
                  <a:cxn ang="0">
                    <a:pos x="15" y="30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7" y="32"/>
                  </a:cxn>
                  <a:cxn ang="0">
                    <a:pos x="5" y="32"/>
                  </a:cxn>
                  <a:cxn ang="0">
                    <a:pos x="3" y="30"/>
                  </a:cxn>
                  <a:cxn ang="0">
                    <a:pos x="2" y="29"/>
                  </a:cxn>
                  <a:cxn ang="0">
                    <a:pos x="1" y="26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2" y="15"/>
                  </a:cxn>
                  <a:cxn ang="0">
                    <a:pos x="3" y="12"/>
                  </a:cxn>
                  <a:cxn ang="0">
                    <a:pos x="5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4" y="1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3" y="1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6" y="8"/>
                  </a:cxn>
                  <a:cxn ang="0">
                    <a:pos x="26" y="10"/>
                  </a:cxn>
                  <a:cxn ang="0">
                    <a:pos x="25" y="13"/>
                  </a:cxn>
                  <a:cxn ang="0">
                    <a:pos x="25" y="16"/>
                  </a:cxn>
                  <a:cxn ang="0">
                    <a:pos x="23" y="20"/>
                  </a:cxn>
                </a:cxnLst>
                <a:rect l="0" t="0" r="r" b="b"/>
                <a:pathLst>
                  <a:path w="26" h="32">
                    <a:moveTo>
                      <a:pt x="22" y="21"/>
                    </a:moveTo>
                    <a:lnTo>
                      <a:pt x="21" y="23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4" y="18"/>
                    </a:lnTo>
                    <a:lnTo>
                      <a:pt x="23" y="20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77" name="Freeform 790"/>
              <p:cNvSpPr>
                <a:spLocks/>
              </p:cNvSpPr>
              <p:nvPr/>
            </p:nvSpPr>
            <p:spPr bwMode="auto">
              <a:xfrm>
                <a:off x="5472" y="1617"/>
                <a:ext cx="25" cy="31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19" y="25"/>
                  </a:cxn>
                  <a:cxn ang="0">
                    <a:pos x="16" y="27"/>
                  </a:cxn>
                  <a:cxn ang="0">
                    <a:pos x="14" y="29"/>
                  </a:cxn>
                  <a:cxn ang="0">
                    <a:pos x="12" y="31"/>
                  </a:cxn>
                  <a:cxn ang="0">
                    <a:pos x="9" y="31"/>
                  </a:cxn>
                  <a:cxn ang="0">
                    <a:pos x="7" y="31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1" y="28"/>
                  </a:cxn>
                  <a:cxn ang="0">
                    <a:pos x="0" y="26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2" y="12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3" y="3"/>
                  </a:cxn>
                  <a:cxn ang="0">
                    <a:pos x="24" y="5"/>
                  </a:cxn>
                  <a:cxn ang="0">
                    <a:pos x="25" y="7"/>
                  </a:cxn>
                  <a:cxn ang="0">
                    <a:pos x="25" y="10"/>
                  </a:cxn>
                  <a:cxn ang="0">
                    <a:pos x="25" y="13"/>
                  </a:cxn>
                  <a:cxn ang="0">
                    <a:pos x="24" y="16"/>
                  </a:cxn>
                  <a:cxn ang="0">
                    <a:pos x="22" y="19"/>
                  </a:cxn>
                </a:cxnLst>
                <a:rect l="0" t="0" r="r" b="b"/>
                <a:pathLst>
                  <a:path w="25" h="31">
                    <a:moveTo>
                      <a:pt x="22" y="21"/>
                    </a:moveTo>
                    <a:lnTo>
                      <a:pt x="21" y="22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6" y="27"/>
                    </a:lnTo>
                    <a:lnTo>
                      <a:pt x="15" y="28"/>
                    </a:lnTo>
                    <a:lnTo>
                      <a:pt x="14" y="29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3" y="18"/>
                    </a:lnTo>
                    <a:lnTo>
                      <a:pt x="22" y="19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78" name="Freeform 791"/>
              <p:cNvSpPr>
                <a:spLocks/>
              </p:cNvSpPr>
              <p:nvPr/>
            </p:nvSpPr>
            <p:spPr bwMode="auto">
              <a:xfrm>
                <a:off x="5492" y="1640"/>
                <a:ext cx="25" cy="31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19" y="25"/>
                  </a:cxn>
                  <a:cxn ang="0">
                    <a:pos x="16" y="27"/>
                  </a:cxn>
                  <a:cxn ang="0">
                    <a:pos x="14" y="29"/>
                  </a:cxn>
                  <a:cxn ang="0">
                    <a:pos x="12" y="30"/>
                  </a:cxn>
                  <a:cxn ang="0">
                    <a:pos x="9" y="31"/>
                  </a:cxn>
                  <a:cxn ang="0">
                    <a:pos x="7" y="31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1" y="28"/>
                  </a:cxn>
                  <a:cxn ang="0">
                    <a:pos x="0" y="26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2" y="12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3" y="3"/>
                  </a:cxn>
                  <a:cxn ang="0">
                    <a:pos x="24" y="5"/>
                  </a:cxn>
                  <a:cxn ang="0">
                    <a:pos x="25" y="7"/>
                  </a:cxn>
                  <a:cxn ang="0">
                    <a:pos x="25" y="10"/>
                  </a:cxn>
                  <a:cxn ang="0">
                    <a:pos x="25" y="13"/>
                  </a:cxn>
                  <a:cxn ang="0">
                    <a:pos x="24" y="16"/>
                  </a:cxn>
                  <a:cxn ang="0">
                    <a:pos x="23" y="19"/>
                  </a:cxn>
                </a:cxnLst>
                <a:rect l="0" t="0" r="r" b="b"/>
                <a:pathLst>
                  <a:path w="25" h="31">
                    <a:moveTo>
                      <a:pt x="22" y="21"/>
                    </a:moveTo>
                    <a:lnTo>
                      <a:pt x="21" y="22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6" y="27"/>
                    </a:lnTo>
                    <a:lnTo>
                      <a:pt x="15" y="28"/>
                    </a:lnTo>
                    <a:lnTo>
                      <a:pt x="14" y="29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79" name="Freeform 792"/>
              <p:cNvSpPr>
                <a:spLocks/>
              </p:cNvSpPr>
              <p:nvPr/>
            </p:nvSpPr>
            <p:spPr bwMode="auto">
              <a:xfrm>
                <a:off x="5427" y="1723"/>
                <a:ext cx="25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5"/>
                  </a:cxn>
                  <a:cxn ang="0">
                    <a:pos x="16" y="28"/>
                  </a:cxn>
                  <a:cxn ang="0">
                    <a:pos x="14" y="30"/>
                  </a:cxn>
                  <a:cxn ang="0">
                    <a:pos x="11" y="31"/>
                  </a:cxn>
                  <a:cxn ang="0">
                    <a:pos x="9" y="32"/>
                  </a:cxn>
                  <a:cxn ang="0">
                    <a:pos x="7" y="32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1" y="29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2" y="12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13" y="1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3" y="3"/>
                  </a:cxn>
                  <a:cxn ang="0">
                    <a:pos x="24" y="5"/>
                  </a:cxn>
                  <a:cxn ang="0">
                    <a:pos x="25" y="8"/>
                  </a:cxn>
                  <a:cxn ang="0">
                    <a:pos x="25" y="11"/>
                  </a:cxn>
                  <a:cxn ang="0">
                    <a:pos x="25" y="13"/>
                  </a:cxn>
                  <a:cxn ang="0">
                    <a:pos x="24" y="17"/>
                  </a:cxn>
                  <a:cxn ang="0">
                    <a:pos x="22" y="20"/>
                  </a:cxn>
                </a:cxnLst>
                <a:rect l="0" t="0" r="r" b="b"/>
                <a:pathLst>
                  <a:path w="25" h="32">
                    <a:moveTo>
                      <a:pt x="22" y="21"/>
                    </a:moveTo>
                    <a:lnTo>
                      <a:pt x="21" y="23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3" y="18"/>
                    </a:lnTo>
                    <a:lnTo>
                      <a:pt x="22" y="20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0" name="Freeform 793"/>
              <p:cNvSpPr>
                <a:spLocks/>
              </p:cNvSpPr>
              <p:nvPr/>
            </p:nvSpPr>
            <p:spPr bwMode="auto">
              <a:xfrm>
                <a:off x="5333" y="1696"/>
                <a:ext cx="25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6"/>
                  </a:cxn>
                  <a:cxn ang="0">
                    <a:pos x="17" y="28"/>
                  </a:cxn>
                  <a:cxn ang="0">
                    <a:pos x="14" y="30"/>
                  </a:cxn>
                  <a:cxn ang="0">
                    <a:pos x="12" y="31"/>
                  </a:cxn>
                  <a:cxn ang="0">
                    <a:pos x="9" y="32"/>
                  </a:cxn>
                  <a:cxn ang="0">
                    <a:pos x="7" y="32"/>
                  </a:cxn>
                  <a:cxn ang="0">
                    <a:pos x="5" y="32"/>
                  </a:cxn>
                  <a:cxn ang="0">
                    <a:pos x="3" y="31"/>
                  </a:cxn>
                  <a:cxn ang="0">
                    <a:pos x="2" y="29"/>
                  </a:cxn>
                  <a:cxn ang="0">
                    <a:pos x="1" y="27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9"/>
                  </a:cxn>
                  <a:cxn ang="0">
                    <a:pos x="1" y="15"/>
                  </a:cxn>
                  <a:cxn ang="0">
                    <a:pos x="2" y="12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3" y="1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5" y="8"/>
                  </a:cxn>
                  <a:cxn ang="0">
                    <a:pos x="25" y="11"/>
                  </a:cxn>
                  <a:cxn ang="0">
                    <a:pos x="25" y="14"/>
                  </a:cxn>
                  <a:cxn ang="0">
                    <a:pos x="24" y="17"/>
                  </a:cxn>
                  <a:cxn ang="0">
                    <a:pos x="23" y="20"/>
                  </a:cxn>
                </a:cxnLst>
                <a:rect l="0" t="0" r="r" b="b"/>
                <a:pathLst>
                  <a:path w="25" h="32">
                    <a:moveTo>
                      <a:pt x="22" y="22"/>
                    </a:moveTo>
                    <a:lnTo>
                      <a:pt x="21" y="23"/>
                    </a:lnTo>
                    <a:lnTo>
                      <a:pt x="20" y="24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4" y="30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20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1" name="Freeform 794"/>
              <p:cNvSpPr>
                <a:spLocks/>
              </p:cNvSpPr>
              <p:nvPr/>
            </p:nvSpPr>
            <p:spPr bwMode="auto">
              <a:xfrm>
                <a:off x="5506" y="1679"/>
                <a:ext cx="25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5"/>
                  </a:cxn>
                  <a:cxn ang="0">
                    <a:pos x="17" y="28"/>
                  </a:cxn>
                  <a:cxn ang="0">
                    <a:pos x="14" y="30"/>
                  </a:cxn>
                  <a:cxn ang="0">
                    <a:pos x="12" y="31"/>
                  </a:cxn>
                  <a:cxn ang="0">
                    <a:pos x="9" y="32"/>
                  </a:cxn>
                  <a:cxn ang="0">
                    <a:pos x="7" y="32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2" y="29"/>
                  </a:cxn>
                  <a:cxn ang="0">
                    <a:pos x="1" y="26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3" y="1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5" y="7"/>
                  </a:cxn>
                  <a:cxn ang="0">
                    <a:pos x="25" y="10"/>
                  </a:cxn>
                  <a:cxn ang="0">
                    <a:pos x="25" y="13"/>
                  </a:cxn>
                  <a:cxn ang="0">
                    <a:pos x="24" y="16"/>
                  </a:cxn>
                  <a:cxn ang="0">
                    <a:pos x="23" y="19"/>
                  </a:cxn>
                </a:cxnLst>
                <a:rect l="0" t="0" r="r" b="b"/>
                <a:pathLst>
                  <a:path w="25" h="32">
                    <a:moveTo>
                      <a:pt x="22" y="21"/>
                    </a:moveTo>
                    <a:lnTo>
                      <a:pt x="21" y="23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7" y="28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2" name="Freeform 795"/>
              <p:cNvSpPr>
                <a:spLocks/>
              </p:cNvSpPr>
              <p:nvPr/>
            </p:nvSpPr>
            <p:spPr bwMode="auto">
              <a:xfrm>
                <a:off x="5474" y="1746"/>
                <a:ext cx="26" cy="32"/>
              </a:xfrm>
              <a:custGeom>
                <a:avLst/>
                <a:gdLst/>
                <a:ahLst/>
                <a:cxnLst>
                  <a:cxn ang="0">
                    <a:pos x="22" y="23"/>
                  </a:cxn>
                  <a:cxn ang="0">
                    <a:pos x="19" y="25"/>
                  </a:cxn>
                  <a:cxn ang="0">
                    <a:pos x="17" y="28"/>
                  </a:cxn>
                  <a:cxn ang="0">
                    <a:pos x="15" y="30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8" y="32"/>
                  </a:cxn>
                  <a:cxn ang="0">
                    <a:pos x="6" y="31"/>
                  </a:cxn>
                  <a:cxn ang="0">
                    <a:pos x="4" y="30"/>
                  </a:cxn>
                  <a:cxn ang="0">
                    <a:pos x="2" y="29"/>
                  </a:cxn>
                  <a:cxn ang="0">
                    <a:pos x="1" y="26"/>
                  </a:cxn>
                  <a:cxn ang="0">
                    <a:pos x="1" y="24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2" y="15"/>
                  </a:cxn>
                  <a:cxn ang="0">
                    <a:pos x="3" y="12"/>
                  </a:cxn>
                  <a:cxn ang="0">
                    <a:pos x="5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4" y="1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3" y="1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6" y="8"/>
                  </a:cxn>
                  <a:cxn ang="0">
                    <a:pos x="26" y="10"/>
                  </a:cxn>
                  <a:cxn ang="0">
                    <a:pos x="26" y="13"/>
                  </a:cxn>
                  <a:cxn ang="0">
                    <a:pos x="25" y="16"/>
                  </a:cxn>
                  <a:cxn ang="0">
                    <a:pos x="23" y="20"/>
                  </a:cxn>
                </a:cxnLst>
                <a:rect l="0" t="0" r="r" b="b"/>
                <a:pathLst>
                  <a:path w="26" h="32">
                    <a:moveTo>
                      <a:pt x="23" y="21"/>
                    </a:moveTo>
                    <a:lnTo>
                      <a:pt x="22" y="23"/>
                    </a:lnTo>
                    <a:lnTo>
                      <a:pt x="21" y="24"/>
                    </a:lnTo>
                    <a:lnTo>
                      <a:pt x="19" y="25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6" y="13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4" y="18"/>
                    </a:lnTo>
                    <a:lnTo>
                      <a:pt x="23" y="20"/>
                    </a:lnTo>
                    <a:lnTo>
                      <a:pt x="23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3" name="Freeform 796"/>
              <p:cNvSpPr>
                <a:spLocks/>
              </p:cNvSpPr>
              <p:nvPr/>
            </p:nvSpPr>
            <p:spPr bwMode="auto">
              <a:xfrm>
                <a:off x="5504" y="1721"/>
                <a:ext cx="25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6"/>
                  </a:cxn>
                  <a:cxn ang="0">
                    <a:pos x="17" y="28"/>
                  </a:cxn>
                  <a:cxn ang="0">
                    <a:pos x="15" y="30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7" y="32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2" y="29"/>
                  </a:cxn>
                  <a:cxn ang="0">
                    <a:pos x="1" y="27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4" y="1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5" y="8"/>
                  </a:cxn>
                  <a:cxn ang="0">
                    <a:pos x="25" y="11"/>
                  </a:cxn>
                  <a:cxn ang="0">
                    <a:pos x="25" y="14"/>
                  </a:cxn>
                  <a:cxn ang="0">
                    <a:pos x="24" y="17"/>
                  </a:cxn>
                  <a:cxn ang="0">
                    <a:pos x="23" y="20"/>
                  </a:cxn>
                </a:cxnLst>
                <a:rect l="0" t="0" r="r" b="b"/>
                <a:pathLst>
                  <a:path w="25" h="32">
                    <a:moveTo>
                      <a:pt x="22" y="21"/>
                    </a:moveTo>
                    <a:lnTo>
                      <a:pt x="21" y="23"/>
                    </a:lnTo>
                    <a:lnTo>
                      <a:pt x="20" y="24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20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4" name="Freeform 797"/>
              <p:cNvSpPr>
                <a:spLocks/>
              </p:cNvSpPr>
              <p:nvPr/>
            </p:nvSpPr>
            <p:spPr bwMode="auto">
              <a:xfrm>
                <a:off x="5409" y="1663"/>
                <a:ext cx="26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6"/>
                  </a:cxn>
                  <a:cxn ang="0">
                    <a:pos x="17" y="28"/>
                  </a:cxn>
                  <a:cxn ang="0">
                    <a:pos x="15" y="30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8" y="32"/>
                  </a:cxn>
                  <a:cxn ang="0">
                    <a:pos x="5" y="32"/>
                  </a:cxn>
                  <a:cxn ang="0">
                    <a:pos x="3" y="31"/>
                  </a:cxn>
                  <a:cxn ang="0">
                    <a:pos x="2" y="29"/>
                  </a:cxn>
                  <a:cxn ang="0">
                    <a:pos x="1" y="27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1" y="19"/>
                  </a:cxn>
                  <a:cxn ang="0">
                    <a:pos x="2" y="16"/>
                  </a:cxn>
                  <a:cxn ang="0">
                    <a:pos x="3" y="13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4" y="4"/>
                  </a:cxn>
                  <a:cxn ang="0">
                    <a:pos x="25" y="6"/>
                  </a:cxn>
                  <a:cxn ang="0">
                    <a:pos x="26" y="8"/>
                  </a:cxn>
                  <a:cxn ang="0">
                    <a:pos x="26" y="11"/>
                  </a:cxn>
                  <a:cxn ang="0">
                    <a:pos x="25" y="14"/>
                  </a:cxn>
                  <a:cxn ang="0">
                    <a:pos x="25" y="17"/>
                  </a:cxn>
                  <a:cxn ang="0">
                    <a:pos x="23" y="20"/>
                  </a:cxn>
                </a:cxnLst>
                <a:rect l="0" t="0" r="r" b="b"/>
                <a:pathLst>
                  <a:path w="26" h="32">
                    <a:moveTo>
                      <a:pt x="22" y="22"/>
                    </a:moveTo>
                    <a:lnTo>
                      <a:pt x="21" y="23"/>
                    </a:lnTo>
                    <a:lnTo>
                      <a:pt x="20" y="25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4" y="19"/>
                    </a:lnTo>
                    <a:lnTo>
                      <a:pt x="23" y="20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5" name="Freeform 798"/>
              <p:cNvSpPr>
                <a:spLocks/>
              </p:cNvSpPr>
              <p:nvPr/>
            </p:nvSpPr>
            <p:spPr bwMode="auto">
              <a:xfrm>
                <a:off x="5432" y="1779"/>
                <a:ext cx="26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6"/>
                  </a:cxn>
                  <a:cxn ang="0">
                    <a:pos x="17" y="28"/>
                  </a:cxn>
                  <a:cxn ang="0">
                    <a:pos x="15" y="30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7" y="32"/>
                  </a:cxn>
                  <a:cxn ang="0">
                    <a:pos x="5" y="32"/>
                  </a:cxn>
                  <a:cxn ang="0">
                    <a:pos x="3" y="31"/>
                  </a:cxn>
                  <a:cxn ang="0">
                    <a:pos x="2" y="29"/>
                  </a:cxn>
                  <a:cxn ang="0">
                    <a:pos x="1" y="27"/>
                  </a:cxn>
                  <a:cxn ang="0">
                    <a:pos x="0" y="25"/>
                  </a:cxn>
                  <a:cxn ang="0">
                    <a:pos x="0" y="22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3" y="12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4" y="4"/>
                  </a:cxn>
                  <a:cxn ang="0">
                    <a:pos x="25" y="6"/>
                  </a:cxn>
                  <a:cxn ang="0">
                    <a:pos x="26" y="8"/>
                  </a:cxn>
                  <a:cxn ang="0">
                    <a:pos x="26" y="11"/>
                  </a:cxn>
                  <a:cxn ang="0">
                    <a:pos x="25" y="14"/>
                  </a:cxn>
                  <a:cxn ang="0">
                    <a:pos x="25" y="17"/>
                  </a:cxn>
                  <a:cxn ang="0">
                    <a:pos x="23" y="20"/>
                  </a:cxn>
                </a:cxnLst>
                <a:rect l="0" t="0" r="r" b="b"/>
                <a:pathLst>
                  <a:path w="26" h="32">
                    <a:moveTo>
                      <a:pt x="22" y="22"/>
                    </a:moveTo>
                    <a:lnTo>
                      <a:pt x="21" y="23"/>
                    </a:lnTo>
                    <a:lnTo>
                      <a:pt x="20" y="25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4" y="19"/>
                    </a:lnTo>
                    <a:lnTo>
                      <a:pt x="23" y="20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6" name="Freeform 799"/>
              <p:cNvSpPr>
                <a:spLocks/>
              </p:cNvSpPr>
              <p:nvPr/>
            </p:nvSpPr>
            <p:spPr bwMode="auto">
              <a:xfrm>
                <a:off x="5445" y="1742"/>
                <a:ext cx="25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6"/>
                  </a:cxn>
                  <a:cxn ang="0">
                    <a:pos x="17" y="28"/>
                  </a:cxn>
                  <a:cxn ang="0">
                    <a:pos x="14" y="30"/>
                  </a:cxn>
                  <a:cxn ang="0">
                    <a:pos x="12" y="31"/>
                  </a:cxn>
                  <a:cxn ang="0">
                    <a:pos x="9" y="32"/>
                  </a:cxn>
                  <a:cxn ang="0">
                    <a:pos x="7" y="32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1" y="29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2" y="12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13" y="1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5" y="8"/>
                  </a:cxn>
                  <a:cxn ang="0">
                    <a:pos x="25" y="11"/>
                  </a:cxn>
                  <a:cxn ang="0">
                    <a:pos x="25" y="14"/>
                  </a:cxn>
                  <a:cxn ang="0">
                    <a:pos x="24" y="17"/>
                  </a:cxn>
                  <a:cxn ang="0">
                    <a:pos x="23" y="20"/>
                  </a:cxn>
                </a:cxnLst>
                <a:rect l="0" t="0" r="r" b="b"/>
                <a:pathLst>
                  <a:path w="25" h="32">
                    <a:moveTo>
                      <a:pt x="22" y="21"/>
                    </a:moveTo>
                    <a:lnTo>
                      <a:pt x="21" y="23"/>
                    </a:lnTo>
                    <a:lnTo>
                      <a:pt x="20" y="24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7" name="Freeform 800"/>
              <p:cNvSpPr>
                <a:spLocks/>
              </p:cNvSpPr>
              <p:nvPr/>
            </p:nvSpPr>
            <p:spPr bwMode="auto">
              <a:xfrm>
                <a:off x="5354" y="1800"/>
                <a:ext cx="26" cy="31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19" y="25"/>
                  </a:cxn>
                  <a:cxn ang="0">
                    <a:pos x="17" y="27"/>
                  </a:cxn>
                  <a:cxn ang="0">
                    <a:pos x="14" y="29"/>
                  </a:cxn>
                  <a:cxn ang="0">
                    <a:pos x="12" y="31"/>
                  </a:cxn>
                  <a:cxn ang="0">
                    <a:pos x="9" y="31"/>
                  </a:cxn>
                  <a:cxn ang="0">
                    <a:pos x="7" y="31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1" y="26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2" y="12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5" y="7"/>
                  </a:cxn>
                  <a:cxn ang="0">
                    <a:pos x="26" y="10"/>
                  </a:cxn>
                  <a:cxn ang="0">
                    <a:pos x="25" y="13"/>
                  </a:cxn>
                  <a:cxn ang="0">
                    <a:pos x="24" y="16"/>
                  </a:cxn>
                  <a:cxn ang="0">
                    <a:pos x="23" y="19"/>
                  </a:cxn>
                </a:cxnLst>
                <a:rect l="0" t="0" r="r" b="b"/>
                <a:pathLst>
                  <a:path w="26" h="31">
                    <a:moveTo>
                      <a:pt x="22" y="21"/>
                    </a:moveTo>
                    <a:lnTo>
                      <a:pt x="21" y="22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4" y="29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8" name="Freeform 801"/>
              <p:cNvSpPr>
                <a:spLocks/>
              </p:cNvSpPr>
              <p:nvPr/>
            </p:nvSpPr>
            <p:spPr bwMode="auto">
              <a:xfrm>
                <a:off x="5436" y="1681"/>
                <a:ext cx="26" cy="32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19" y="25"/>
                  </a:cxn>
                  <a:cxn ang="0">
                    <a:pos x="17" y="28"/>
                  </a:cxn>
                  <a:cxn ang="0">
                    <a:pos x="15" y="29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7" y="32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2" y="29"/>
                  </a:cxn>
                  <a:cxn ang="0">
                    <a:pos x="1" y="26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3" y="1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6" y="10"/>
                  </a:cxn>
                  <a:cxn ang="0">
                    <a:pos x="25" y="13"/>
                  </a:cxn>
                  <a:cxn ang="0">
                    <a:pos x="24" y="16"/>
                  </a:cxn>
                  <a:cxn ang="0">
                    <a:pos x="23" y="19"/>
                  </a:cxn>
                </a:cxnLst>
                <a:rect l="0" t="0" r="r" b="b"/>
                <a:pathLst>
                  <a:path w="26" h="32">
                    <a:moveTo>
                      <a:pt x="22" y="21"/>
                    </a:moveTo>
                    <a:lnTo>
                      <a:pt x="21" y="22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9" name="Freeform 802"/>
              <p:cNvSpPr>
                <a:spLocks/>
              </p:cNvSpPr>
              <p:nvPr/>
            </p:nvSpPr>
            <p:spPr bwMode="auto">
              <a:xfrm>
                <a:off x="5327" y="1732"/>
                <a:ext cx="26" cy="31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19" y="25"/>
                  </a:cxn>
                  <a:cxn ang="0">
                    <a:pos x="17" y="27"/>
                  </a:cxn>
                  <a:cxn ang="0">
                    <a:pos x="15" y="29"/>
                  </a:cxn>
                  <a:cxn ang="0">
                    <a:pos x="12" y="31"/>
                  </a:cxn>
                  <a:cxn ang="0">
                    <a:pos x="10" y="31"/>
                  </a:cxn>
                  <a:cxn ang="0">
                    <a:pos x="7" y="31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1" y="26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5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5" y="7"/>
                  </a:cxn>
                  <a:cxn ang="0">
                    <a:pos x="26" y="10"/>
                  </a:cxn>
                  <a:cxn ang="0">
                    <a:pos x="25" y="13"/>
                  </a:cxn>
                  <a:cxn ang="0">
                    <a:pos x="24" y="16"/>
                  </a:cxn>
                  <a:cxn ang="0">
                    <a:pos x="23" y="19"/>
                  </a:cxn>
                </a:cxnLst>
                <a:rect l="0" t="0" r="r" b="b"/>
                <a:pathLst>
                  <a:path w="26" h="31">
                    <a:moveTo>
                      <a:pt x="22" y="21"/>
                    </a:moveTo>
                    <a:lnTo>
                      <a:pt x="21" y="22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9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2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90" name="Freeform 803"/>
              <p:cNvSpPr>
                <a:spLocks/>
              </p:cNvSpPr>
              <p:nvPr/>
            </p:nvSpPr>
            <p:spPr bwMode="auto">
              <a:xfrm>
                <a:off x="5374" y="1731"/>
                <a:ext cx="25" cy="31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19" y="25"/>
                  </a:cxn>
                  <a:cxn ang="0">
                    <a:pos x="17" y="27"/>
                  </a:cxn>
                  <a:cxn ang="0">
                    <a:pos x="15" y="29"/>
                  </a:cxn>
                  <a:cxn ang="0">
                    <a:pos x="12" y="31"/>
                  </a:cxn>
                  <a:cxn ang="0">
                    <a:pos x="10" y="31"/>
                  </a:cxn>
                  <a:cxn ang="0">
                    <a:pos x="7" y="31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1" y="26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5" y="7"/>
                  </a:cxn>
                  <a:cxn ang="0">
                    <a:pos x="25" y="10"/>
                  </a:cxn>
                  <a:cxn ang="0">
                    <a:pos x="25" y="13"/>
                  </a:cxn>
                  <a:cxn ang="0">
                    <a:pos x="24" y="16"/>
                  </a:cxn>
                  <a:cxn ang="0">
                    <a:pos x="23" y="19"/>
                  </a:cxn>
                </a:cxnLst>
                <a:rect l="0" t="0" r="r" b="b"/>
                <a:pathLst>
                  <a:path w="25" h="31">
                    <a:moveTo>
                      <a:pt x="22" y="21"/>
                    </a:moveTo>
                    <a:lnTo>
                      <a:pt x="21" y="22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9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91" name="Freeform 804"/>
              <p:cNvSpPr>
                <a:spLocks/>
              </p:cNvSpPr>
              <p:nvPr/>
            </p:nvSpPr>
            <p:spPr bwMode="auto">
              <a:xfrm>
                <a:off x="5358" y="1712"/>
                <a:ext cx="25" cy="31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19" y="25"/>
                  </a:cxn>
                  <a:cxn ang="0">
                    <a:pos x="17" y="27"/>
                  </a:cxn>
                  <a:cxn ang="0">
                    <a:pos x="14" y="29"/>
                  </a:cxn>
                  <a:cxn ang="0">
                    <a:pos x="12" y="30"/>
                  </a:cxn>
                  <a:cxn ang="0">
                    <a:pos x="9" y="31"/>
                  </a:cxn>
                  <a:cxn ang="0">
                    <a:pos x="7" y="31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1" y="28"/>
                  </a:cxn>
                  <a:cxn ang="0">
                    <a:pos x="0" y="26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2" y="12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5" y="7"/>
                  </a:cxn>
                  <a:cxn ang="0">
                    <a:pos x="25" y="10"/>
                  </a:cxn>
                  <a:cxn ang="0">
                    <a:pos x="25" y="13"/>
                  </a:cxn>
                  <a:cxn ang="0">
                    <a:pos x="24" y="16"/>
                  </a:cxn>
                  <a:cxn ang="0">
                    <a:pos x="23" y="19"/>
                  </a:cxn>
                </a:cxnLst>
                <a:rect l="0" t="0" r="r" b="b"/>
                <a:pathLst>
                  <a:path w="25" h="31">
                    <a:moveTo>
                      <a:pt x="22" y="21"/>
                    </a:moveTo>
                    <a:lnTo>
                      <a:pt x="21" y="22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5" y="28"/>
                    </a:lnTo>
                    <a:lnTo>
                      <a:pt x="14" y="29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92" name="Freeform 805"/>
              <p:cNvSpPr>
                <a:spLocks/>
              </p:cNvSpPr>
              <p:nvPr/>
            </p:nvSpPr>
            <p:spPr bwMode="auto">
              <a:xfrm>
                <a:off x="5499" y="1605"/>
                <a:ext cx="26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6"/>
                  </a:cxn>
                  <a:cxn ang="0">
                    <a:pos x="17" y="28"/>
                  </a:cxn>
                  <a:cxn ang="0">
                    <a:pos x="15" y="30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7" y="32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2" y="29"/>
                  </a:cxn>
                  <a:cxn ang="0">
                    <a:pos x="1" y="27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2" y="15"/>
                  </a:cxn>
                  <a:cxn ang="0">
                    <a:pos x="3" y="12"/>
                  </a:cxn>
                  <a:cxn ang="0">
                    <a:pos x="5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4" y="1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5" y="8"/>
                  </a:cxn>
                  <a:cxn ang="0">
                    <a:pos x="26" y="11"/>
                  </a:cxn>
                  <a:cxn ang="0">
                    <a:pos x="25" y="14"/>
                  </a:cxn>
                  <a:cxn ang="0">
                    <a:pos x="24" y="17"/>
                  </a:cxn>
                  <a:cxn ang="0">
                    <a:pos x="23" y="20"/>
                  </a:cxn>
                </a:cxnLst>
                <a:rect l="0" t="0" r="r" b="b"/>
                <a:pathLst>
                  <a:path w="26" h="32">
                    <a:moveTo>
                      <a:pt x="22" y="22"/>
                    </a:moveTo>
                    <a:lnTo>
                      <a:pt x="21" y="23"/>
                    </a:lnTo>
                    <a:lnTo>
                      <a:pt x="20" y="24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20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93" name="Freeform 806"/>
              <p:cNvSpPr>
                <a:spLocks/>
              </p:cNvSpPr>
              <p:nvPr/>
            </p:nvSpPr>
            <p:spPr bwMode="auto">
              <a:xfrm>
                <a:off x="5461" y="1650"/>
                <a:ext cx="26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6"/>
                  </a:cxn>
                  <a:cxn ang="0">
                    <a:pos x="17" y="28"/>
                  </a:cxn>
                  <a:cxn ang="0">
                    <a:pos x="15" y="30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7" y="32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2" y="29"/>
                  </a:cxn>
                  <a:cxn ang="0">
                    <a:pos x="1" y="27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4" y="1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5" y="8"/>
                  </a:cxn>
                  <a:cxn ang="0">
                    <a:pos x="26" y="11"/>
                  </a:cxn>
                  <a:cxn ang="0">
                    <a:pos x="25" y="14"/>
                  </a:cxn>
                  <a:cxn ang="0">
                    <a:pos x="24" y="17"/>
                  </a:cxn>
                  <a:cxn ang="0">
                    <a:pos x="23" y="20"/>
                  </a:cxn>
                </a:cxnLst>
                <a:rect l="0" t="0" r="r" b="b"/>
                <a:pathLst>
                  <a:path w="26" h="32">
                    <a:moveTo>
                      <a:pt x="22" y="21"/>
                    </a:moveTo>
                    <a:lnTo>
                      <a:pt x="21" y="23"/>
                    </a:lnTo>
                    <a:lnTo>
                      <a:pt x="20" y="24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20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94" name="Freeform 807"/>
              <p:cNvSpPr>
                <a:spLocks/>
              </p:cNvSpPr>
              <p:nvPr/>
            </p:nvSpPr>
            <p:spPr bwMode="auto">
              <a:xfrm>
                <a:off x="5436" y="1642"/>
                <a:ext cx="26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6"/>
                  </a:cxn>
                  <a:cxn ang="0">
                    <a:pos x="17" y="28"/>
                  </a:cxn>
                  <a:cxn ang="0">
                    <a:pos x="15" y="30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7" y="32"/>
                  </a:cxn>
                  <a:cxn ang="0">
                    <a:pos x="5" y="32"/>
                  </a:cxn>
                  <a:cxn ang="0">
                    <a:pos x="3" y="31"/>
                  </a:cxn>
                  <a:cxn ang="0">
                    <a:pos x="2" y="29"/>
                  </a:cxn>
                  <a:cxn ang="0">
                    <a:pos x="1" y="27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1" y="16"/>
                  </a:cxn>
                  <a:cxn ang="0">
                    <a:pos x="3" y="13"/>
                  </a:cxn>
                  <a:cxn ang="0">
                    <a:pos x="4" y="9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4" y="4"/>
                  </a:cxn>
                  <a:cxn ang="0">
                    <a:pos x="25" y="6"/>
                  </a:cxn>
                  <a:cxn ang="0">
                    <a:pos x="26" y="8"/>
                  </a:cxn>
                  <a:cxn ang="0">
                    <a:pos x="26" y="11"/>
                  </a:cxn>
                  <a:cxn ang="0">
                    <a:pos x="25" y="14"/>
                  </a:cxn>
                  <a:cxn ang="0">
                    <a:pos x="24" y="17"/>
                  </a:cxn>
                  <a:cxn ang="0">
                    <a:pos x="23" y="20"/>
                  </a:cxn>
                </a:cxnLst>
                <a:rect l="0" t="0" r="r" b="b"/>
                <a:pathLst>
                  <a:path w="26" h="32">
                    <a:moveTo>
                      <a:pt x="22" y="22"/>
                    </a:moveTo>
                    <a:lnTo>
                      <a:pt x="21" y="23"/>
                    </a:lnTo>
                    <a:lnTo>
                      <a:pt x="20" y="25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3" y="20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95" name="Freeform 808"/>
              <p:cNvSpPr>
                <a:spLocks/>
              </p:cNvSpPr>
              <p:nvPr/>
            </p:nvSpPr>
            <p:spPr bwMode="auto">
              <a:xfrm>
                <a:off x="5407" y="1710"/>
                <a:ext cx="26" cy="31"/>
              </a:xfrm>
              <a:custGeom>
                <a:avLst/>
                <a:gdLst/>
                <a:ahLst/>
                <a:cxnLst>
                  <a:cxn ang="0">
                    <a:pos x="22" y="22"/>
                  </a:cxn>
                  <a:cxn ang="0">
                    <a:pos x="19" y="25"/>
                  </a:cxn>
                  <a:cxn ang="0">
                    <a:pos x="17" y="27"/>
                  </a:cxn>
                  <a:cxn ang="0">
                    <a:pos x="15" y="29"/>
                  </a:cxn>
                  <a:cxn ang="0">
                    <a:pos x="12" y="31"/>
                  </a:cxn>
                  <a:cxn ang="0">
                    <a:pos x="10" y="31"/>
                  </a:cxn>
                  <a:cxn ang="0">
                    <a:pos x="8" y="31"/>
                  </a:cxn>
                  <a:cxn ang="0">
                    <a:pos x="6" y="31"/>
                  </a:cxn>
                  <a:cxn ang="0">
                    <a:pos x="4" y="30"/>
                  </a:cxn>
                  <a:cxn ang="0">
                    <a:pos x="2" y="28"/>
                  </a:cxn>
                  <a:cxn ang="0">
                    <a:pos x="1" y="26"/>
                  </a:cxn>
                  <a:cxn ang="0">
                    <a:pos x="1" y="24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2" y="15"/>
                  </a:cxn>
                  <a:cxn ang="0">
                    <a:pos x="3" y="12"/>
                  </a:cxn>
                  <a:cxn ang="0">
                    <a:pos x="5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3" y="1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6" y="10"/>
                  </a:cxn>
                  <a:cxn ang="0">
                    <a:pos x="25" y="13"/>
                  </a:cxn>
                  <a:cxn ang="0">
                    <a:pos x="25" y="16"/>
                  </a:cxn>
                  <a:cxn ang="0">
                    <a:pos x="23" y="19"/>
                  </a:cxn>
                </a:cxnLst>
                <a:rect l="0" t="0" r="r" b="b"/>
                <a:pathLst>
                  <a:path w="26" h="31">
                    <a:moveTo>
                      <a:pt x="23" y="21"/>
                    </a:moveTo>
                    <a:lnTo>
                      <a:pt x="22" y="22"/>
                    </a:lnTo>
                    <a:lnTo>
                      <a:pt x="21" y="24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3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3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96" name="Freeform 809"/>
              <p:cNvSpPr>
                <a:spLocks/>
              </p:cNvSpPr>
              <p:nvPr/>
            </p:nvSpPr>
            <p:spPr bwMode="auto">
              <a:xfrm>
                <a:off x="5482" y="1708"/>
                <a:ext cx="26" cy="32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19" y="25"/>
                  </a:cxn>
                  <a:cxn ang="0">
                    <a:pos x="17" y="27"/>
                  </a:cxn>
                  <a:cxn ang="0">
                    <a:pos x="15" y="29"/>
                  </a:cxn>
                  <a:cxn ang="0">
                    <a:pos x="12" y="31"/>
                  </a:cxn>
                  <a:cxn ang="0">
                    <a:pos x="10" y="31"/>
                  </a:cxn>
                  <a:cxn ang="0">
                    <a:pos x="7" y="32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1" y="26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4" y="1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5" y="7"/>
                  </a:cxn>
                  <a:cxn ang="0">
                    <a:pos x="26" y="10"/>
                  </a:cxn>
                  <a:cxn ang="0">
                    <a:pos x="25" y="13"/>
                  </a:cxn>
                  <a:cxn ang="0">
                    <a:pos x="24" y="16"/>
                  </a:cxn>
                  <a:cxn ang="0">
                    <a:pos x="23" y="19"/>
                  </a:cxn>
                </a:cxnLst>
                <a:rect l="0" t="0" r="r" b="b"/>
                <a:pathLst>
                  <a:path w="26" h="32">
                    <a:moveTo>
                      <a:pt x="22" y="21"/>
                    </a:moveTo>
                    <a:lnTo>
                      <a:pt x="21" y="22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9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97" name="Freeform 810"/>
              <p:cNvSpPr>
                <a:spLocks/>
              </p:cNvSpPr>
              <p:nvPr/>
            </p:nvSpPr>
            <p:spPr bwMode="auto">
              <a:xfrm>
                <a:off x="5413" y="1761"/>
                <a:ext cx="26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6"/>
                  </a:cxn>
                  <a:cxn ang="0">
                    <a:pos x="17" y="28"/>
                  </a:cxn>
                  <a:cxn ang="0">
                    <a:pos x="15" y="30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7" y="32"/>
                  </a:cxn>
                  <a:cxn ang="0">
                    <a:pos x="5" y="32"/>
                  </a:cxn>
                  <a:cxn ang="0">
                    <a:pos x="3" y="31"/>
                  </a:cxn>
                  <a:cxn ang="0">
                    <a:pos x="2" y="29"/>
                  </a:cxn>
                  <a:cxn ang="0">
                    <a:pos x="1" y="27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1" y="19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4" y="9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4" y="1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5" y="8"/>
                  </a:cxn>
                  <a:cxn ang="0">
                    <a:pos x="26" y="11"/>
                  </a:cxn>
                  <a:cxn ang="0">
                    <a:pos x="25" y="14"/>
                  </a:cxn>
                  <a:cxn ang="0">
                    <a:pos x="24" y="17"/>
                  </a:cxn>
                  <a:cxn ang="0">
                    <a:pos x="23" y="20"/>
                  </a:cxn>
                </a:cxnLst>
                <a:rect l="0" t="0" r="r" b="b"/>
                <a:pathLst>
                  <a:path w="26" h="32">
                    <a:moveTo>
                      <a:pt x="22" y="22"/>
                    </a:moveTo>
                    <a:lnTo>
                      <a:pt x="21" y="23"/>
                    </a:lnTo>
                    <a:lnTo>
                      <a:pt x="20" y="24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7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20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98" name="Freeform 811"/>
              <p:cNvSpPr>
                <a:spLocks/>
              </p:cNvSpPr>
              <p:nvPr/>
            </p:nvSpPr>
            <p:spPr bwMode="auto">
              <a:xfrm>
                <a:off x="5398" y="1743"/>
                <a:ext cx="25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6"/>
                  </a:cxn>
                  <a:cxn ang="0">
                    <a:pos x="17" y="28"/>
                  </a:cxn>
                  <a:cxn ang="0">
                    <a:pos x="14" y="30"/>
                  </a:cxn>
                  <a:cxn ang="0">
                    <a:pos x="12" y="31"/>
                  </a:cxn>
                  <a:cxn ang="0">
                    <a:pos x="9" y="32"/>
                  </a:cxn>
                  <a:cxn ang="0">
                    <a:pos x="7" y="32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2" y="29"/>
                  </a:cxn>
                  <a:cxn ang="0">
                    <a:pos x="1" y="27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2" y="12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3" y="1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5" y="8"/>
                  </a:cxn>
                  <a:cxn ang="0">
                    <a:pos x="25" y="11"/>
                  </a:cxn>
                  <a:cxn ang="0">
                    <a:pos x="25" y="13"/>
                  </a:cxn>
                  <a:cxn ang="0">
                    <a:pos x="24" y="17"/>
                  </a:cxn>
                  <a:cxn ang="0">
                    <a:pos x="23" y="20"/>
                  </a:cxn>
                </a:cxnLst>
                <a:rect l="0" t="0" r="r" b="b"/>
                <a:pathLst>
                  <a:path w="25" h="32">
                    <a:moveTo>
                      <a:pt x="22" y="21"/>
                    </a:moveTo>
                    <a:lnTo>
                      <a:pt x="21" y="23"/>
                    </a:lnTo>
                    <a:lnTo>
                      <a:pt x="20" y="24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99" name="Freeform 812"/>
              <p:cNvSpPr>
                <a:spLocks/>
              </p:cNvSpPr>
              <p:nvPr/>
            </p:nvSpPr>
            <p:spPr bwMode="auto">
              <a:xfrm>
                <a:off x="5329" y="1832"/>
                <a:ext cx="26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6"/>
                  </a:cxn>
                  <a:cxn ang="0">
                    <a:pos x="17" y="28"/>
                  </a:cxn>
                  <a:cxn ang="0">
                    <a:pos x="15" y="30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7" y="32"/>
                  </a:cxn>
                  <a:cxn ang="0">
                    <a:pos x="5" y="32"/>
                  </a:cxn>
                  <a:cxn ang="0">
                    <a:pos x="3" y="31"/>
                  </a:cxn>
                  <a:cxn ang="0">
                    <a:pos x="2" y="29"/>
                  </a:cxn>
                  <a:cxn ang="0">
                    <a:pos x="1" y="27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4" y="1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5" y="8"/>
                  </a:cxn>
                  <a:cxn ang="0">
                    <a:pos x="26" y="11"/>
                  </a:cxn>
                  <a:cxn ang="0">
                    <a:pos x="25" y="14"/>
                  </a:cxn>
                  <a:cxn ang="0">
                    <a:pos x="24" y="17"/>
                  </a:cxn>
                  <a:cxn ang="0">
                    <a:pos x="23" y="20"/>
                  </a:cxn>
                </a:cxnLst>
                <a:rect l="0" t="0" r="r" b="b"/>
                <a:pathLst>
                  <a:path w="26" h="32">
                    <a:moveTo>
                      <a:pt x="22" y="21"/>
                    </a:moveTo>
                    <a:lnTo>
                      <a:pt x="21" y="23"/>
                    </a:lnTo>
                    <a:lnTo>
                      <a:pt x="20" y="24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20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0" name="Freeform 813"/>
              <p:cNvSpPr>
                <a:spLocks/>
              </p:cNvSpPr>
              <p:nvPr/>
            </p:nvSpPr>
            <p:spPr bwMode="auto">
              <a:xfrm>
                <a:off x="5369" y="1824"/>
                <a:ext cx="26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6"/>
                  </a:cxn>
                  <a:cxn ang="0">
                    <a:pos x="17" y="28"/>
                  </a:cxn>
                  <a:cxn ang="0">
                    <a:pos x="15" y="30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8" y="32"/>
                  </a:cxn>
                  <a:cxn ang="0">
                    <a:pos x="5" y="32"/>
                  </a:cxn>
                  <a:cxn ang="0">
                    <a:pos x="3" y="31"/>
                  </a:cxn>
                  <a:cxn ang="0">
                    <a:pos x="2" y="29"/>
                  </a:cxn>
                  <a:cxn ang="0">
                    <a:pos x="1" y="27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3" y="13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2" y="2"/>
                  </a:cxn>
                  <a:cxn ang="0">
                    <a:pos x="24" y="4"/>
                  </a:cxn>
                  <a:cxn ang="0">
                    <a:pos x="25" y="6"/>
                  </a:cxn>
                  <a:cxn ang="0">
                    <a:pos x="25" y="8"/>
                  </a:cxn>
                  <a:cxn ang="0">
                    <a:pos x="26" y="11"/>
                  </a:cxn>
                  <a:cxn ang="0">
                    <a:pos x="25" y="14"/>
                  </a:cxn>
                  <a:cxn ang="0">
                    <a:pos x="24" y="17"/>
                  </a:cxn>
                  <a:cxn ang="0">
                    <a:pos x="23" y="20"/>
                  </a:cxn>
                </a:cxnLst>
                <a:rect l="0" t="0" r="r" b="b"/>
                <a:pathLst>
                  <a:path w="26" h="32">
                    <a:moveTo>
                      <a:pt x="22" y="22"/>
                    </a:moveTo>
                    <a:lnTo>
                      <a:pt x="21" y="23"/>
                    </a:lnTo>
                    <a:lnTo>
                      <a:pt x="20" y="25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3" y="20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1" name="Freeform 814"/>
              <p:cNvSpPr>
                <a:spLocks/>
              </p:cNvSpPr>
              <p:nvPr/>
            </p:nvSpPr>
            <p:spPr bwMode="auto">
              <a:xfrm>
                <a:off x="5388" y="1787"/>
                <a:ext cx="25" cy="32"/>
              </a:xfrm>
              <a:custGeom>
                <a:avLst/>
                <a:gdLst/>
                <a:ahLst/>
                <a:cxnLst>
                  <a:cxn ang="0">
                    <a:pos x="20" y="23"/>
                  </a:cxn>
                  <a:cxn ang="0">
                    <a:pos x="18" y="26"/>
                  </a:cxn>
                  <a:cxn ang="0">
                    <a:pos x="16" y="28"/>
                  </a:cxn>
                  <a:cxn ang="0">
                    <a:pos x="14" y="30"/>
                  </a:cxn>
                  <a:cxn ang="0">
                    <a:pos x="11" y="31"/>
                  </a:cxn>
                  <a:cxn ang="0">
                    <a:pos x="9" y="32"/>
                  </a:cxn>
                  <a:cxn ang="0">
                    <a:pos x="7" y="32"/>
                  </a:cxn>
                  <a:cxn ang="0">
                    <a:pos x="4" y="31"/>
                  </a:cxn>
                  <a:cxn ang="0">
                    <a:pos x="3" y="30"/>
                  </a:cxn>
                  <a:cxn ang="0">
                    <a:pos x="1" y="29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2" y="12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3" y="1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3" y="3"/>
                  </a:cxn>
                  <a:cxn ang="0">
                    <a:pos x="24" y="5"/>
                  </a:cxn>
                  <a:cxn ang="0">
                    <a:pos x="25" y="8"/>
                  </a:cxn>
                  <a:cxn ang="0">
                    <a:pos x="25" y="11"/>
                  </a:cxn>
                  <a:cxn ang="0">
                    <a:pos x="24" y="14"/>
                  </a:cxn>
                  <a:cxn ang="0">
                    <a:pos x="24" y="17"/>
                  </a:cxn>
                  <a:cxn ang="0">
                    <a:pos x="22" y="20"/>
                  </a:cxn>
                </a:cxnLst>
                <a:rect l="0" t="0" r="r" b="b"/>
                <a:pathLst>
                  <a:path w="25" h="32">
                    <a:moveTo>
                      <a:pt x="21" y="22"/>
                    </a:moveTo>
                    <a:lnTo>
                      <a:pt x="20" y="23"/>
                    </a:lnTo>
                    <a:lnTo>
                      <a:pt x="19" y="24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3" y="18"/>
                    </a:lnTo>
                    <a:lnTo>
                      <a:pt x="22" y="20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2" name="Freeform 815"/>
              <p:cNvSpPr>
                <a:spLocks/>
              </p:cNvSpPr>
              <p:nvPr/>
            </p:nvSpPr>
            <p:spPr bwMode="auto">
              <a:xfrm>
                <a:off x="5368" y="1765"/>
                <a:ext cx="26" cy="32"/>
              </a:xfrm>
              <a:custGeom>
                <a:avLst/>
                <a:gdLst/>
                <a:ahLst/>
                <a:cxnLst>
                  <a:cxn ang="0">
                    <a:pos x="22" y="23"/>
                  </a:cxn>
                  <a:cxn ang="0">
                    <a:pos x="19" y="26"/>
                  </a:cxn>
                  <a:cxn ang="0">
                    <a:pos x="17" y="28"/>
                  </a:cxn>
                  <a:cxn ang="0">
                    <a:pos x="15" y="30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8" y="32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2" y="29"/>
                  </a:cxn>
                  <a:cxn ang="0">
                    <a:pos x="1" y="27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5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4" y="1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6" y="8"/>
                  </a:cxn>
                  <a:cxn ang="0">
                    <a:pos x="26" y="11"/>
                  </a:cxn>
                  <a:cxn ang="0">
                    <a:pos x="25" y="13"/>
                  </a:cxn>
                  <a:cxn ang="0">
                    <a:pos x="24" y="17"/>
                  </a:cxn>
                  <a:cxn ang="0">
                    <a:pos x="23" y="20"/>
                  </a:cxn>
                </a:cxnLst>
                <a:rect l="0" t="0" r="r" b="b"/>
                <a:pathLst>
                  <a:path w="26" h="32">
                    <a:moveTo>
                      <a:pt x="23" y="21"/>
                    </a:moveTo>
                    <a:lnTo>
                      <a:pt x="22" y="23"/>
                    </a:lnTo>
                    <a:lnTo>
                      <a:pt x="21" y="24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20"/>
                    </a:lnTo>
                    <a:lnTo>
                      <a:pt x="23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3" name="Freeform 816"/>
              <p:cNvSpPr>
                <a:spLocks/>
              </p:cNvSpPr>
              <p:nvPr/>
            </p:nvSpPr>
            <p:spPr bwMode="auto">
              <a:xfrm>
                <a:off x="5327" y="1789"/>
                <a:ext cx="26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6"/>
                  </a:cxn>
                  <a:cxn ang="0">
                    <a:pos x="17" y="28"/>
                  </a:cxn>
                  <a:cxn ang="0">
                    <a:pos x="15" y="30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7" y="32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2" y="29"/>
                  </a:cxn>
                  <a:cxn ang="0">
                    <a:pos x="1" y="27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5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4" y="1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5" y="8"/>
                  </a:cxn>
                  <a:cxn ang="0">
                    <a:pos x="26" y="11"/>
                  </a:cxn>
                  <a:cxn ang="0">
                    <a:pos x="25" y="13"/>
                  </a:cxn>
                  <a:cxn ang="0">
                    <a:pos x="24" y="17"/>
                  </a:cxn>
                  <a:cxn ang="0">
                    <a:pos x="23" y="20"/>
                  </a:cxn>
                </a:cxnLst>
                <a:rect l="0" t="0" r="r" b="b"/>
                <a:pathLst>
                  <a:path w="26" h="32">
                    <a:moveTo>
                      <a:pt x="22" y="21"/>
                    </a:moveTo>
                    <a:lnTo>
                      <a:pt x="21" y="23"/>
                    </a:lnTo>
                    <a:lnTo>
                      <a:pt x="20" y="24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20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4" name="Freeform 817"/>
              <p:cNvSpPr>
                <a:spLocks/>
              </p:cNvSpPr>
              <p:nvPr/>
            </p:nvSpPr>
            <p:spPr bwMode="auto">
              <a:xfrm>
                <a:off x="5346" y="1755"/>
                <a:ext cx="26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6"/>
                  </a:cxn>
                  <a:cxn ang="0">
                    <a:pos x="17" y="28"/>
                  </a:cxn>
                  <a:cxn ang="0">
                    <a:pos x="15" y="30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7" y="32"/>
                  </a:cxn>
                  <a:cxn ang="0">
                    <a:pos x="5" y="32"/>
                  </a:cxn>
                  <a:cxn ang="0">
                    <a:pos x="3" y="31"/>
                  </a:cxn>
                  <a:cxn ang="0">
                    <a:pos x="2" y="29"/>
                  </a:cxn>
                  <a:cxn ang="0">
                    <a:pos x="1" y="27"/>
                  </a:cxn>
                  <a:cxn ang="0">
                    <a:pos x="0" y="25"/>
                  </a:cxn>
                  <a:cxn ang="0">
                    <a:pos x="0" y="22"/>
                  </a:cxn>
                  <a:cxn ang="0">
                    <a:pos x="1" y="19"/>
                  </a:cxn>
                  <a:cxn ang="0">
                    <a:pos x="2" y="16"/>
                  </a:cxn>
                  <a:cxn ang="0">
                    <a:pos x="3" y="13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4" y="4"/>
                  </a:cxn>
                  <a:cxn ang="0">
                    <a:pos x="25" y="6"/>
                  </a:cxn>
                  <a:cxn ang="0">
                    <a:pos x="26" y="8"/>
                  </a:cxn>
                  <a:cxn ang="0">
                    <a:pos x="26" y="11"/>
                  </a:cxn>
                  <a:cxn ang="0">
                    <a:pos x="25" y="14"/>
                  </a:cxn>
                  <a:cxn ang="0">
                    <a:pos x="25" y="17"/>
                  </a:cxn>
                  <a:cxn ang="0">
                    <a:pos x="23" y="20"/>
                  </a:cxn>
                </a:cxnLst>
                <a:rect l="0" t="0" r="r" b="b"/>
                <a:pathLst>
                  <a:path w="26" h="32">
                    <a:moveTo>
                      <a:pt x="22" y="22"/>
                    </a:moveTo>
                    <a:lnTo>
                      <a:pt x="21" y="23"/>
                    </a:lnTo>
                    <a:lnTo>
                      <a:pt x="20" y="25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4" y="19"/>
                    </a:lnTo>
                    <a:lnTo>
                      <a:pt x="23" y="20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5" name="Freeform 818"/>
              <p:cNvSpPr>
                <a:spLocks/>
              </p:cNvSpPr>
              <p:nvPr/>
            </p:nvSpPr>
            <p:spPr bwMode="auto">
              <a:xfrm>
                <a:off x="5387" y="1694"/>
                <a:ext cx="25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8" y="26"/>
                  </a:cxn>
                  <a:cxn ang="0">
                    <a:pos x="16" y="28"/>
                  </a:cxn>
                  <a:cxn ang="0">
                    <a:pos x="14" y="30"/>
                  </a:cxn>
                  <a:cxn ang="0">
                    <a:pos x="11" y="31"/>
                  </a:cxn>
                  <a:cxn ang="0">
                    <a:pos x="9" y="32"/>
                  </a:cxn>
                  <a:cxn ang="0">
                    <a:pos x="7" y="32"/>
                  </a:cxn>
                  <a:cxn ang="0">
                    <a:pos x="5" y="32"/>
                  </a:cxn>
                  <a:cxn ang="0">
                    <a:pos x="3" y="31"/>
                  </a:cxn>
                  <a:cxn ang="0">
                    <a:pos x="1" y="29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1" y="15"/>
                  </a:cxn>
                  <a:cxn ang="0">
                    <a:pos x="2" y="12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3" y="1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3" y="3"/>
                  </a:cxn>
                  <a:cxn ang="0">
                    <a:pos x="24" y="5"/>
                  </a:cxn>
                  <a:cxn ang="0">
                    <a:pos x="25" y="8"/>
                  </a:cxn>
                  <a:cxn ang="0">
                    <a:pos x="25" y="11"/>
                  </a:cxn>
                  <a:cxn ang="0">
                    <a:pos x="24" y="14"/>
                  </a:cxn>
                  <a:cxn ang="0">
                    <a:pos x="24" y="17"/>
                  </a:cxn>
                  <a:cxn ang="0">
                    <a:pos x="22" y="20"/>
                  </a:cxn>
                </a:cxnLst>
                <a:rect l="0" t="0" r="r" b="b"/>
                <a:pathLst>
                  <a:path w="25" h="32">
                    <a:moveTo>
                      <a:pt x="22" y="22"/>
                    </a:moveTo>
                    <a:lnTo>
                      <a:pt x="21" y="23"/>
                    </a:lnTo>
                    <a:lnTo>
                      <a:pt x="20" y="25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3" y="18"/>
                    </a:lnTo>
                    <a:lnTo>
                      <a:pt x="22" y="20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6" name="Freeform 819"/>
              <p:cNvSpPr>
                <a:spLocks/>
              </p:cNvSpPr>
              <p:nvPr/>
            </p:nvSpPr>
            <p:spPr bwMode="auto">
              <a:xfrm>
                <a:off x="5517" y="1643"/>
                <a:ext cx="25" cy="32"/>
              </a:xfrm>
              <a:custGeom>
                <a:avLst/>
                <a:gdLst/>
                <a:ahLst/>
                <a:cxnLst>
                  <a:cxn ang="0">
                    <a:pos x="20" y="23"/>
                  </a:cxn>
                  <a:cxn ang="0">
                    <a:pos x="18" y="26"/>
                  </a:cxn>
                  <a:cxn ang="0">
                    <a:pos x="16" y="28"/>
                  </a:cxn>
                  <a:cxn ang="0">
                    <a:pos x="14" y="30"/>
                  </a:cxn>
                  <a:cxn ang="0">
                    <a:pos x="11" y="31"/>
                  </a:cxn>
                  <a:cxn ang="0">
                    <a:pos x="9" y="32"/>
                  </a:cxn>
                  <a:cxn ang="0">
                    <a:pos x="7" y="32"/>
                  </a:cxn>
                  <a:cxn ang="0">
                    <a:pos x="4" y="32"/>
                  </a:cxn>
                  <a:cxn ang="0">
                    <a:pos x="2" y="31"/>
                  </a:cxn>
                  <a:cxn ang="0">
                    <a:pos x="1" y="29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1" y="16"/>
                  </a:cxn>
                  <a:cxn ang="0">
                    <a:pos x="2" y="12"/>
                  </a:cxn>
                  <a:cxn ang="0">
                    <a:pos x="4" y="9"/>
                  </a:cxn>
                  <a:cxn ang="0">
                    <a:pos x="6" y="7"/>
                  </a:cxn>
                  <a:cxn ang="0">
                    <a:pos x="8" y="4"/>
                  </a:cxn>
                  <a:cxn ang="0">
                    <a:pos x="10" y="3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3" y="4"/>
                  </a:cxn>
                  <a:cxn ang="0">
                    <a:pos x="24" y="6"/>
                  </a:cxn>
                  <a:cxn ang="0">
                    <a:pos x="25" y="8"/>
                  </a:cxn>
                  <a:cxn ang="0">
                    <a:pos x="25" y="11"/>
                  </a:cxn>
                  <a:cxn ang="0">
                    <a:pos x="24" y="14"/>
                  </a:cxn>
                  <a:cxn ang="0">
                    <a:pos x="24" y="17"/>
                  </a:cxn>
                  <a:cxn ang="0">
                    <a:pos x="22" y="20"/>
                  </a:cxn>
                </a:cxnLst>
                <a:rect l="0" t="0" r="r" b="b"/>
                <a:pathLst>
                  <a:path w="25" h="32">
                    <a:moveTo>
                      <a:pt x="21" y="22"/>
                    </a:moveTo>
                    <a:lnTo>
                      <a:pt x="20" y="23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5" y="32"/>
                    </a:lnTo>
                    <a:lnTo>
                      <a:pt x="4" y="32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3" y="19"/>
                    </a:lnTo>
                    <a:lnTo>
                      <a:pt x="22" y="20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7" name="Freeform 820"/>
              <p:cNvSpPr>
                <a:spLocks/>
              </p:cNvSpPr>
              <p:nvPr/>
            </p:nvSpPr>
            <p:spPr bwMode="auto">
              <a:xfrm>
                <a:off x="5455" y="1704"/>
                <a:ext cx="26" cy="32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9" y="25"/>
                  </a:cxn>
                  <a:cxn ang="0">
                    <a:pos x="17" y="28"/>
                  </a:cxn>
                  <a:cxn ang="0">
                    <a:pos x="15" y="29"/>
                  </a:cxn>
                  <a:cxn ang="0">
                    <a:pos x="12" y="31"/>
                  </a:cxn>
                  <a:cxn ang="0">
                    <a:pos x="10" y="32"/>
                  </a:cxn>
                  <a:cxn ang="0">
                    <a:pos x="8" y="32"/>
                  </a:cxn>
                  <a:cxn ang="0">
                    <a:pos x="5" y="31"/>
                  </a:cxn>
                  <a:cxn ang="0">
                    <a:pos x="4" y="30"/>
                  </a:cxn>
                  <a:cxn ang="0">
                    <a:pos x="2" y="29"/>
                  </a:cxn>
                  <a:cxn ang="0">
                    <a:pos x="1" y="26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2" y="15"/>
                  </a:cxn>
                  <a:cxn ang="0">
                    <a:pos x="3" y="12"/>
                  </a:cxn>
                  <a:cxn ang="0">
                    <a:pos x="5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4" y="1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3" y="1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6" y="10"/>
                  </a:cxn>
                  <a:cxn ang="0">
                    <a:pos x="25" y="13"/>
                  </a:cxn>
                  <a:cxn ang="0">
                    <a:pos x="25" y="16"/>
                  </a:cxn>
                  <a:cxn ang="0">
                    <a:pos x="23" y="20"/>
                  </a:cxn>
                </a:cxnLst>
                <a:rect l="0" t="0" r="r" b="b"/>
                <a:pathLst>
                  <a:path w="26" h="32">
                    <a:moveTo>
                      <a:pt x="22" y="21"/>
                    </a:moveTo>
                    <a:lnTo>
                      <a:pt x="21" y="23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4" y="18"/>
                    </a:lnTo>
                    <a:lnTo>
                      <a:pt x="23" y="20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42424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12" name="Rectangle 821"/>
            <p:cNvSpPr>
              <a:spLocks noChangeArrowheads="1"/>
            </p:cNvSpPr>
            <p:nvPr/>
          </p:nvSpPr>
          <p:spPr bwMode="auto">
            <a:xfrm rot="-360408">
              <a:off x="2137" y="1773"/>
              <a:ext cx="2566" cy="841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3" name="WordArt 822"/>
            <p:cNvSpPr>
              <a:spLocks noChangeArrowheads="1" noChangeShapeType="1" noTextEdit="1"/>
            </p:cNvSpPr>
            <p:nvPr/>
          </p:nvSpPr>
          <p:spPr bwMode="auto">
            <a:xfrm>
              <a:off x="2790" y="2196"/>
              <a:ext cx="829" cy="74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6891955"/>
                </a:avLst>
              </a:prstTxWarp>
            </a:bodyPr>
            <a:lstStyle/>
            <a:p>
              <a:pPr algn="ctr"/>
              <a:r>
                <a:rPr lang="en-US" sz="2400" b="1" kern="10">
                  <a:ln w="9525">
                    <a:solidFill>
                      <a:srgbClr val="3EAE3E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Please Recycle</a:t>
              </a:r>
            </a:p>
          </p:txBody>
        </p:sp>
        <p:pic>
          <p:nvPicPr>
            <p:cNvPr id="14" name="Picture 823" descr="recyclecc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025" y="2336"/>
              <a:ext cx="423" cy="417"/>
            </a:xfrm>
            <a:prstGeom prst="rect">
              <a:avLst/>
            </a:prstGeom>
            <a:solidFill>
              <a:srgbClr val="000066"/>
            </a:solidFill>
          </p:spPr>
        </p:pic>
        <p:sp>
          <p:nvSpPr>
            <p:cNvPr id="15" name="Rectangle 824"/>
            <p:cNvSpPr>
              <a:spLocks noChangeArrowheads="1"/>
            </p:cNvSpPr>
            <p:nvPr/>
          </p:nvSpPr>
          <p:spPr bwMode="auto">
            <a:xfrm rot="-409166">
              <a:off x="1236" y="1767"/>
              <a:ext cx="3576" cy="46"/>
            </a:xfrm>
            <a:prstGeom prst="rect">
              <a:avLst/>
            </a:prstGeom>
            <a:gradFill rotWithShape="0">
              <a:gsLst>
                <a:gs pos="0">
                  <a:srgbClr val="000066">
                    <a:gamma/>
                    <a:tint val="6275"/>
                    <a:invGamma/>
                  </a:srgbClr>
                </a:gs>
                <a:gs pos="100000">
                  <a:srgbClr val="000066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6" name="Rectangle 825"/>
            <p:cNvSpPr>
              <a:spLocks noChangeArrowheads="1"/>
            </p:cNvSpPr>
            <p:nvPr/>
          </p:nvSpPr>
          <p:spPr bwMode="auto">
            <a:xfrm rot="-360408">
              <a:off x="1379" y="1916"/>
              <a:ext cx="1497" cy="152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7" name="Rectangle 826"/>
            <p:cNvSpPr>
              <a:spLocks noChangeArrowheads="1"/>
            </p:cNvSpPr>
            <p:nvPr/>
          </p:nvSpPr>
          <p:spPr bwMode="auto">
            <a:xfrm>
              <a:off x="4436" y="898"/>
              <a:ext cx="235" cy="4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</p:grpSp>
      <p:sp>
        <p:nvSpPr>
          <p:cNvPr id="825" name="Text Box 827"/>
          <p:cNvSpPr txBox="1">
            <a:spLocks noChangeArrowheads="1"/>
          </p:cNvSpPr>
          <p:nvPr/>
        </p:nvSpPr>
        <p:spPr bwMode="auto">
          <a:xfrm>
            <a:off x="974725" y="1552575"/>
            <a:ext cx="73040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Current broadband satellite constellation architecture based on end-of-life, extended-mission satellites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</p:txBody>
      </p:sp>
      <p:sp>
        <p:nvSpPr>
          <p:cNvPr id="826" name="Text Box 828"/>
          <p:cNvSpPr txBox="1">
            <a:spLocks noChangeArrowheads="1"/>
          </p:cNvSpPr>
          <p:nvPr/>
        </p:nvSpPr>
        <p:spPr bwMode="auto">
          <a:xfrm>
            <a:off x="1851025" y="5553075"/>
            <a:ext cx="6118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</a:rPr>
              <a:t>Short term solution only through ~ </a:t>
            </a:r>
            <a:r>
              <a:rPr lang="en-US" sz="2800" b="1" i="1" dirty="0" smtClean="0">
                <a:latin typeface="Times New Roman" pitchFamily="18" charset="0"/>
              </a:rPr>
              <a:t>2017</a:t>
            </a:r>
            <a:endParaRPr lang="en-US" sz="2800" b="1" i="1" dirty="0">
              <a:latin typeface="Times New Roman" pitchFamily="18" charset="0"/>
            </a:endParaRPr>
          </a:p>
        </p:txBody>
      </p:sp>
      <p:grpSp>
        <p:nvGrpSpPr>
          <p:cNvPr id="827" name="Group 832"/>
          <p:cNvGrpSpPr>
            <a:grpSpLocks/>
          </p:cNvGrpSpPr>
          <p:nvPr/>
        </p:nvGrpSpPr>
        <p:grpSpPr bwMode="auto">
          <a:xfrm>
            <a:off x="774700" y="5349875"/>
            <a:ext cx="876300" cy="1047750"/>
            <a:chOff x="488" y="3370"/>
            <a:chExt cx="552" cy="660"/>
          </a:xfrm>
        </p:grpSpPr>
        <p:sp>
          <p:nvSpPr>
            <p:cNvPr id="828" name="AutoShape 830"/>
            <p:cNvSpPr>
              <a:spLocks noChangeArrowheads="1"/>
            </p:cNvSpPr>
            <p:nvPr/>
          </p:nvSpPr>
          <p:spPr bwMode="auto">
            <a:xfrm>
              <a:off x="488" y="3370"/>
              <a:ext cx="552" cy="56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29" name="Text Box 831"/>
            <p:cNvSpPr txBox="1">
              <a:spLocks noChangeArrowheads="1"/>
            </p:cNvSpPr>
            <p:nvPr/>
          </p:nvSpPr>
          <p:spPr bwMode="auto">
            <a:xfrm>
              <a:off x="630" y="3390"/>
              <a:ext cx="25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000" b="1">
                  <a:solidFill>
                    <a:srgbClr val="000000"/>
                  </a:solidFill>
                  <a:latin typeface="Book Antiqua" pitchFamily="18" charset="0"/>
                </a:rPr>
                <a:t>!</a:t>
              </a:r>
            </a:p>
          </p:txBody>
        </p:sp>
      </p:grpSp>
      <p:sp>
        <p:nvSpPr>
          <p:cNvPr id="830" name="Slide Number Placeholder 8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8686" y="1524000"/>
            <a:ext cx="8766628" cy="1030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USAP Participant</a:t>
            </a:r>
            <a:br>
              <a:rPr lang="en-US" dirty="0" smtClean="0"/>
            </a:br>
            <a:r>
              <a:rPr lang="en-US" dirty="0" smtClean="0"/>
              <a:t>Expectation Gap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2773" name="Picture 5" descr="http://us.123rf.com/400wm/400/400/danieltaeger/danieltaeger1007/danieltaeger100700026/7368195-ice-cold-soda-with-a-drinking-straw-garnished-with-a-lim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56299" y="3922146"/>
            <a:ext cx="1648731" cy="20287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79077" y="1640114"/>
            <a:ext cx="2423805" cy="369332"/>
          </a:xfrm>
          <a:prstGeom prst="rect">
            <a:avLst/>
          </a:prstGeom>
          <a:solidFill>
            <a:srgbClr val="0000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SODA STRAW REALITY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826" y="1632852"/>
            <a:ext cx="3367717" cy="369332"/>
          </a:xfrm>
          <a:prstGeom prst="rect">
            <a:avLst/>
          </a:prstGeom>
          <a:solidFill>
            <a:srgbClr val="0000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BIG FAT PIPE INTERNET SERVICE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2558" y="3797300"/>
            <a:ext cx="3982742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200867" y="2057400"/>
            <a:ext cx="44835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CONUS User Experience</a:t>
            </a:r>
          </a:p>
          <a:p>
            <a:r>
              <a:rPr lang="en-US" sz="1600" dirty="0" smtClean="0"/>
              <a:t>Average Connection Speed = 5.8 Mbps</a:t>
            </a:r>
          </a:p>
          <a:p>
            <a:r>
              <a:rPr lang="en-US" sz="1600" dirty="0" smtClean="0"/>
              <a:t>Average Peak Connection Speed = 21 Mbps</a:t>
            </a:r>
          </a:p>
          <a:p>
            <a:r>
              <a:rPr lang="en-US" sz="1600" dirty="0" smtClean="0"/>
              <a:t>Average Advertised Download Speed = 14.6 Mbps</a:t>
            </a:r>
          </a:p>
          <a:p>
            <a:r>
              <a:rPr lang="en-US" sz="1600" dirty="0" smtClean="0"/>
              <a:t>Average US Household Size = 2.6</a:t>
            </a:r>
          </a:p>
          <a:p>
            <a:r>
              <a:rPr lang="en-US" sz="1600" dirty="0" smtClean="0"/>
              <a:t>Average Monthly Internet Cost (2-15 Mbps) = $38</a:t>
            </a:r>
          </a:p>
          <a:p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2607" y="2032000"/>
            <a:ext cx="416883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McMurdo User Experience</a:t>
            </a:r>
          </a:p>
          <a:p>
            <a:r>
              <a:rPr lang="en-US" sz="1600" dirty="0" smtClean="0"/>
              <a:t>Total Offered Bandwidth Inbound = 18 Mbps</a:t>
            </a:r>
          </a:p>
          <a:p>
            <a:r>
              <a:rPr lang="en-US" sz="1600" dirty="0" smtClean="0"/>
              <a:t>Total Offered Bandwidth Outbound = 10 Mbps</a:t>
            </a:r>
          </a:p>
          <a:p>
            <a:r>
              <a:rPr lang="en-US" sz="1600" dirty="0" smtClean="0"/>
              <a:t>Typical Austral Summer Population = 1000 </a:t>
            </a:r>
          </a:p>
          <a:p>
            <a:r>
              <a:rPr lang="en-US" sz="1600" dirty="0" smtClean="0"/>
              <a:t>Monthly Bandwidth Cost to NSF = $83,333</a:t>
            </a:r>
          </a:p>
          <a:p>
            <a:r>
              <a:rPr lang="en-US" sz="1600" dirty="0" smtClean="0"/>
              <a:t>Monthly End-User Cost = $0</a:t>
            </a:r>
          </a:p>
          <a:p>
            <a:endParaRPr lang="en-US" sz="16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699000" y="1841500"/>
            <a:ext cx="12700" cy="42418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3771900" y="466090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Antarctic Digital Divide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300" y="6083300"/>
            <a:ext cx="6858000" cy="342900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USAP Legacy Operations Applications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89100"/>
            <a:ext cx="8229600" cy="52371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b="1" dirty="0" smtClean="0">
                <a:solidFill>
                  <a:schemeClr val="tx2"/>
                </a:solidFill>
              </a:rPr>
              <a:t>Supported Processes:</a:t>
            </a:r>
          </a:p>
          <a:p>
            <a:pPr marL="731520" lvl="1" indent="-274320">
              <a:lnSpc>
                <a:spcPct val="8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Chain and </a:t>
            </a:r>
            <a:r>
              <a:rPr lang="en-US" b="1" baseline="0" dirty="0" smtClean="0">
                <a:solidFill>
                  <a:schemeClr val="tx2"/>
                </a:solidFill>
              </a:rPr>
              <a:t>People</a:t>
            </a:r>
            <a:r>
              <a:rPr lang="en-US" b="1" dirty="0" smtClean="0">
                <a:solidFill>
                  <a:schemeClr val="tx2"/>
                </a:solidFill>
              </a:rPr>
              <a:t> Stream (e.g. Deployment)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</a:t>
            </a:r>
          </a:p>
          <a:p>
            <a:pPr marL="731520" lvl="1" indent="-274320">
              <a:lnSpc>
                <a:spcPct val="8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Produced by Revelation Software, founded 1982</a:t>
            </a:r>
          </a:p>
          <a:p>
            <a:pPr marL="731520" lvl="1" indent="-274320">
              <a:lnSpc>
                <a:spcPct val="8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 Revelation (AREV) application introduced in 1987</a:t>
            </a:r>
          </a:p>
          <a:p>
            <a:pPr marL="731520" lvl="1" indent="-274320">
              <a:lnSpc>
                <a:spcPct val="8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b="1" dirty="0" smtClean="0">
                <a:solidFill>
                  <a:schemeClr val="tx2"/>
                </a:solidFill>
              </a:rPr>
              <a:t>Long out of production with limited vendor support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lnSpc>
                <a:spcPct val="8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b="1" dirty="0" smtClean="0">
                <a:solidFill>
                  <a:schemeClr val="tx2"/>
                </a:solidFill>
              </a:rPr>
              <a:t>Flat file structure – not a modern relational database</a:t>
            </a:r>
          </a:p>
          <a:p>
            <a:pPr marL="731520" lvl="1" indent="-274320">
              <a:lnSpc>
                <a:spcPct val="8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structure/access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insecure for sensitive information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lnSpc>
                <a:spcPct val="8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MS-DOS based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last supported MS O/S is Windows XP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USAP Risks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lnSpc>
                <a:spcPct val="8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b="1" dirty="0" smtClean="0">
                <a:solidFill>
                  <a:schemeClr val="tx2"/>
                </a:solidFill>
              </a:rPr>
              <a:t>Self supporting with rare skilled database administrators</a:t>
            </a:r>
          </a:p>
          <a:p>
            <a:pPr marL="731520" lvl="1" indent="-274320">
              <a:lnSpc>
                <a:spcPct val="8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Incompatible with modern PC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computer architectures</a:t>
            </a:r>
          </a:p>
          <a:p>
            <a:pPr marL="731520" lvl="1" indent="-274320">
              <a:lnSpc>
                <a:spcPct val="8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b="1" baseline="0" dirty="0" smtClean="0">
                <a:solidFill>
                  <a:schemeClr val="tx2"/>
                </a:solidFill>
              </a:rPr>
              <a:t>MS</a:t>
            </a:r>
            <a:r>
              <a:rPr lang="en-US" b="1" dirty="0" smtClean="0">
                <a:solidFill>
                  <a:schemeClr val="tx2"/>
                </a:solidFill>
              </a:rPr>
              <a:t> Win-XP end of extended support in 2014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lnSpc>
                <a:spcPct val="8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 support becoming complex, labor intensive, and increasingly at risk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dying application supporting</a:t>
            </a:r>
            <a:r>
              <a:rPr kumimoji="0" lang="en-US" sz="18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mission essential business processes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USAP ICT Service Community</a:t>
            </a:r>
            <a:endParaRPr 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7493000" y="2535238"/>
          <a:ext cx="1422400" cy="1503362"/>
        </p:xfrm>
        <a:graphic>
          <a:graphicData uri="http://schemas.openxmlformats.org/presentationml/2006/ole">
            <p:oleObj spid="_x0000_s22530" name="Photo Editor Photo" r:id="rId4" imgW="1076475" imgH="1162212" progId="">
              <p:embed/>
            </p:oleObj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140138" y="2044701"/>
          <a:ext cx="1244161" cy="1155700"/>
        </p:xfrm>
        <a:graphic>
          <a:graphicData uri="http://schemas.openxmlformats.org/presentationml/2006/ole">
            <p:oleObj spid="_x0000_s22531" name="Photo Editor Photo" r:id="rId5" imgW="1905266" imgH="1867161" progId="">
              <p:embed/>
            </p:oleObj>
          </a:graphicData>
        </a:graphic>
      </p:graphicFrame>
      <p:graphicFrame>
        <p:nvGraphicFramePr>
          <p:cNvPr id="6" name="Object 17"/>
          <p:cNvGraphicFramePr>
            <a:graphicFrameLocks noChangeAspect="1"/>
          </p:cNvGraphicFramePr>
          <p:nvPr/>
        </p:nvGraphicFramePr>
        <p:xfrm>
          <a:off x="5157788" y="2962275"/>
          <a:ext cx="2065337" cy="561975"/>
        </p:xfrm>
        <a:graphic>
          <a:graphicData uri="http://schemas.openxmlformats.org/presentationml/2006/ole">
            <p:oleObj spid="_x0000_s22532" name="Photo Editor Photo" r:id="rId6" imgW="5409524" imgH="1504762" progId="">
              <p:embed/>
            </p:oleObj>
          </a:graphicData>
        </a:graphic>
      </p:graphicFrame>
      <p:graphicFrame>
        <p:nvGraphicFramePr>
          <p:cNvPr id="7" name="Object 27"/>
          <p:cNvGraphicFramePr>
            <a:graphicFrameLocks noChangeAspect="1"/>
          </p:cNvGraphicFramePr>
          <p:nvPr/>
        </p:nvGraphicFramePr>
        <p:xfrm>
          <a:off x="1268413" y="2976563"/>
          <a:ext cx="1017587" cy="958850"/>
        </p:xfrm>
        <a:graphic>
          <a:graphicData uri="http://schemas.openxmlformats.org/presentationml/2006/ole">
            <p:oleObj spid="_x0000_s22533" name="Photo Editor Photo" r:id="rId7" imgW="3010320" imgH="3010320" progId="">
              <p:embed/>
            </p:oleObj>
          </a:graphicData>
        </a:graphic>
      </p:graphicFrame>
      <p:graphicFrame>
        <p:nvGraphicFramePr>
          <p:cNvPr id="8" name="Object 30"/>
          <p:cNvGraphicFramePr>
            <a:graphicFrameLocks noChangeAspect="1"/>
          </p:cNvGraphicFramePr>
          <p:nvPr/>
        </p:nvGraphicFramePr>
        <p:xfrm>
          <a:off x="7489825" y="4656138"/>
          <a:ext cx="904875" cy="742950"/>
        </p:xfrm>
        <a:graphic>
          <a:graphicData uri="http://schemas.openxmlformats.org/presentationml/2006/ole">
            <p:oleObj spid="_x0000_s22534" name="Photo Editor Photo" r:id="rId8" imgW="1448002" imgH="1200318" progId="">
              <p:embed/>
            </p:oleObj>
          </a:graphicData>
        </a:graphic>
      </p:graphicFrame>
      <p:pic>
        <p:nvPicPr>
          <p:cNvPr id="9" name="Picture 46" descr="philogo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73300" y="3378200"/>
            <a:ext cx="1298575" cy="1133475"/>
          </a:xfrm>
          <a:prstGeom prst="rect">
            <a:avLst/>
          </a:prstGeom>
          <a:noFill/>
        </p:spPr>
      </p:pic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1838325" y="6273800"/>
          <a:ext cx="2454275" cy="292100"/>
        </p:xfrm>
        <a:graphic>
          <a:graphicData uri="http://schemas.openxmlformats.org/presentationml/2006/ole">
            <p:oleObj spid="_x0000_s22535" name="Photo Editor Photo" r:id="rId10" imgW="5125165" imgH="533474" progId="">
              <p:embed/>
            </p:oleObj>
          </a:graphicData>
        </a:graphic>
      </p:graphicFrame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5284788" y="5549900"/>
            <a:ext cx="3341687" cy="974725"/>
            <a:chOff x="2377" y="2608"/>
            <a:chExt cx="2105" cy="686"/>
          </a:xfrm>
        </p:grpSpPr>
        <p:sp>
          <p:nvSpPr>
            <p:cNvPr id="12" name="Rectangle 54"/>
            <p:cNvSpPr>
              <a:spLocks noChangeArrowheads="1"/>
            </p:cNvSpPr>
            <p:nvPr/>
          </p:nvSpPr>
          <p:spPr bwMode="auto">
            <a:xfrm>
              <a:off x="2377" y="2608"/>
              <a:ext cx="2105" cy="68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49"/>
            <p:cNvSpPr txBox="1">
              <a:spLocks noChangeArrowheads="1"/>
            </p:cNvSpPr>
            <p:nvPr/>
          </p:nvSpPr>
          <p:spPr bwMode="auto">
            <a:xfrm>
              <a:off x="3375" y="3052"/>
              <a:ext cx="9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800">
                  <a:solidFill>
                    <a:schemeClr val="bg1"/>
                  </a:solidFill>
                </a:rPr>
                <a:t>the museum of science,</a:t>
              </a:r>
            </a:p>
            <a:p>
              <a:pPr algn="r"/>
              <a:r>
                <a:rPr lang="en-US" sz="800">
                  <a:solidFill>
                    <a:schemeClr val="bg1"/>
                  </a:solidFill>
                </a:rPr>
                <a:t>art and human perception</a:t>
              </a:r>
            </a:p>
          </p:txBody>
        </p:sp>
        <p:sp>
          <p:nvSpPr>
            <p:cNvPr id="14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2453" y="2831"/>
              <a:ext cx="391" cy="2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 spc="-2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expl</a:t>
              </a:r>
            </a:p>
          </p:txBody>
        </p:sp>
        <p:sp>
          <p:nvSpPr>
            <p:cNvPr id="15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3410" y="2812"/>
              <a:ext cx="802" cy="2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 spc="-2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ratorium</a:t>
              </a:r>
            </a:p>
          </p:txBody>
        </p:sp>
        <p:sp>
          <p:nvSpPr>
            <p:cNvPr id="16" name="Text Box 58"/>
            <p:cNvSpPr txBox="1">
              <a:spLocks noChangeArrowheads="1"/>
            </p:cNvSpPr>
            <p:nvPr/>
          </p:nvSpPr>
          <p:spPr bwMode="auto">
            <a:xfrm>
              <a:off x="4162" y="2718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cs typeface="Arial" pitchFamily="34" charset="0"/>
                </a:rPr>
                <a:t>®</a:t>
              </a:r>
            </a:p>
          </p:txBody>
        </p:sp>
        <p:sp>
          <p:nvSpPr>
            <p:cNvPr id="17" name="Oval 60"/>
            <p:cNvSpPr>
              <a:spLocks noChangeArrowheads="1"/>
            </p:cNvSpPr>
            <p:nvPr/>
          </p:nvSpPr>
          <p:spPr bwMode="auto">
            <a:xfrm>
              <a:off x="2877" y="2661"/>
              <a:ext cx="500" cy="56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3133725" y="2584450"/>
            <a:ext cx="1630363" cy="817563"/>
            <a:chOff x="966" y="652"/>
            <a:chExt cx="1027" cy="515"/>
          </a:xfrm>
        </p:grpSpPr>
        <p:pic>
          <p:nvPicPr>
            <p:cNvPr id="19" name="Picture 64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966" y="652"/>
              <a:ext cx="54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65" descr="tdy-logo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1471" y="690"/>
              <a:ext cx="522" cy="477"/>
            </a:xfrm>
            <a:prstGeom prst="rect">
              <a:avLst/>
            </a:prstGeom>
            <a:noFill/>
          </p:spPr>
        </p:pic>
        <p:sp>
          <p:nvSpPr>
            <p:cNvPr id="21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1018" y="980"/>
              <a:ext cx="428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NBC</a:t>
              </a:r>
            </a:p>
          </p:txBody>
        </p:sp>
      </p:grpSp>
      <p:pic>
        <p:nvPicPr>
          <p:cNvPr id="22" name="Picture 71" descr="UNAVCO_bannerSlice_08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357563" y="5534025"/>
            <a:ext cx="1646237" cy="496888"/>
          </a:xfrm>
          <a:prstGeom prst="rect">
            <a:avLst/>
          </a:prstGeom>
          <a:noFill/>
        </p:spPr>
      </p:pic>
      <p:sp>
        <p:nvSpPr>
          <p:cNvPr id="23" name="Text Box 72"/>
          <p:cNvSpPr txBox="1">
            <a:spLocks noChangeArrowheads="1"/>
          </p:cNvSpPr>
          <p:nvPr/>
        </p:nvSpPr>
        <p:spPr bwMode="auto">
          <a:xfrm>
            <a:off x="1166960" y="1237470"/>
            <a:ext cx="6776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Information Technology Supports a Broad NSF Customer Base</a:t>
            </a:r>
          </a:p>
        </p:txBody>
      </p:sp>
      <p:pic>
        <p:nvPicPr>
          <p:cNvPr id="24" name="Picture 75" descr="ICECUB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762750" y="4048125"/>
            <a:ext cx="2057400" cy="53657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5" name="Picture 77" descr="lterleft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499225" y="1797050"/>
            <a:ext cx="857250" cy="1085850"/>
          </a:xfrm>
          <a:prstGeom prst="rect">
            <a:avLst/>
          </a:prstGeom>
          <a:noFill/>
        </p:spPr>
      </p:pic>
      <p:pic>
        <p:nvPicPr>
          <p:cNvPr id="26" name="Picture 78" descr="spt-logo-9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536700" y="1777502"/>
            <a:ext cx="1508125" cy="1146674"/>
          </a:xfrm>
          <a:prstGeom prst="rect">
            <a:avLst/>
          </a:prstGeom>
          <a:noFill/>
        </p:spPr>
      </p:pic>
      <p:pic>
        <p:nvPicPr>
          <p:cNvPr id="27" name="Picture 79" descr="about_05"/>
          <p:cNvPicPr>
            <a:picLocks noChangeAspect="1" noChangeArrowheads="1"/>
          </p:cNvPicPr>
          <p:nvPr/>
        </p:nvPicPr>
        <p:blipFill>
          <a:blip r:embed="rId17" cstate="screen"/>
          <a:srcRect t="14612"/>
          <a:stretch>
            <a:fillRect/>
          </a:stretch>
        </p:blipFill>
        <p:spPr bwMode="auto">
          <a:xfrm>
            <a:off x="496888" y="3938588"/>
            <a:ext cx="1685925" cy="296862"/>
          </a:xfrm>
          <a:prstGeom prst="rect">
            <a:avLst/>
          </a:prstGeom>
          <a:noFill/>
        </p:spPr>
      </p:pic>
      <p:pic>
        <p:nvPicPr>
          <p:cNvPr id="28" name="Picture 70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3267075" y="1893888"/>
            <a:ext cx="1543050" cy="504825"/>
          </a:xfrm>
          <a:prstGeom prst="rect">
            <a:avLst/>
          </a:prstGeom>
          <a:noFill/>
        </p:spPr>
      </p:pic>
      <p:pic>
        <p:nvPicPr>
          <p:cNvPr id="29" name="Picture 80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5143500" y="1847850"/>
            <a:ext cx="1219200" cy="800100"/>
          </a:xfrm>
          <a:prstGeom prst="rect">
            <a:avLst/>
          </a:prstGeom>
          <a:noFill/>
        </p:spPr>
      </p:pic>
      <p:pic>
        <p:nvPicPr>
          <p:cNvPr id="30" name="Picture 82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307975" y="5240338"/>
            <a:ext cx="1233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 Box 74"/>
          <p:cNvSpPr txBox="1">
            <a:spLocks noChangeArrowheads="1"/>
          </p:cNvSpPr>
          <p:nvPr/>
        </p:nvSpPr>
        <p:spPr bwMode="auto">
          <a:xfrm>
            <a:off x="1838325" y="3465513"/>
            <a:ext cx="57245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algn="ctr">
              <a:buFontTx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 Individual Scientists</a:t>
            </a:r>
          </a:p>
          <a:p>
            <a:pPr lvl="1" algn="ctr">
              <a:buFontTx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 Guest Organizations</a:t>
            </a:r>
          </a:p>
          <a:p>
            <a:pPr lvl="1" algn="ctr">
              <a:buFontTx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 Public (K-12, Media)</a:t>
            </a:r>
          </a:p>
          <a:p>
            <a:pPr lvl="1" algn="ctr">
              <a:buFontTx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 International Collaborations</a:t>
            </a:r>
          </a:p>
          <a:p>
            <a:pPr lvl="1" algn="ctr">
              <a:buFontTx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 Federal Agency Partners &amp; Tenants</a:t>
            </a:r>
          </a:p>
          <a:p>
            <a:pPr lvl="1" algn="ctr">
              <a:buFontTx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 USAP Operations Support Organizations</a:t>
            </a:r>
          </a:p>
        </p:txBody>
      </p:sp>
      <p:grpSp>
        <p:nvGrpSpPr>
          <p:cNvPr id="32" name="Group 86"/>
          <p:cNvGrpSpPr>
            <a:grpSpLocks/>
          </p:cNvGrpSpPr>
          <p:nvPr/>
        </p:nvGrpSpPr>
        <p:grpSpPr bwMode="auto">
          <a:xfrm>
            <a:off x="114300" y="4438650"/>
            <a:ext cx="2289175" cy="619125"/>
            <a:chOff x="72" y="2796"/>
            <a:chExt cx="1442" cy="390"/>
          </a:xfrm>
        </p:grpSpPr>
        <p:sp>
          <p:nvSpPr>
            <p:cNvPr id="33" name="Text Box 84"/>
            <p:cNvSpPr txBox="1">
              <a:spLocks noChangeArrowheads="1"/>
            </p:cNvSpPr>
            <p:nvPr/>
          </p:nvSpPr>
          <p:spPr bwMode="auto">
            <a:xfrm>
              <a:off x="72" y="2796"/>
              <a:ext cx="1442" cy="390"/>
            </a:xfrm>
            <a:prstGeom prst="rect">
              <a:avLst/>
            </a:prstGeom>
            <a:solidFill>
              <a:srgbClr val="28BA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b="0">
                  <a:latin typeface="Bodoni MT Black" pitchFamily="18" charset="0"/>
                </a:rPr>
                <a:t>CTBTO</a:t>
              </a:r>
            </a:p>
            <a:p>
              <a:pPr algn="r"/>
              <a:r>
                <a:rPr lang="en-US" sz="1000" b="0">
                  <a:latin typeface="Bodoni MT Black" pitchFamily="18" charset="0"/>
                </a:rPr>
                <a:t>PREPARATORY COMMISSION</a:t>
              </a:r>
            </a:p>
          </p:txBody>
        </p:sp>
        <p:pic>
          <p:nvPicPr>
            <p:cNvPr id="34" name="Picture 85" descr="ctbo-emblem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392" y="2829"/>
              <a:ext cx="292" cy="198"/>
            </a:xfrm>
            <a:prstGeom prst="rect">
              <a:avLst/>
            </a:prstGeom>
            <a:noFill/>
          </p:spPr>
        </p:pic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5" name="Picture 4" descr="JPSS Logo5.png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1659955" y="5107535"/>
            <a:ext cx="1175159" cy="111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9189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Mobility – The User Experience Game Changer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96900" y="2984500"/>
            <a:ext cx="8331200" cy="8128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90500" y="698500"/>
            <a:ext cx="8850977" cy="5702300"/>
            <a:chOff x="190500" y="698500"/>
            <a:chExt cx="8850977" cy="5702300"/>
          </a:xfrm>
        </p:grpSpPr>
        <p:grpSp>
          <p:nvGrpSpPr>
            <p:cNvPr id="40" name="Group 39"/>
            <p:cNvGrpSpPr/>
            <p:nvPr/>
          </p:nvGrpSpPr>
          <p:grpSpPr>
            <a:xfrm>
              <a:off x="190500" y="1206500"/>
              <a:ext cx="8788400" cy="5194300"/>
              <a:chOff x="5422900" y="-584200"/>
              <a:chExt cx="8103680" cy="4445000"/>
            </a:xfrm>
          </p:grpSpPr>
          <p:pic>
            <p:nvPicPr>
              <p:cNvPr id="48129" name="Picture 1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 t="20890" b="7768"/>
              <a:stretch>
                <a:fillRect/>
              </a:stretch>
            </p:blipFill>
            <p:spPr bwMode="auto">
              <a:xfrm>
                <a:off x="5422900" y="-571500"/>
                <a:ext cx="8103680" cy="4380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5422900" y="-584200"/>
                <a:ext cx="8089900" cy="4445000"/>
              </a:xfrm>
              <a:prstGeom prst="rect">
                <a:avLst/>
              </a:prstGeom>
              <a:solidFill>
                <a:srgbClr val="000000">
                  <a:alpha val="2313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00356" y="698500"/>
              <a:ext cx="8541121" cy="3077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</a:rPr>
                <a:t>Morgan Stanley Market Research</a:t>
              </a:r>
            </a:p>
            <a:p>
              <a:pPr algn="ctr"/>
              <a:r>
                <a:rPr lang="en-US" b="1" dirty="0" smtClean="0">
                  <a:solidFill>
                    <a:srgbClr val="FFC000"/>
                  </a:solidFill>
                </a:rPr>
                <a:t>Web 2.0 Summit – November 16, 2010, San Francisco</a:t>
              </a:r>
            </a:p>
            <a:p>
              <a:pPr algn="ctr"/>
              <a:endParaRPr lang="en-US" b="1" dirty="0" smtClean="0">
                <a:solidFill>
                  <a:srgbClr val="FFC000"/>
                </a:solidFill>
              </a:endParaRPr>
            </a:p>
            <a:p>
              <a:pPr algn="ctr"/>
              <a:endParaRPr lang="en-US" b="1" dirty="0" smtClean="0">
                <a:solidFill>
                  <a:srgbClr val="FFC000"/>
                </a:solidFill>
              </a:endParaRPr>
            </a:p>
            <a:p>
              <a:pPr algn="ctr"/>
              <a:endParaRPr lang="en-US" b="1" dirty="0" smtClean="0">
                <a:solidFill>
                  <a:srgbClr val="FFC000"/>
                </a:solidFill>
              </a:endParaRPr>
            </a:p>
            <a:p>
              <a:pPr algn="ctr"/>
              <a:endParaRPr lang="en-US" b="1" dirty="0" smtClean="0">
                <a:solidFill>
                  <a:srgbClr val="FFC000"/>
                </a:solidFill>
              </a:endParaRPr>
            </a:p>
            <a:p>
              <a:pPr algn="ctr"/>
              <a:endParaRPr lang="en-US" b="1" dirty="0" smtClean="0">
                <a:solidFill>
                  <a:srgbClr val="FFC000"/>
                </a:solidFill>
              </a:endParaRPr>
            </a:p>
            <a:p>
              <a:endParaRPr lang="en-US" b="1" dirty="0" smtClean="0">
                <a:solidFill>
                  <a:srgbClr val="FFC00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400" b="1" dirty="0" smtClean="0">
                  <a:solidFill>
                    <a:srgbClr val="FFC000"/>
                  </a:solidFill>
                </a:rPr>
                <a:t>  Smart Phone Sales To Outstrip </a:t>
              </a:r>
              <a:r>
                <a:rPr lang="en-US" sz="2400" b="1" dirty="0" err="1" smtClean="0">
                  <a:solidFill>
                    <a:srgbClr val="FFC000"/>
                  </a:solidFill>
                </a:rPr>
                <a:t>PC+Laptop</a:t>
              </a:r>
              <a:r>
                <a:rPr lang="en-US" sz="2400" b="1" dirty="0" smtClean="0">
                  <a:solidFill>
                    <a:srgbClr val="FFC000"/>
                  </a:solidFill>
                </a:rPr>
                <a:t> Sales in 2012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b="1" dirty="0" smtClean="0">
                  <a:solidFill>
                    <a:srgbClr val="FFC000"/>
                  </a:solidFill>
                </a:rPr>
                <a:t>  User Adoption Rate of Apple Mobility Products is Exponential</a:t>
              </a:r>
              <a:endParaRPr lang="en-US" sz="2400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43" name="Picture 2" descr="http://nextiphonenews.com/wp-content/uploads/2011/02/Iphone-5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50200" y="698501"/>
            <a:ext cx="926577" cy="1841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USAP ICT Enterprise</a:t>
            </a:r>
            <a:br>
              <a:rPr lang="en-US" dirty="0" smtClean="0"/>
            </a:br>
            <a:r>
              <a:rPr lang="en-US" dirty="0" smtClean="0"/>
              <a:t>Scope &amp; Scale at a Glance</a:t>
            </a:r>
            <a:endParaRPr lang="en-US" dirty="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31800" y="1899542"/>
            <a:ext cx="4038600" cy="4525963"/>
          </a:xfrm>
          <a:prstGeom prst="rect">
            <a:avLst/>
          </a:prstGeom>
        </p:spPr>
        <p:txBody>
          <a:bodyPr/>
          <a:lstStyle/>
          <a:p>
            <a:pPr marL="274320" marR="0" lvl="0" indent="-18288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USAP Enterprise Network</a:t>
            </a:r>
          </a:p>
          <a:p>
            <a:pPr marL="119063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Backbone for program communications</a:t>
            </a:r>
          </a:p>
          <a:p>
            <a:pPr marL="119063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Centrally supported from Centennial, CO</a:t>
            </a:r>
          </a:p>
          <a:p>
            <a:pPr marL="119063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Collapsed Service - Voice, Video, Data</a:t>
            </a:r>
          </a:p>
          <a:p>
            <a:pPr marL="119063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Commodity Internet and Internet-2 Service</a:t>
            </a:r>
          </a:p>
          <a:p>
            <a:pPr marL="119063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inter-site network links via satellite (both conventional commercial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non-standard)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182880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Voice/Telephony</a:t>
            </a:r>
          </a:p>
          <a:p>
            <a:pPr marL="119063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PBXs with 2,000+ subscriber ports</a:t>
            </a:r>
          </a:p>
          <a:p>
            <a:pPr marL="119063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Global, enterprise VoIP system w/500+ phones</a:t>
            </a:r>
          </a:p>
          <a:p>
            <a:pPr marL="119063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149 IRIDIUM ISU mobile phones with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$900K in annual mobile satellite air time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6263" marR="0" lvl="1" indent="-18288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4648200" y="1874142"/>
            <a:ext cx="4038600" cy="4525963"/>
          </a:xfrm>
          <a:prstGeom prst="rect">
            <a:avLst/>
          </a:prstGeom>
        </p:spPr>
        <p:txBody>
          <a:bodyPr/>
          <a:lstStyle/>
          <a:p>
            <a:pPr marL="274320" lvl="0" indent="-182880">
              <a:spcBef>
                <a:spcPts val="300"/>
              </a:spcBef>
              <a:buClr>
                <a:schemeClr val="accent1"/>
              </a:buClr>
              <a:buSzPct val="100000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Network</a:t>
            </a:r>
          </a:p>
          <a:p>
            <a:pPr marL="119063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~ 290+ managed devices</a:t>
            </a:r>
          </a:p>
          <a:p>
            <a:pPr marL="119063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~ 2,800 total ports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Systems</a:t>
            </a:r>
          </a:p>
          <a:p>
            <a:pPr marL="119063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300 servers, enterprise-wide</a:t>
            </a:r>
          </a:p>
          <a:p>
            <a:pPr marL="119063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File Storage:</a:t>
            </a:r>
          </a:p>
          <a:p>
            <a:pPr marL="576263" lvl="1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Centennial, CO: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2.5 Terabytes </a:t>
            </a:r>
          </a:p>
          <a:p>
            <a:pPr marL="576263" lvl="1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McMurdo: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 Terabytes</a:t>
            </a:r>
          </a:p>
          <a:p>
            <a:pPr marL="576263" lvl="1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600" b="1" baseline="0" dirty="0" smtClean="0">
                <a:solidFill>
                  <a:schemeClr val="tx2"/>
                </a:solidFill>
              </a:rPr>
              <a:t>South</a:t>
            </a:r>
            <a:r>
              <a:rPr lang="en-US" sz="1600" b="1" dirty="0" smtClean="0">
                <a:solidFill>
                  <a:schemeClr val="tx2"/>
                </a:solidFill>
              </a:rPr>
              <a:t> Pole: 2 Terabytes</a:t>
            </a:r>
          </a:p>
          <a:p>
            <a:pPr marL="576263" lvl="1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Vessels: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1.5 Terabytes</a:t>
            </a:r>
          </a:p>
          <a:p>
            <a:pPr marL="119063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3,800+ enterprise e-mail addresses</a:t>
            </a:r>
          </a:p>
          <a:p>
            <a:pPr marL="119063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100,000 to 115,000 e-mail messages to/from enterprise mail servers</a:t>
            </a:r>
          </a:p>
          <a:p>
            <a:pPr marL="119063" indent="-182880"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 150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GBytes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data transferred daily from South Pole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USAP ICT Program</a:t>
            </a:r>
            <a:br>
              <a:rPr lang="en-US" dirty="0" smtClean="0"/>
            </a:br>
            <a:r>
              <a:rPr lang="en-US" dirty="0" smtClean="0"/>
              <a:t>Functional Silos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44500" y="1587500"/>
          <a:ext cx="8458200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USAP ICT v. Benchmark</a:t>
            </a:r>
            <a:endParaRPr lang="en-US" sz="40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905374" y="1427163"/>
            <a:ext cx="396798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u="sng" dirty="0"/>
              <a:t>USAP</a:t>
            </a:r>
          </a:p>
          <a:p>
            <a:pPr marL="742950" lvl="1" indent="-285750">
              <a:spcBef>
                <a:spcPct val="15000"/>
              </a:spcBef>
              <a:buFont typeface="Symbol" pitchFamily="18" charset="2"/>
              <a:buNone/>
            </a:pPr>
            <a:r>
              <a:rPr lang="en-US" sz="2400" b="1" dirty="0"/>
              <a:t>Mission applications</a:t>
            </a:r>
          </a:p>
          <a:p>
            <a:pPr marL="742950" lvl="1" indent="-285750"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/>
              <a:t>~ 1600 desktops</a:t>
            </a:r>
          </a:p>
          <a:p>
            <a:pPr marL="742950" lvl="1" indent="-285750">
              <a:spcBef>
                <a:spcPct val="15000"/>
              </a:spcBef>
              <a:buFont typeface="Symbol" pitchFamily="18" charset="2"/>
              <a:buNone/>
            </a:pPr>
            <a:r>
              <a:rPr lang="en-US" sz="2400" b="1" i="1" dirty="0" smtClean="0"/>
              <a:t>10</a:t>
            </a:r>
            <a:r>
              <a:rPr lang="en-US" sz="2400" b="1" dirty="0" smtClean="0"/>
              <a:t> operating </a:t>
            </a:r>
            <a:r>
              <a:rPr lang="en-US" sz="2400" b="1" dirty="0"/>
              <a:t>locations</a:t>
            </a:r>
          </a:p>
          <a:p>
            <a:pPr marL="742950" lvl="1" indent="-285750">
              <a:spcBef>
                <a:spcPct val="15000"/>
              </a:spcBef>
            </a:pPr>
            <a:r>
              <a:rPr lang="en-US" sz="2400" b="1" i="1" dirty="0"/>
              <a:t>Globally dispersed</a:t>
            </a:r>
          </a:p>
          <a:p>
            <a:pPr marL="742950" lvl="1" indent="-285750">
              <a:spcBef>
                <a:spcPct val="15000"/>
              </a:spcBef>
            </a:pPr>
            <a:r>
              <a:rPr lang="en-US" sz="2400" b="1" dirty="0"/>
              <a:t>Outsourced IT services</a:t>
            </a:r>
          </a:p>
          <a:p>
            <a:pPr marL="742950" lvl="1" indent="-285750">
              <a:spcBef>
                <a:spcPct val="100000"/>
              </a:spcBef>
            </a:pPr>
            <a:r>
              <a:rPr lang="en-US" sz="2400" b="1" dirty="0"/>
              <a:t>Wide Area Network</a:t>
            </a:r>
          </a:p>
          <a:p>
            <a:pPr marL="742950" lvl="1" indent="-285750">
              <a:spcBef>
                <a:spcPct val="15000"/>
              </a:spcBef>
            </a:pPr>
            <a:r>
              <a:rPr lang="en-US" sz="2400" b="1" i="1" dirty="0"/>
              <a:t>Self-provided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742950" lvl="1" indent="-285750">
              <a:spcBef>
                <a:spcPts val="1200"/>
              </a:spcBef>
            </a:pPr>
            <a:r>
              <a:rPr lang="en-US" sz="2400" b="1" dirty="0" smtClean="0"/>
              <a:t>Cloud service on-Ice not practical (WAN delay, bandwidth)</a:t>
            </a:r>
            <a:endParaRPr lang="en-US" sz="2400" b="1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11175" y="1477963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u="sng" dirty="0"/>
              <a:t>NSF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n-US" sz="2400" b="1" dirty="0"/>
              <a:t>Admin applications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/>
              <a:t>~ 1700 desktops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/>
              <a:t>1 operating location</a:t>
            </a: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</a:pPr>
            <a:r>
              <a:rPr lang="en-US" sz="2400" b="1" dirty="0"/>
              <a:t>Centralized</a:t>
            </a:r>
            <a:endParaRPr lang="en-US" sz="1400" b="1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/>
              <a:t>Significant in-house IT services</a:t>
            </a:r>
            <a:endParaRPr lang="en-US" sz="2400" b="1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/>
              <a:t>No wide area network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/>
              <a:t>Commercial telecom </a:t>
            </a:r>
            <a:r>
              <a:rPr lang="en-US" sz="2400" b="1" dirty="0" smtClean="0"/>
              <a:t>service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/>
              <a:t>Moving services to the Cloud</a:t>
            </a:r>
            <a:endParaRPr lang="en-US" sz="2400" b="1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034330" y="1470345"/>
            <a:ext cx="1113744" cy="473207"/>
          </a:xfrm>
          <a:prstGeom prst="leftRightArrow">
            <a:avLst>
              <a:gd name="adj1" fmla="val 50000"/>
              <a:gd name="adj2" fmla="val 5300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56100" y="1930400"/>
            <a:ext cx="4953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/>
            <a:r>
              <a:rPr lang="en-US" sz="3200">
                <a:solidFill>
                  <a:srgbClr val="FF3300"/>
                </a:solidFill>
                <a:latin typeface="Symbol" pitchFamily="18" charset="2"/>
                <a:sym typeface="Symbol" pitchFamily="18" charset="2"/>
              </a:rPr>
              <a:t>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356100" y="2336800"/>
            <a:ext cx="4953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/>
            <a:r>
              <a:rPr lang="en-US" sz="3200" b="1">
                <a:latin typeface="Symbol" pitchFamily="18" charset="2"/>
                <a:sym typeface="Symbol" pitchFamily="18" charset="2"/>
              </a:rPr>
              <a:t>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381500" y="2743200"/>
            <a:ext cx="431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Symbol" pitchFamily="18" charset="2"/>
                <a:sym typeface="Symbol" pitchFamily="18" charset="2"/>
              </a:rPr>
              <a:t>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381500" y="3136900"/>
            <a:ext cx="431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Symbol" pitchFamily="18" charset="2"/>
                <a:sym typeface="Symbol" pitchFamily="18" charset="2"/>
              </a:rPr>
              <a:t>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381500" y="3556000"/>
            <a:ext cx="431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Symbol" pitchFamily="18" charset="2"/>
                <a:sym typeface="Symbol" pitchFamily="18" charset="2"/>
              </a:rPr>
              <a:t>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381500" y="4229100"/>
            <a:ext cx="431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Symbol" pitchFamily="18" charset="2"/>
                <a:sym typeface="Symbol" pitchFamily="18" charset="2"/>
              </a:rPr>
              <a:t>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381500" y="4711700"/>
            <a:ext cx="431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/>
            <a:r>
              <a:rPr lang="en-US" sz="3200" b="1" dirty="0">
                <a:solidFill>
                  <a:srgbClr val="FF3300"/>
                </a:solidFill>
                <a:latin typeface="Symbol" pitchFamily="18" charset="2"/>
                <a:sym typeface="Symbol" pitchFamily="18" charset="2"/>
              </a:rPr>
              <a:t>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370630" y="5426060"/>
            <a:ext cx="431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/>
            <a:r>
              <a:rPr lang="en-US" sz="3200" b="1" dirty="0">
                <a:solidFill>
                  <a:srgbClr val="FF3300"/>
                </a:solidFill>
                <a:latin typeface="Symbol" pitchFamily="18" charset="2"/>
                <a:sym typeface="Symbol" pitchFamily="18" charset="2"/>
              </a:rPr>
              <a:t>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USAP ICT</a:t>
            </a:r>
            <a:br>
              <a:rPr lang="en-US" dirty="0" smtClean="0"/>
            </a:br>
            <a:r>
              <a:rPr lang="en-US" dirty="0" smtClean="0"/>
              <a:t>“C” is for Communications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/>
        </p:nvSpPr>
        <p:spPr bwMode="auto">
          <a:xfrm>
            <a:off x="6523831" y="6715919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F63D0D99-9BD0-4B05-B099-E6835DE1CCB0}" type="slidenum">
              <a:rPr lang="en-US"/>
              <a:pPr/>
              <a:t>7</a:t>
            </a:fld>
            <a:endParaRPr lang="en-US"/>
          </a:p>
        </p:txBody>
      </p:sp>
      <p:pic>
        <p:nvPicPr>
          <p:cNvPr id="5" name="Picture 4" descr="C:\Documents and Settings\Pat Smith\My Documents\Master Directory Tree\Projects\Graphics\blackIsland01.jpg"/>
          <p:cNvPicPr>
            <a:picLocks noChangeAspect="1" noChangeArrowheads="1"/>
          </p:cNvPicPr>
          <p:nvPr/>
        </p:nvPicPr>
        <p:blipFill>
          <a:blip r:embed="rId3" cstate="screen"/>
          <a:srcRect r="2176"/>
          <a:stretch>
            <a:fillRect/>
          </a:stretch>
        </p:blipFill>
        <p:spPr bwMode="auto">
          <a:xfrm>
            <a:off x="531019" y="1659732"/>
            <a:ext cx="4104481" cy="2760662"/>
          </a:xfrm>
          <a:prstGeom prst="rect">
            <a:avLst/>
          </a:prstGeom>
          <a:noFill/>
        </p:spPr>
      </p:pic>
      <p:pic>
        <p:nvPicPr>
          <p:cNvPr id="6" name="Picture 5" descr="C:\Documents and Settings\Pat Smith\My Documents\Master Directory Tree\Projects\Graphics\Mt-Voslips-VHF-repeater-sit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34594" y="4940301"/>
            <a:ext cx="3713162" cy="1634332"/>
          </a:xfrm>
          <a:prstGeom prst="rect">
            <a:avLst/>
          </a:prstGeom>
          <a:noFill/>
        </p:spPr>
      </p:pic>
      <p:pic>
        <p:nvPicPr>
          <p:cNvPr id="7" name="Picture 6" descr="C:\Documents and Settings\Pat Smith\My Documents\Master Directory Tree\Projects\Graphics\Mt-1882-VHF-repeate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0819" y="4247356"/>
            <a:ext cx="4439566" cy="2318543"/>
          </a:xfrm>
          <a:prstGeom prst="rect">
            <a:avLst/>
          </a:prstGeom>
          <a:noFill/>
        </p:spPr>
      </p:pic>
      <p:pic>
        <p:nvPicPr>
          <p:cNvPr id="8" name="Picture 7" descr="C:\Documents and Settings\Pat Smith\My Documents\Master Directory Tree\Projects\Graphics\Helo-comm-techs-repeater-put-in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86199" y="4941094"/>
            <a:ext cx="1939131" cy="1193529"/>
          </a:xfrm>
          <a:prstGeom prst="rect">
            <a:avLst/>
          </a:prstGeom>
          <a:noFill/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53300" y="4813300"/>
            <a:ext cx="1282701" cy="1752600"/>
            <a:chOff x="4800" y="2851"/>
            <a:chExt cx="844" cy="13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 descr="C:\Documents and Settings\Pat Smith\My Documents\Master Directory Tree\Projects\Presentations\Iridium-9505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813" y="2924"/>
              <a:ext cx="831" cy="1268"/>
            </a:xfrm>
            <a:prstGeom prst="rect">
              <a:avLst/>
            </a:prstGeom>
            <a:noFill/>
          </p:spPr>
        </p:pic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H="1">
              <a:off x="4800" y="3026"/>
              <a:ext cx="229" cy="1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>
              <a:off x="5399" y="3105"/>
              <a:ext cx="202" cy="10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4800" y="4178"/>
              <a:ext cx="6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Arc 26"/>
            <p:cNvSpPr>
              <a:spLocks/>
            </p:cNvSpPr>
            <p:nvPr/>
          </p:nvSpPr>
          <p:spPr bwMode="auto">
            <a:xfrm rot="14161839" flipV="1">
              <a:off x="5122" y="2855"/>
              <a:ext cx="402" cy="3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63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62" y="0"/>
                  </a:moveTo>
                  <a:cubicBezTo>
                    <a:pt x="11967" y="34"/>
                    <a:pt x="21600" y="9695"/>
                    <a:pt x="21600" y="21600"/>
                  </a:cubicBezTo>
                </a:path>
                <a:path w="21600" h="21600" stroke="0" extrusionOk="0">
                  <a:moveTo>
                    <a:pt x="62" y="0"/>
                  </a:moveTo>
                  <a:cubicBezTo>
                    <a:pt x="11967" y="34"/>
                    <a:pt x="21600" y="9695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12" name="Picture 11" descr="C:\Documents and Settings\Pat Smith\My Documents\Master Directory Tree\Projects\Presentations\Kietzmann-Racer_Rock-tower-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0819" y="1678782"/>
            <a:ext cx="1641475" cy="2550318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5009356" y="1767682"/>
            <a:ext cx="3810000" cy="3172618"/>
          </a:xfrm>
          <a:prstGeom prst="rect">
            <a:avLst/>
          </a:prstGeom>
          <a:solidFill>
            <a:srgbClr val="83D3FE">
              <a:alpha val="52941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dirty="0"/>
              <a:t>Remote Satellite Earth Station Operations and Maintenance</a:t>
            </a:r>
          </a:p>
          <a:p>
            <a:r>
              <a:rPr lang="en-US" sz="1800" b="1" dirty="0"/>
              <a:t>Communications Tower Rigging</a:t>
            </a:r>
          </a:p>
          <a:p>
            <a:r>
              <a:rPr lang="en-US" sz="1800" b="1" dirty="0"/>
              <a:t>Mountain-top Comm. Relays</a:t>
            </a:r>
          </a:p>
          <a:p>
            <a:r>
              <a:rPr lang="en-US" sz="1800" b="1" dirty="0"/>
              <a:t>Installation and Repair</a:t>
            </a:r>
          </a:p>
          <a:p>
            <a:r>
              <a:rPr lang="en-US" sz="1800" b="1" dirty="0"/>
              <a:t>HF Radio Communications Maintenance</a:t>
            </a:r>
          </a:p>
          <a:p>
            <a:r>
              <a:rPr lang="en-US" sz="1800" b="1" dirty="0"/>
              <a:t>Field Communications Issue and Maintenance</a:t>
            </a:r>
          </a:p>
          <a:p>
            <a:r>
              <a:rPr lang="en-US" sz="1800" b="1" dirty="0"/>
              <a:t>General Electronics Repair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McMurdo Area Radio</a:t>
            </a:r>
            <a:br>
              <a:rPr lang="en-US" sz="4000" dirty="0" smtClean="0"/>
            </a:br>
            <a:r>
              <a:rPr lang="en-US" sz="4000" dirty="0" smtClean="0"/>
              <a:t>Communications</a:t>
            </a:r>
            <a:endParaRPr lang="en-US" sz="4000" dirty="0"/>
          </a:p>
        </p:txBody>
      </p:sp>
      <p:pic>
        <p:nvPicPr>
          <p:cNvPr id="3" name="Picture 5" descr="MACOP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338" y="2120900"/>
            <a:ext cx="4641850" cy="3109913"/>
          </a:xfrm>
          <a:prstGeom prst="rect">
            <a:avLst/>
          </a:prstGeom>
          <a:noFill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41875" y="1611313"/>
            <a:ext cx="386035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 dirty="0"/>
              <a:t> </a:t>
            </a:r>
            <a:r>
              <a:rPr lang="en-US" b="1" dirty="0" err="1"/>
              <a:t>Callsign</a:t>
            </a:r>
            <a:r>
              <a:rPr lang="en-US" b="1" dirty="0"/>
              <a:t> – “</a:t>
            </a:r>
            <a:r>
              <a:rPr lang="en-US" b="1" dirty="0" err="1"/>
              <a:t>MacOps</a:t>
            </a:r>
            <a:r>
              <a:rPr lang="en-US" b="1" dirty="0"/>
              <a:t>”</a:t>
            </a:r>
          </a:p>
          <a:p>
            <a:pPr>
              <a:buFontTx/>
              <a:buChar char="•"/>
            </a:pPr>
            <a:r>
              <a:rPr lang="en-US" b="1" dirty="0"/>
              <a:t> 24x7 Ops during Austral Summer</a:t>
            </a:r>
          </a:p>
          <a:p>
            <a:pPr>
              <a:buFontTx/>
              <a:buChar char="•"/>
            </a:pPr>
            <a:r>
              <a:rPr lang="en-US" b="1" dirty="0"/>
              <a:t> Lead Role for Emergency Response</a:t>
            </a:r>
          </a:p>
          <a:p>
            <a:pPr>
              <a:buFontTx/>
              <a:buChar char="•"/>
            </a:pPr>
            <a:r>
              <a:rPr lang="en-US" b="1" dirty="0"/>
              <a:t> Collaborative Ops </a:t>
            </a:r>
          </a:p>
          <a:p>
            <a:pPr lvl="1">
              <a:buFontTx/>
              <a:buChar char="•"/>
            </a:pPr>
            <a:r>
              <a:rPr lang="en-US" b="1" dirty="0"/>
              <a:t> SPAWAR ATC Comm.</a:t>
            </a:r>
          </a:p>
          <a:p>
            <a:pPr lvl="1">
              <a:buFontTx/>
              <a:buChar char="•"/>
            </a:pPr>
            <a:r>
              <a:rPr lang="en-US" b="1" dirty="0"/>
              <a:t> Shared Infrastructure</a:t>
            </a:r>
          </a:p>
          <a:p>
            <a:pPr>
              <a:buFontTx/>
              <a:buChar char="•"/>
            </a:pPr>
            <a:r>
              <a:rPr lang="en-US" b="1" dirty="0"/>
              <a:t> Integrated Ops</a:t>
            </a:r>
          </a:p>
          <a:p>
            <a:pPr lvl="1">
              <a:buFontTx/>
              <a:buChar char="•"/>
            </a:pPr>
            <a:r>
              <a:rPr lang="en-US" b="1" dirty="0"/>
              <a:t> HF Radio – Over the Horizon</a:t>
            </a:r>
          </a:p>
          <a:p>
            <a:pPr lvl="1">
              <a:buFontTx/>
              <a:buChar char="•"/>
            </a:pPr>
            <a:r>
              <a:rPr lang="en-US" b="1" dirty="0"/>
              <a:t> VHF LMR – Regional</a:t>
            </a:r>
          </a:p>
          <a:p>
            <a:pPr lvl="1">
              <a:buFontTx/>
              <a:buChar char="•"/>
            </a:pPr>
            <a:r>
              <a:rPr lang="en-US" b="1" dirty="0"/>
              <a:t> Telephone – IRIDIUM Mobiles</a:t>
            </a:r>
          </a:p>
          <a:p>
            <a:pPr>
              <a:buFontTx/>
              <a:buChar char="•"/>
            </a:pPr>
            <a:r>
              <a:rPr lang="en-US" b="1" dirty="0"/>
              <a:t> Inland Station Relay</a:t>
            </a:r>
          </a:p>
          <a:p>
            <a:pPr lvl="1">
              <a:buFontTx/>
              <a:buChar char="•"/>
            </a:pPr>
            <a:r>
              <a:rPr lang="en-US" b="1" dirty="0"/>
              <a:t> South Pole Station</a:t>
            </a:r>
          </a:p>
          <a:p>
            <a:pPr lvl="1">
              <a:buFontTx/>
              <a:buChar char="•"/>
            </a:pPr>
            <a:r>
              <a:rPr lang="en-US" b="1" dirty="0"/>
              <a:t> Regional Field Camps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7325" y="5535613"/>
            <a:ext cx="866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 dirty="0" err="1"/>
              <a:t>MacOps</a:t>
            </a:r>
            <a:r>
              <a:rPr lang="en-US" b="1" i="1" dirty="0"/>
              <a:t> serves as the McMurdo radio communications nerve center for deep field and regional safety communications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McMurdo Regional Field Communications</a:t>
            </a:r>
            <a:endParaRPr lang="en-US" dirty="0"/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119563" y="1549400"/>
          <a:ext cx="4821237" cy="4484688"/>
        </p:xfrm>
        <a:graphic>
          <a:graphicData uri="http://schemas.openxmlformats.org/presentationml/2006/ole">
            <p:oleObj spid="_x0000_s28674" name="Photo Editor Photo" r:id="rId4" imgW="11904762" imgH="9047619" progId="">
              <p:embed/>
            </p:oleObj>
          </a:graphicData>
        </a:graphic>
      </p:graphicFrame>
      <p:pic>
        <p:nvPicPr>
          <p:cNvPr id="4" name="Picture 7" descr="lc13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70800" y="3800475"/>
            <a:ext cx="942975" cy="38893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8" descr="hh65ski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49800" y="2438400"/>
            <a:ext cx="963613" cy="3238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94450" y="4238625"/>
            <a:ext cx="398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 rot="10007617">
            <a:off x="6882194" y="4656344"/>
            <a:ext cx="701994" cy="39476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b="1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rot="17782636">
            <a:off x="5150644" y="4036219"/>
            <a:ext cx="1588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b="1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4546600" y="3122613"/>
            <a:ext cx="0" cy="3381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518311" y="1978968"/>
            <a:ext cx="1385316" cy="461665"/>
          </a:xfrm>
          <a:prstGeom prst="rect">
            <a:avLst/>
          </a:prstGeom>
          <a:solidFill>
            <a:srgbClr val="FFFFFF">
              <a:alpha val="5686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1200" b="1" dirty="0">
                <a:solidFill>
                  <a:srgbClr val="0000FF"/>
                </a:solidFill>
                <a:latin typeface="Times New Roman" pitchFamily="18" charset="0"/>
              </a:rPr>
              <a:t>MARBLE POINT</a:t>
            </a:r>
          </a:p>
          <a:p>
            <a:pPr algn="ctr" eaLnBrk="0" hangingPunct="0"/>
            <a:r>
              <a:rPr kumimoji="1" lang="en-US" sz="1200" b="1" dirty="0">
                <a:solidFill>
                  <a:srgbClr val="0000FF"/>
                </a:solidFill>
                <a:latin typeface="Times New Roman" pitchFamily="18" charset="0"/>
              </a:rPr>
              <a:t>HELIPORT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542213" y="3519101"/>
            <a:ext cx="1171575" cy="276999"/>
          </a:xfrm>
          <a:prstGeom prst="rect">
            <a:avLst/>
          </a:prstGeom>
          <a:solidFill>
            <a:srgbClr val="FFFFFF">
              <a:alpha val="5686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kumimoji="1" lang="en-US" sz="1200" b="1" dirty="0" smtClean="0">
                <a:solidFill>
                  <a:srgbClr val="0000FF"/>
                </a:solidFill>
                <a:latin typeface="Times New Roman" pitchFamily="18" charset="0"/>
              </a:rPr>
              <a:t>RUNWAYS</a:t>
            </a:r>
            <a:endParaRPr kumimoji="1" lang="en-US" sz="12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572375" y="1916113"/>
            <a:ext cx="1360488" cy="457200"/>
          </a:xfrm>
          <a:prstGeom prst="rect">
            <a:avLst/>
          </a:prstGeom>
          <a:solidFill>
            <a:srgbClr val="FFFFFF">
              <a:alpha val="5686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1200" b="1" dirty="0">
                <a:solidFill>
                  <a:srgbClr val="0000FF"/>
                </a:solidFill>
                <a:latin typeface="Times New Roman" pitchFamily="18" charset="0"/>
              </a:rPr>
              <a:t>MT. EREBUS</a:t>
            </a:r>
          </a:p>
          <a:p>
            <a:pPr algn="ctr" eaLnBrk="0" hangingPunct="0"/>
            <a:r>
              <a:rPr kumimoji="1" lang="en-US" sz="1200" b="1" dirty="0">
                <a:solidFill>
                  <a:srgbClr val="0000FF"/>
                </a:solidFill>
                <a:latin typeface="Times New Roman" pitchFamily="18" charset="0"/>
              </a:rPr>
              <a:t>OBSERVATORY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rot="1901345" flipH="1">
            <a:off x="7227888" y="2136775"/>
            <a:ext cx="442912" cy="7858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b="1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rot="5021582">
            <a:off x="7368114" y="3685248"/>
            <a:ext cx="164866" cy="43585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b="1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rot="3509677" flipH="1">
            <a:off x="7002216" y="3371097"/>
            <a:ext cx="224306" cy="95924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b="1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rot="4710530" flipH="1">
            <a:off x="7208838" y="3182938"/>
            <a:ext cx="122237" cy="7254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b="1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4191000" y="4599137"/>
            <a:ext cx="2095500" cy="461665"/>
          </a:xfrm>
          <a:prstGeom prst="rect">
            <a:avLst/>
          </a:prstGeom>
          <a:solidFill>
            <a:srgbClr val="FFFFFF">
              <a:alpha val="5686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kumimoji="1" lang="en-US" sz="1200" b="1" dirty="0">
                <a:solidFill>
                  <a:srgbClr val="0000FF"/>
                </a:solidFill>
                <a:latin typeface="Times New Roman" pitchFamily="18" charset="0"/>
              </a:rPr>
              <a:t> FIELD SCIENCE CAMPS</a:t>
            </a:r>
          </a:p>
          <a:p>
            <a:pPr eaLnBrk="0" hangingPunct="0">
              <a:buFontTx/>
              <a:buChar char="•"/>
            </a:pPr>
            <a:r>
              <a:rPr kumimoji="1" lang="en-US" sz="1200" b="1" dirty="0">
                <a:solidFill>
                  <a:srgbClr val="0000FF"/>
                </a:solidFill>
                <a:latin typeface="Times New Roman" pitchFamily="18" charset="0"/>
              </a:rPr>
              <a:t> SEA ICE </a:t>
            </a:r>
            <a:r>
              <a:rPr kumimoji="1" lang="en-US" sz="1200" b="1" dirty="0" smtClean="0">
                <a:solidFill>
                  <a:srgbClr val="0000FF"/>
                </a:solidFill>
                <a:latin typeface="Times New Roman" pitchFamily="18" charset="0"/>
              </a:rPr>
              <a:t>HUTS</a:t>
            </a:r>
            <a:endParaRPr kumimoji="1" lang="en-US" sz="1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583392" y="4683016"/>
            <a:ext cx="971741" cy="646331"/>
          </a:xfrm>
          <a:prstGeom prst="rect">
            <a:avLst/>
          </a:prstGeom>
          <a:solidFill>
            <a:srgbClr val="FFFFFF">
              <a:alpha val="5686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1200" b="1" dirty="0">
                <a:solidFill>
                  <a:srgbClr val="0000FF"/>
                </a:solidFill>
                <a:latin typeface="Times New Roman" pitchFamily="18" charset="0"/>
              </a:rPr>
              <a:t>BLK. IS.</a:t>
            </a:r>
          </a:p>
          <a:p>
            <a:pPr algn="ctr" eaLnBrk="0" hangingPunct="0"/>
            <a:r>
              <a:rPr kumimoji="1" lang="en-US" sz="1200" b="1" dirty="0">
                <a:solidFill>
                  <a:srgbClr val="0000FF"/>
                </a:solidFill>
                <a:latin typeface="Times New Roman" pitchFamily="18" charset="0"/>
              </a:rPr>
              <a:t>TELECOM</a:t>
            </a:r>
          </a:p>
          <a:p>
            <a:pPr algn="ctr" eaLnBrk="0" hangingPunct="0"/>
            <a:r>
              <a:rPr kumimoji="1" lang="en-US" sz="1200" b="1" dirty="0">
                <a:solidFill>
                  <a:srgbClr val="0000FF"/>
                </a:solidFill>
                <a:latin typeface="Times New Roman" pitchFamily="18" charset="0"/>
              </a:rPr>
              <a:t>VACILITY</a:t>
            </a:r>
          </a:p>
        </p:txBody>
      </p:sp>
      <p:pic>
        <p:nvPicPr>
          <p:cNvPr id="22" name="Picture 28" descr="campbimg"/>
          <p:cNvPicPr>
            <a:picLocks noChangeAspect="1" noChangeArrowheads="1"/>
          </p:cNvPicPr>
          <p:nvPr/>
        </p:nvPicPr>
        <p:blipFill>
          <a:blip r:embed="rId8" cstate="screen"/>
          <a:srcRect l="30000" t="29762" r="28166" b="18513"/>
          <a:stretch>
            <a:fillRect/>
          </a:stretch>
        </p:blipFill>
        <p:spPr bwMode="auto">
          <a:xfrm>
            <a:off x="4311650" y="3578225"/>
            <a:ext cx="693738" cy="58102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28588" y="1567686"/>
            <a:ext cx="39862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hangingPunct="0"/>
            <a:r>
              <a:rPr kumimoji="1" lang="en-US" b="1" u="sng" dirty="0"/>
              <a:t>TYPICAL ACTIVITIES</a:t>
            </a:r>
          </a:p>
          <a:p>
            <a:pPr eaLnBrk="0" hangingPunct="0"/>
            <a:endParaRPr kumimoji="1" lang="en-US" b="1" dirty="0"/>
          </a:p>
          <a:p>
            <a:pPr algn="r" eaLnBrk="0" hangingPunct="0">
              <a:buFontTx/>
              <a:buChar char="•"/>
            </a:pPr>
            <a:r>
              <a:rPr kumimoji="1" lang="en-US" b="1" dirty="0"/>
              <a:t> Mountain-top Comm. Repeaters</a:t>
            </a:r>
          </a:p>
          <a:p>
            <a:pPr algn="r" eaLnBrk="0" hangingPunct="0">
              <a:buFontTx/>
              <a:buChar char="•"/>
            </a:pPr>
            <a:r>
              <a:rPr kumimoji="1" lang="en-US" b="1" dirty="0"/>
              <a:t> Antenna/Tower Rigging</a:t>
            </a:r>
          </a:p>
          <a:p>
            <a:pPr algn="r" eaLnBrk="0" hangingPunct="0">
              <a:buFontTx/>
              <a:buChar char="•"/>
            </a:pPr>
            <a:r>
              <a:rPr kumimoji="1" lang="en-US" b="1" dirty="0"/>
              <a:t> VHF Repeaters</a:t>
            </a:r>
          </a:p>
          <a:p>
            <a:pPr algn="r" eaLnBrk="0" hangingPunct="0">
              <a:buFontTx/>
              <a:buChar char="•"/>
            </a:pPr>
            <a:r>
              <a:rPr kumimoji="1" lang="en-US" b="1" dirty="0"/>
              <a:t> UHF Radio Telephones</a:t>
            </a:r>
          </a:p>
          <a:p>
            <a:pPr algn="r" eaLnBrk="0" hangingPunct="0">
              <a:buFontTx/>
              <a:buChar char="•"/>
            </a:pPr>
            <a:r>
              <a:rPr kumimoji="1" lang="en-US" b="1" dirty="0"/>
              <a:t> Trunk Microwave Radios</a:t>
            </a:r>
          </a:p>
          <a:p>
            <a:pPr algn="r" eaLnBrk="0" hangingPunct="0">
              <a:buFontTx/>
              <a:buChar char="•"/>
            </a:pPr>
            <a:r>
              <a:rPr kumimoji="1" lang="en-US" b="1" dirty="0"/>
              <a:t> Satellite Earth Station</a:t>
            </a:r>
          </a:p>
          <a:p>
            <a:pPr algn="r" eaLnBrk="0" hangingPunct="0">
              <a:buFontTx/>
              <a:buChar char="•"/>
            </a:pPr>
            <a:r>
              <a:rPr kumimoji="1" lang="en-US" b="1" dirty="0"/>
              <a:t> HF Radio Gear Issue and Maintenance</a:t>
            </a:r>
          </a:p>
          <a:p>
            <a:pPr algn="r" eaLnBrk="0" hangingPunct="0">
              <a:buFontTx/>
              <a:buChar char="•"/>
            </a:pPr>
            <a:r>
              <a:rPr kumimoji="1" lang="en-US" b="1" dirty="0"/>
              <a:t> IRIDIUM Satellite Phone Issue</a:t>
            </a:r>
          </a:p>
          <a:p>
            <a:pPr algn="r" eaLnBrk="0" hangingPunct="0">
              <a:buFontTx/>
              <a:buChar char="•"/>
            </a:pPr>
            <a:r>
              <a:rPr kumimoji="1" lang="en-US" b="1" dirty="0"/>
              <a:t> Remote HF Receive Antennas</a:t>
            </a:r>
          </a:p>
          <a:p>
            <a:pPr algn="r" eaLnBrk="0" hangingPunct="0">
              <a:buFontTx/>
              <a:buChar char="•"/>
            </a:pPr>
            <a:r>
              <a:rPr kumimoji="1" lang="en-US" b="1" dirty="0"/>
              <a:t> Land Mobile Radio Operations</a:t>
            </a:r>
          </a:p>
          <a:p>
            <a:pPr algn="r" eaLnBrk="0" hangingPunct="0">
              <a:buFontTx/>
              <a:buChar char="•"/>
            </a:pPr>
            <a:r>
              <a:rPr kumimoji="1" lang="en-US" b="1" dirty="0"/>
              <a:t> Remote LAN Access</a:t>
            </a:r>
          </a:p>
          <a:p>
            <a:pPr algn="r" eaLnBrk="0" hangingPunct="0">
              <a:buFontTx/>
              <a:buChar char="•"/>
            </a:pPr>
            <a:r>
              <a:rPr kumimoji="1" lang="en-US" b="1" dirty="0"/>
              <a:t> WLANs And Links To </a:t>
            </a:r>
            <a:r>
              <a:rPr kumimoji="1" lang="en-US" b="1" dirty="0" err="1"/>
              <a:t>McM</a:t>
            </a:r>
            <a:r>
              <a:rPr kumimoji="1" lang="en-US" b="1" dirty="0"/>
              <a:t> Network</a:t>
            </a:r>
          </a:p>
          <a:p>
            <a:pPr algn="r" eaLnBrk="0" hangingPunct="0">
              <a:buFontTx/>
              <a:buChar char="•"/>
            </a:pPr>
            <a:r>
              <a:rPr kumimoji="1" lang="en-US" b="1" dirty="0"/>
              <a:t> General Electronics Maintenance</a:t>
            </a:r>
          </a:p>
        </p:txBody>
      </p:sp>
      <p:pic>
        <p:nvPicPr>
          <p:cNvPr id="24" name="Picture 34" descr="iri_product-thumbnai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61938" y="2609850"/>
            <a:ext cx="893762" cy="14557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5" name="5-Point Star 24"/>
          <p:cNvSpPr/>
          <p:nvPr/>
        </p:nvSpPr>
        <p:spPr>
          <a:xfrm>
            <a:off x="6273800" y="3873500"/>
            <a:ext cx="381000" cy="317500"/>
          </a:xfrm>
          <a:prstGeom prst="star5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908800" y="3937000"/>
            <a:ext cx="381000" cy="317500"/>
          </a:xfrm>
          <a:prstGeom prst="star5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6400800" y="3365500"/>
            <a:ext cx="381000" cy="317500"/>
          </a:xfrm>
          <a:prstGeom prst="star5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wi_2011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1897</Words>
  <Application>Microsoft Office PowerPoint</Application>
  <PresentationFormat>On-screen Show (4:3)</PresentationFormat>
  <Paragraphs>549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nwi_2011</vt:lpstr>
      <vt:lpstr>Photo Editor Photo</vt:lpstr>
      <vt:lpstr>NSF/OPP USAP Information &amp; Communications Technology Introduction </vt:lpstr>
      <vt:lpstr>USAP ICT OPERATING LOCATIONS</vt:lpstr>
      <vt:lpstr>USAP ICT Service Community</vt:lpstr>
      <vt:lpstr>USAP ICT Enterprise Scope &amp; Scale at a Glance</vt:lpstr>
      <vt:lpstr>USAP ICT Program Functional Silos</vt:lpstr>
      <vt:lpstr>USAP ICT v. Benchmark</vt:lpstr>
      <vt:lpstr>USAP ICT “C” is for Communications</vt:lpstr>
      <vt:lpstr>McMurdo Area Radio Communications</vt:lpstr>
      <vt:lpstr>McMurdo Regional Field Communications</vt:lpstr>
      <vt:lpstr>Black Island  Telecommunications Facility</vt:lpstr>
      <vt:lpstr>USAP ICT Other Services Satellite Remote Sensing</vt:lpstr>
      <vt:lpstr>USAP ICT Other Services Media and Broadcasting</vt:lpstr>
      <vt:lpstr>USAP ICT Virtual Organization</vt:lpstr>
      <vt:lpstr>USAP ASC Contractor ICT Services</vt:lpstr>
      <vt:lpstr>USAP ICT Expenditures by Performing Organization - FY2011</vt:lpstr>
      <vt:lpstr>USAP ICT FY2011 Draft Capital Plan Analysis</vt:lpstr>
      <vt:lpstr>USAP Communications Requirements Geospatial Distribution</vt:lpstr>
      <vt:lpstr>USAP Wide Area Network</vt:lpstr>
      <vt:lpstr>USAP IP Network Transit Partners</vt:lpstr>
      <vt:lpstr>Current South Pole Satcomm. Architecture</vt:lpstr>
      <vt:lpstr>Common ICT Challenges for USAP</vt:lpstr>
      <vt:lpstr>USAP ICT Unique Challenges</vt:lpstr>
      <vt:lpstr>Major Challenges for USAP ICT</vt:lpstr>
      <vt:lpstr>USAP Information Security Program</vt:lpstr>
      <vt:lpstr>The South Pole ICT Challenge: Bandwidth &amp; Connectivity</vt:lpstr>
      <vt:lpstr>USAP Challenges Satellite Communications</vt:lpstr>
      <vt:lpstr>South Pole Satcomm. Architecture Risk</vt:lpstr>
      <vt:lpstr>USAP Participant Expectation Gap</vt:lpstr>
      <vt:lpstr>USAP Legacy Operations Applications</vt:lpstr>
      <vt:lpstr>Mobility – The User Experience Game Changer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Smith</dc:creator>
  <cp:lastModifiedBy>wreuning</cp:lastModifiedBy>
  <cp:revision>209</cp:revision>
  <dcterms:created xsi:type="dcterms:W3CDTF">2011-10-29T13:44:16Z</dcterms:created>
  <dcterms:modified xsi:type="dcterms:W3CDTF">2011-11-04T21:17:48Z</dcterms:modified>
</cp:coreProperties>
</file>