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3004800" cy="9753600"/>
  <p:notesSz cx="6858000" cy="91440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1pPr>
    <a:lvl2pPr marL="342900" indent="1143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2pPr>
    <a:lvl3pPr marL="685800" indent="2286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3pPr>
    <a:lvl4pPr marL="1028700" indent="3429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4pPr>
    <a:lvl5pPr marL="1371600" indent="457200" algn="ctr" defTabSz="584200" rtl="0" fontAlgn="base" hangingPunct="0">
      <a:spcBef>
        <a:spcPct val="0"/>
      </a:spcBef>
      <a:spcAft>
        <a:spcPct val="0"/>
      </a:spcAft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5pPr>
    <a:lvl6pPr marL="22860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6pPr>
    <a:lvl7pPr marL="27432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7pPr>
    <a:lvl8pPr marL="32004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8pPr>
    <a:lvl9pPr marL="3657600" algn="l" defTabSz="914400" rtl="0" eaLnBrk="1" latinLnBrk="0" hangingPunct="1">
      <a:defRPr sz="3600" kern="1200">
        <a:solidFill>
          <a:srgbClr val="000000"/>
        </a:solidFill>
        <a:latin typeface="Helvetica Light" charset="0"/>
        <a:ea typeface="Helvetica Light" charset="0"/>
        <a:cs typeface="Helvetica Light" charset="0"/>
        <a:sym typeface="Helvetica Light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1" autoAdjust="0"/>
  </p:normalViewPr>
  <p:slideViewPr>
    <p:cSldViewPr snapToGrid="0" showGuides="1">
      <p:cViewPr varScale="1">
        <p:scale>
          <a:sx n="70" d="100"/>
          <a:sy n="70" d="100"/>
        </p:scale>
        <p:origin x="-480" y="-102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rnd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>
                <a:sym typeface="Noteworthy Bold" charset="0"/>
              </a:rPr>
              <a:t>Click to edit Master text styles</a:t>
            </a:r>
          </a:p>
          <a:p>
            <a:pPr lvl="1"/>
            <a:r>
              <a:rPr lang="en-US" noProof="0" smtClean="0">
                <a:sym typeface="Noteworthy Bold" charset="0"/>
              </a:rPr>
              <a:t>Second level</a:t>
            </a:r>
          </a:p>
          <a:p>
            <a:pPr lvl="2"/>
            <a:r>
              <a:rPr lang="en-US" noProof="0" smtClean="0">
                <a:sym typeface="Noteworthy Bold" charset="0"/>
              </a:rPr>
              <a:t>Third level</a:t>
            </a:r>
          </a:p>
          <a:p>
            <a:pPr lvl="3"/>
            <a:r>
              <a:rPr lang="en-US" noProof="0" smtClean="0">
                <a:sym typeface="Noteworthy Bold" charset="0"/>
              </a:rPr>
              <a:t>Fourth level</a:t>
            </a:r>
          </a:p>
          <a:p>
            <a:pPr lvl="4"/>
            <a:r>
              <a:rPr lang="en-US" noProof="0" smtClean="0">
                <a:sym typeface="Noteworthy Bold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1pPr>
    <a:lvl2pPr marL="3429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2pPr>
    <a:lvl3pPr marL="6858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3pPr>
    <a:lvl4pPr marL="10287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4pPr>
    <a:lvl5pPr marL="1371600" algn="l" defTabSz="457200" rtl="0" eaLnBrk="0" fontAlgn="base" hangingPunct="0">
      <a:lnSpc>
        <a:spcPts val="3500"/>
      </a:lnSpc>
      <a:spcBef>
        <a:spcPct val="0"/>
      </a:spcBef>
      <a:spcAft>
        <a:spcPct val="0"/>
      </a:spcAft>
      <a:defRPr sz="2400" kern="1200">
        <a:solidFill>
          <a:srgbClr val="572E2D"/>
        </a:solidFill>
        <a:latin typeface="Noteworthy Bold" charset="0"/>
        <a:ea typeface="Noteworthy Bold" charset="0"/>
        <a:cs typeface="Noteworthy Bold" charset="0"/>
        <a:sym typeface="Noteworthy Bold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25438" y="325438"/>
            <a:ext cx="12366625" cy="858361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301625" y="7615238"/>
            <a:ext cx="12406313" cy="1892300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473" y="4500563"/>
              <a:ext cx="4295427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078" y="4318000"/>
              <a:ext cx="8279520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922" y="4335463"/>
              <a:ext cx="8164642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169" y="4316413"/>
              <a:ext cx="4939742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11" name="Picture 29" descr="usap_logo_1x1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9650" y="7531100"/>
            <a:ext cx="1389063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0" descr="nsf_logo_transparent_color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1825" y="6496050"/>
            <a:ext cx="1300163" cy="130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2275840"/>
            <a:ext cx="11054080" cy="2531709"/>
          </a:xfrm>
        </p:spPr>
        <p:txBody>
          <a:bodyPr anchor="b"/>
          <a:lstStyle>
            <a:lvl1pPr>
              <a:defRPr sz="63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720" y="5057424"/>
            <a:ext cx="9103360" cy="2095218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FFFFFF"/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638C61A-5597-411E-9382-F9A8E6A9D2B3}" type="datetime1">
              <a:rPr lang="en-US"/>
              <a:pPr>
                <a:defRPr/>
              </a:pPr>
              <a:t>11/03/2011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5E7957-DE84-41F6-A3F4-8E59EA30E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B158E-92DC-4B15-AB5B-46052992A093}" type="datetime1">
              <a:rPr lang="en-US"/>
              <a:pPr>
                <a:defRPr/>
              </a:pPr>
              <a:t>11/03/2011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B2E3C-36D6-4504-8EC9-5BA3983143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 bwMode="hidden">
          <a:xfrm>
            <a:off x="325438" y="325438"/>
            <a:ext cx="12366625" cy="2028825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301625" y="1016000"/>
            <a:ext cx="12406313" cy="1893888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473" y="4500390"/>
              <a:ext cx="4295427" cy="1016735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078" y="4317981"/>
              <a:ext cx="8279520" cy="121024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922" y="4335428"/>
              <a:ext cx="8164642" cy="1102388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169" y="4316394"/>
              <a:ext cx="4939742" cy="92790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0" name="Freeform 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480" y="2059094"/>
            <a:ext cx="2926080" cy="6381985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240" y="2059093"/>
            <a:ext cx="8561493" cy="6381986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3096F40-3F82-4BB1-B67A-C8B9DA26DEC1}" type="datetime1">
              <a:rPr lang="en-US"/>
              <a:pPr>
                <a:defRPr/>
              </a:pPr>
              <a:t>11/03/2011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5C0C274-CC2F-4737-9D6E-7BBCD9246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8998E-C2C8-476F-A336-5092A9DD1334}" type="datetime1">
              <a:rPr lang="en-US"/>
              <a:pPr>
                <a:defRPr/>
              </a:pPr>
              <a:t>11/03/2011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C47B2-0322-405C-BCFA-60307C3F42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25438" y="325438"/>
            <a:ext cx="12366625" cy="673576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8601075" y="5978525"/>
            <a:ext cx="4090988" cy="1016000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lIns="130046" tIns="65023" rIns="130046" bIns="65023"/>
          <a:lstStyle/>
          <a:p>
            <a:pPr>
              <a:defRPr/>
            </a:pPr>
            <a:endParaRPr lang="en-US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3725863" y="5795963"/>
            <a:ext cx="7885112" cy="1209675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lIns="130046" tIns="65023" rIns="130046" bIns="65023"/>
          <a:lstStyle/>
          <a:p>
            <a:pPr>
              <a:defRPr/>
            </a:pPr>
            <a:endParaRPr lang="en-US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4022725" y="5813425"/>
            <a:ext cx="7777163" cy="1101725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lIns="130046" tIns="65023" rIns="130046" bIns="65023"/>
          <a:lstStyle/>
          <a:p>
            <a:pPr>
              <a:defRPr/>
            </a:pPr>
            <a:endParaRPr lang="en-US"/>
          </a:p>
        </p:txBody>
      </p:sp>
      <p:sp>
        <p:nvSpPr>
          <p:cNvPr id="8" name="Freeform 7"/>
          <p:cNvSpPr>
            <a:spLocks/>
          </p:cNvSpPr>
          <p:nvPr/>
        </p:nvSpPr>
        <p:spPr bwMode="hidden">
          <a:xfrm>
            <a:off x="7977188" y="5794375"/>
            <a:ext cx="4705350" cy="927100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lIns="130046" tIns="65023" rIns="130046" bIns="65023"/>
          <a:lstStyle/>
          <a:p>
            <a:pPr>
              <a:defRPr/>
            </a:pPr>
            <a:endParaRPr lang="en-US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301625" y="5772150"/>
            <a:ext cx="12406313" cy="1890713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lIns="130046" tIns="65023" rIns="130046" bIns="65023"/>
          <a:lstStyle/>
          <a:p>
            <a:pPr>
              <a:defRPr/>
            </a:pPr>
            <a:endParaRPr lang="en-US"/>
          </a:p>
        </p:txBody>
      </p:sp>
      <p:pic>
        <p:nvPicPr>
          <p:cNvPr id="10" name="Picture 28" descr="usap_logo_1x1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169650" y="7531100"/>
            <a:ext cx="1389063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9" descr="nsf_logo_transparent_color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1825" y="6496050"/>
            <a:ext cx="1300163" cy="130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379" y="3503730"/>
            <a:ext cx="11054080" cy="2167467"/>
          </a:xfrm>
        </p:spPr>
        <p:txBody>
          <a:bodyPr anchor="t"/>
          <a:lstStyle>
            <a:lvl1pPr algn="ctr">
              <a:defRPr sz="6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4697" y="2044371"/>
            <a:ext cx="9127444" cy="1336606"/>
          </a:xfrm>
        </p:spPr>
        <p:txBody>
          <a:bodyPr anchor="b">
            <a:normAutofit/>
          </a:bodyPr>
          <a:lstStyle>
            <a:lvl1pPr marL="0" indent="0" algn="ctr">
              <a:buNone/>
              <a:defRPr sz="2800">
                <a:solidFill>
                  <a:srgbClr val="FFFFFF"/>
                </a:solidFill>
              </a:defRPr>
            </a:lvl1pPr>
            <a:lvl2pPr marL="65023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DCF0A54-C1D6-4F6F-AF36-7A3F34DBD62E}" type="datetime1">
              <a:rPr lang="en-US"/>
              <a:pPr>
                <a:defRPr/>
              </a:pPr>
              <a:t>11/03/2011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71AB3BE-0427-476B-A79D-E241BF80A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62354" y="3810406"/>
            <a:ext cx="5436006" cy="490281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606439" y="3810406"/>
            <a:ext cx="5436006" cy="490281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08AFD-129E-4A79-A026-C12726CADCA1}" type="datetime1">
              <a:rPr lang="en-US"/>
              <a:pPr>
                <a:defRPr/>
              </a:pPr>
              <a:t>11/03/2011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5F568-9A22-42D5-94CE-CEE2E32468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355" y="3808873"/>
            <a:ext cx="5436006" cy="909884"/>
          </a:xfrm>
        </p:spPr>
        <p:txBody>
          <a:bodyPr anchor="ctr"/>
          <a:lstStyle>
            <a:lvl1pPr marL="0" indent="0" algn="ctr">
              <a:buNone/>
              <a:defRPr sz="3400" b="0">
                <a:solidFill>
                  <a:schemeClr val="tx2"/>
                </a:solidFill>
                <a:latin typeface="+mj-lt"/>
              </a:defRPr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3317" y="4876801"/>
            <a:ext cx="5432967" cy="3835965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10774" y="3808872"/>
            <a:ext cx="5436006" cy="909884"/>
          </a:xfrm>
        </p:spPr>
        <p:txBody>
          <a:bodyPr anchor="ctr"/>
          <a:lstStyle>
            <a:lvl1pPr marL="0" indent="0" algn="ctr">
              <a:buNone/>
              <a:defRPr sz="3400" b="0" i="0">
                <a:solidFill>
                  <a:schemeClr val="tx2"/>
                </a:solidFill>
                <a:latin typeface="+mj-lt"/>
              </a:defRPr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58" y="4876801"/>
            <a:ext cx="5436006" cy="3835965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D0A77-1512-4285-B429-954DC1B88407}" type="datetime1">
              <a:rPr lang="en-US"/>
              <a:pPr>
                <a:defRPr/>
              </a:pPr>
              <a:t>11/03/2011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E9F8-42D1-4D92-856B-C9A50F2607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F2847-4A54-40B5-9F25-B968481C9139}" type="datetime1">
              <a:rPr lang="en-US"/>
              <a:pPr>
                <a:defRPr/>
              </a:pPr>
              <a:t>11/03/2011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7D81F-E58C-4565-98C3-DD4D1029D3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25438" y="325438"/>
            <a:ext cx="12366625" cy="2028825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301625" y="1016000"/>
            <a:ext cx="12406313" cy="1890713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09981" y="4500736"/>
              <a:ext cx="4295937" cy="1015264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467" y="4318021"/>
              <a:ext cx="8280137" cy="120910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935" y="4335498"/>
              <a:ext cx="8165112" cy="1101061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505" y="4316432"/>
              <a:ext cx="4939410" cy="92629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8" name="Freeform 7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4EBAC5-08E1-43F2-AB23-8E655CACFBAE}" type="datetime1">
              <a:rPr lang="en-US"/>
              <a:pPr>
                <a:defRPr/>
              </a:pPr>
              <a:t>11/03/2011</a:t>
            </a:fld>
            <a:endParaRPr 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6EB868-D76C-4AD9-B5E6-F570C08F12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25438" y="325438"/>
            <a:ext cx="12366625" cy="2028825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301625" y="1016000"/>
            <a:ext cx="12406313" cy="1893888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473" y="4500390"/>
              <a:ext cx="4295427" cy="1016735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078" y="4317981"/>
              <a:ext cx="8279520" cy="121024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922" y="4335428"/>
              <a:ext cx="8164642" cy="1102388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169" y="4316394"/>
              <a:ext cx="4939742" cy="92790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00480" y="5093547"/>
            <a:ext cx="4768427" cy="2709335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853"/>
              </a:spcAft>
              <a:buNone/>
              <a:defRPr sz="2600">
                <a:solidFill>
                  <a:schemeClr val="tx2"/>
                </a:solidFill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300480" y="3251200"/>
            <a:ext cx="4768427" cy="1781658"/>
          </a:xfrm>
        </p:spPr>
        <p:txBody>
          <a:bodyPr anchor="b">
            <a:noAutofit/>
          </a:bodyPr>
          <a:lstStyle>
            <a:lvl1pPr algn="l">
              <a:defRPr sz="46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16124" y="2600960"/>
            <a:ext cx="5552464" cy="5418667"/>
          </a:xfrm>
        </p:spPr>
        <p:txBody>
          <a:bodyPr anchor="ctr"/>
          <a:lstStyle>
            <a:lvl1pPr>
              <a:buClr>
                <a:schemeClr val="bg1"/>
              </a:buClr>
              <a:defRPr sz="31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8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26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23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2300">
                <a:solidFill>
                  <a:schemeClr val="tx2"/>
                </a:solidFill>
              </a:defRPr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C53D9B-2D46-4588-9F1D-93D1FC686BC5}" type="datetime1">
              <a:rPr lang="en-US"/>
              <a:pPr>
                <a:defRPr/>
              </a:pPr>
              <a:t>11/03/2011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772D9A3-7D21-4238-A234-3A6E6D3EA4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25438" y="325438"/>
            <a:ext cx="12366625" cy="858361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301625" y="7615238"/>
            <a:ext cx="12406313" cy="1892300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473" y="4500563"/>
              <a:ext cx="4295427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078" y="4318000"/>
              <a:ext cx="8279520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922" y="4335463"/>
              <a:ext cx="8164642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169" y="4316413"/>
              <a:ext cx="4939742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132" y="481660"/>
            <a:ext cx="5422428" cy="3455906"/>
          </a:xfrm>
        </p:spPr>
        <p:txBody>
          <a:bodyPr anchor="b"/>
          <a:lstStyle>
            <a:lvl1pPr algn="l">
              <a:defRPr sz="40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3852" y="3961648"/>
            <a:ext cx="5430709" cy="3443864"/>
          </a:xfrm>
        </p:spPr>
        <p:txBody>
          <a:bodyPr>
            <a:normAutofit/>
          </a:bodyPr>
          <a:lstStyle>
            <a:lvl1pPr marL="0" indent="0">
              <a:buNone/>
              <a:defRPr sz="2600">
                <a:solidFill>
                  <a:srgbClr val="FFFFFF"/>
                </a:solidFill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2107" y="1950720"/>
            <a:ext cx="5071872" cy="4161536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AB8BBB-051E-4499-8EDF-BD1D278E29B5}" type="datetime1">
              <a:rPr lang="en-US"/>
              <a:pPr>
                <a:defRPr/>
              </a:pPr>
              <a:t>11/03/2011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0EE096-5900-4389-9386-31EC79474C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25438" y="325438"/>
            <a:ext cx="12366625" cy="351155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301625" y="2389188"/>
            <a:ext cx="12406313" cy="1890712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09981" y="4500736"/>
              <a:ext cx="4295937" cy="1015264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467" y="4318020"/>
              <a:ext cx="8280137" cy="1209103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935" y="4335498"/>
              <a:ext cx="8165112" cy="1101061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505" y="4316432"/>
              <a:ext cx="4939410" cy="92628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0875" y="481013"/>
            <a:ext cx="11703050" cy="1781175"/>
          </a:xfrm>
          <a:prstGeom prst="rect">
            <a:avLst/>
          </a:prstGeom>
        </p:spPr>
        <p:txBody>
          <a:bodyPr vert="horz" lIns="130046" tIns="65023" rIns="130046" bIns="6502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43775" y="8888413"/>
            <a:ext cx="5386388" cy="520700"/>
          </a:xfrm>
          <a:prstGeom prst="rect">
            <a:avLst/>
          </a:prstGeom>
        </p:spPr>
        <p:txBody>
          <a:bodyPr vert="horz" wrap="square" lIns="130046" tIns="65023" rIns="130046" bIns="65023" numCol="1" anchor="ctr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3F40339-34A4-4121-A106-6B641A2FCBC7}" type="datetime1">
              <a:rPr lang="en-US"/>
              <a:pPr>
                <a:defRPr/>
              </a:pPr>
              <a:t>11/03/2011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638" y="8888413"/>
            <a:ext cx="5386387" cy="520700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76900" y="8888413"/>
            <a:ext cx="1651000" cy="520700"/>
          </a:xfrm>
          <a:prstGeom prst="rect">
            <a:avLst/>
          </a:prstGeom>
        </p:spPr>
        <p:txBody>
          <a:bodyPr vert="horz" wrap="square" lIns="130046" tIns="65023" rIns="130046" bIns="65023" numCol="1" anchor="ctr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459E3B5-2136-4A8C-8961-60C4D2C8A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239838" y="3805238"/>
            <a:ext cx="10536237" cy="490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30046" tIns="65023" rIns="130046" bIns="650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3" name="Picture 15" descr="nsf_logo_transparent_color.gif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1868150" y="217488"/>
            <a:ext cx="973138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21" descr="usap_logo_75.gif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42875" y="217488"/>
            <a:ext cx="1039813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2" r:id="rId2"/>
    <p:sldLayoutId id="2147483718" r:id="rId3"/>
    <p:sldLayoutId id="2147483713" r:id="rId4"/>
    <p:sldLayoutId id="2147483714" r:id="rId5"/>
    <p:sldLayoutId id="2147483715" r:id="rId6"/>
    <p:sldLayoutId id="2147483719" r:id="rId7"/>
    <p:sldLayoutId id="2147483720" r:id="rId8"/>
    <p:sldLayoutId id="2147483721" r:id="rId9"/>
    <p:sldLayoutId id="2147483716" r:id="rId10"/>
    <p:sldLayoutId id="2147483722" r:id="rId11"/>
  </p:sldLayoutIdLst>
  <p:txStyles>
    <p:titleStyle>
      <a:lvl1pPr algn="ctr" defTabSz="1300163" rtl="0" eaLnBrk="0" fontAlgn="base" hangingPunct="0">
        <a:spcBef>
          <a:spcPct val="0"/>
        </a:spcBef>
        <a:spcAft>
          <a:spcPct val="0"/>
        </a:spcAft>
        <a:defRPr sz="6300" kern="1200">
          <a:solidFill>
            <a:srgbClr val="FFFFFF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defTabSz="1300163" rtl="0" eaLnBrk="0" fontAlgn="base" hangingPunct="0">
        <a:spcBef>
          <a:spcPct val="0"/>
        </a:spcBef>
        <a:spcAft>
          <a:spcPct val="0"/>
        </a:spcAft>
        <a:defRPr sz="6300">
          <a:solidFill>
            <a:srgbClr val="FFFFFF"/>
          </a:solidFill>
          <a:latin typeface="Candara" charset="0"/>
          <a:ea typeface="ＭＳ Ｐゴシック" charset="-128"/>
          <a:cs typeface="ＭＳ Ｐゴシック" charset="-128"/>
        </a:defRPr>
      </a:lvl2pPr>
      <a:lvl3pPr algn="ctr" defTabSz="1300163" rtl="0" eaLnBrk="0" fontAlgn="base" hangingPunct="0">
        <a:spcBef>
          <a:spcPct val="0"/>
        </a:spcBef>
        <a:spcAft>
          <a:spcPct val="0"/>
        </a:spcAft>
        <a:defRPr sz="6300">
          <a:solidFill>
            <a:srgbClr val="FFFFFF"/>
          </a:solidFill>
          <a:latin typeface="Candara" charset="0"/>
          <a:ea typeface="ＭＳ Ｐゴシック" charset="-128"/>
          <a:cs typeface="ＭＳ Ｐゴシック" charset="-128"/>
        </a:defRPr>
      </a:lvl3pPr>
      <a:lvl4pPr algn="ctr" defTabSz="1300163" rtl="0" eaLnBrk="0" fontAlgn="base" hangingPunct="0">
        <a:spcBef>
          <a:spcPct val="0"/>
        </a:spcBef>
        <a:spcAft>
          <a:spcPct val="0"/>
        </a:spcAft>
        <a:defRPr sz="6300">
          <a:solidFill>
            <a:srgbClr val="FFFFFF"/>
          </a:solidFill>
          <a:latin typeface="Candara" charset="0"/>
          <a:ea typeface="ＭＳ Ｐゴシック" charset="-128"/>
          <a:cs typeface="ＭＳ Ｐゴシック" charset="-128"/>
        </a:defRPr>
      </a:lvl4pPr>
      <a:lvl5pPr algn="ctr" defTabSz="1300163" rtl="0" eaLnBrk="0" fontAlgn="base" hangingPunct="0">
        <a:spcBef>
          <a:spcPct val="0"/>
        </a:spcBef>
        <a:spcAft>
          <a:spcPct val="0"/>
        </a:spcAft>
        <a:defRPr sz="6300">
          <a:solidFill>
            <a:srgbClr val="FFFFFF"/>
          </a:solidFill>
          <a:latin typeface="Candara" charset="0"/>
          <a:ea typeface="ＭＳ Ｐゴシック" charset="-128"/>
          <a:cs typeface="ＭＳ Ｐゴシック" charset="-128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88938" indent="-388938" algn="l" defTabSz="1300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3400" kern="1200">
          <a:solidFill>
            <a:schemeClr val="tx2"/>
          </a:solidFill>
          <a:latin typeface="+mn-lt"/>
          <a:ea typeface="ＭＳ Ｐゴシック" charset="-128"/>
          <a:cs typeface="ＭＳ Ｐゴシック" charset="-128"/>
        </a:defRPr>
      </a:lvl1pPr>
      <a:lvl2pPr marL="819150" indent="-388938" algn="l" defTabSz="1300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3100" kern="1200">
          <a:solidFill>
            <a:schemeClr val="tx2"/>
          </a:solidFill>
          <a:latin typeface="+mn-lt"/>
          <a:ea typeface="ＭＳ Ｐゴシック" charset="-128"/>
          <a:cs typeface="+mn-cs"/>
        </a:defRPr>
      </a:lvl2pPr>
      <a:lvl3pPr marL="1216025" indent="-323850" algn="l" defTabSz="1300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800" kern="1200">
          <a:solidFill>
            <a:schemeClr val="tx2"/>
          </a:solidFill>
          <a:latin typeface="+mn-lt"/>
          <a:ea typeface="ＭＳ Ｐゴシック" charset="-128"/>
          <a:cs typeface="+mn-cs"/>
        </a:defRPr>
      </a:lvl3pPr>
      <a:lvl4pPr marL="1624013" indent="-323850" algn="l" defTabSz="1300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600" kern="1200">
          <a:solidFill>
            <a:schemeClr val="tx2"/>
          </a:solidFill>
          <a:latin typeface="+mn-lt"/>
          <a:ea typeface="ＭＳ Ｐゴシック" charset="-128"/>
          <a:cs typeface="+mn-cs"/>
        </a:defRPr>
      </a:lvl4pPr>
      <a:lvl5pPr marL="2079625" indent="-323850" algn="l" defTabSz="1300163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300" kern="1200">
          <a:solidFill>
            <a:schemeClr val="tx2"/>
          </a:solidFill>
          <a:latin typeface="+mn-lt"/>
          <a:ea typeface="ＭＳ Ｐゴシック" charset="-128"/>
          <a:cs typeface="+mn-cs"/>
        </a:defRPr>
      </a:lvl5pPr>
      <a:lvl6pPr marL="2535896" indent="-325115" algn="l" defTabSz="1300460" rtl="0" eaLnBrk="1" latinLnBrk="0" hangingPunct="1">
        <a:spcBef>
          <a:spcPts val="546"/>
        </a:spcBef>
        <a:buClr>
          <a:schemeClr val="accent1"/>
        </a:buClr>
        <a:buFont typeface="Symbol" pitchFamily="18" charset="2"/>
        <a:buChar char="*"/>
        <a:defRPr sz="2000" kern="1200">
          <a:solidFill>
            <a:schemeClr val="tx2"/>
          </a:solidFill>
          <a:latin typeface="+mn-lt"/>
          <a:ea typeface="+mn-ea"/>
          <a:cs typeface="+mn-cs"/>
        </a:defRPr>
      </a:lvl6pPr>
      <a:lvl7pPr marL="2991057" indent="-325115" algn="l" defTabSz="1300460" rtl="0" eaLnBrk="1" latinLnBrk="0" hangingPunct="1">
        <a:spcBef>
          <a:spcPts val="546"/>
        </a:spcBef>
        <a:buClr>
          <a:schemeClr val="accent1"/>
        </a:buClr>
        <a:buFont typeface="Symbol" pitchFamily="18" charset="2"/>
        <a:buChar char="*"/>
        <a:defRPr sz="2000" kern="1200">
          <a:solidFill>
            <a:schemeClr val="tx2"/>
          </a:solidFill>
          <a:latin typeface="+mn-lt"/>
          <a:ea typeface="+mn-ea"/>
          <a:cs typeface="+mn-cs"/>
        </a:defRPr>
      </a:lvl7pPr>
      <a:lvl8pPr marL="3446218" indent="-325115" algn="l" defTabSz="1300460" rtl="0" eaLnBrk="1" latinLnBrk="0" hangingPunct="1">
        <a:spcBef>
          <a:spcPts val="546"/>
        </a:spcBef>
        <a:buClr>
          <a:schemeClr val="accent1"/>
        </a:buClr>
        <a:buFont typeface="Symbol" pitchFamily="18" charset="2"/>
        <a:buChar char="*"/>
        <a:defRPr sz="2000" kern="1200">
          <a:solidFill>
            <a:schemeClr val="tx2"/>
          </a:solidFill>
          <a:latin typeface="+mn-lt"/>
          <a:ea typeface="+mn-ea"/>
          <a:cs typeface="+mn-cs"/>
        </a:defRPr>
      </a:lvl8pPr>
      <a:lvl9pPr marL="3901379" indent="-325115" algn="l" defTabSz="1300460" rtl="0" eaLnBrk="1" latinLnBrk="0" hangingPunct="1">
        <a:spcBef>
          <a:spcPts val="546"/>
        </a:spcBef>
        <a:buClr>
          <a:schemeClr val="accent1"/>
        </a:buClr>
        <a:buFont typeface="Symbol" pitchFamily="18" charset="2"/>
        <a:buChar char="*"/>
        <a:defRPr sz="20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tile 1"/>
          <p:cNvSpPr>
            <a:spLocks noGrp="1" noChangeArrowheads="1"/>
          </p:cNvSpPr>
          <p:nvPr>
            <p:ph type="title"/>
          </p:nvPr>
        </p:nvSpPr>
        <p:spPr>
          <a:xfrm>
            <a:off x="650875" y="534988"/>
            <a:ext cx="11703050" cy="1781175"/>
          </a:xfrm>
        </p:spPr>
        <p:txBody>
          <a:bodyPr wrap="square" lIns="126435" tIns="72248" rIns="126435" bIns="72248" numCol="1" anchorCtr="0" compatLnSpc="1">
            <a:prstTxWarp prst="textNoShape">
              <a:avLst/>
            </a:prstTxWarp>
          </a:bodyPr>
          <a:lstStyle/>
          <a:p>
            <a:pPr defTabSz="649288" eaLnBrk="1" hangingPunct="1"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Helvetica" charset="0"/>
                <a:sym typeface="Helvetica" charset="0"/>
              </a:rPr>
              <a:t>USAP Blue Ribbon Panel: International Partnerships</a:t>
            </a:r>
            <a:endParaRPr lang="en-US" sz="40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339" name="Content 1"/>
          <p:cNvSpPr>
            <a:spLocks/>
          </p:cNvSpPr>
          <p:nvPr/>
        </p:nvSpPr>
        <p:spPr bwMode="auto">
          <a:xfrm>
            <a:off x="725488" y="2895600"/>
            <a:ext cx="11506200" cy="6673850"/>
          </a:xfrm>
          <a:prstGeom prst="rect">
            <a:avLst/>
          </a:prstGeom>
          <a:noFill/>
          <a:ln w="12700">
            <a:noFill/>
            <a:miter lim="0"/>
            <a:headEnd/>
            <a:tailEnd/>
          </a:ln>
        </p:spPr>
        <p:txBody>
          <a:bodyPr lIns="126435" tIns="72248" rIns="126435" bIns="72248"/>
          <a:lstStyle/>
          <a:p>
            <a:pPr marL="276225" indent="-276225" algn="l" defTabSz="649288"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Strong scientific partnerships at many levels - illustrative examples include:</a:t>
            </a:r>
          </a:p>
          <a:p>
            <a:pPr marL="276225" indent="-276225" algn="l" defTabSz="649288">
              <a:buClr>
                <a:schemeClr val="tx2"/>
              </a:buClr>
              <a:buSzPct val="100000"/>
              <a:buFontTx/>
              <a:buAutoNum type="arabicParenR"/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Large $ and major resource impact</a:t>
            </a:r>
          </a:p>
          <a:p>
            <a:pPr marL="838200" lvl="1" indent="-381000" algn="l" defTabSz="649288">
              <a:buClr>
                <a:schemeClr val="tx2"/>
              </a:buClr>
              <a:buSzPct val="100000"/>
              <a:buFont typeface="ArialMT" charset="0"/>
              <a:buChar char="•"/>
              <a:defRPr/>
            </a:pPr>
            <a:r>
              <a:rPr lang="en-US" sz="2000" dirty="0" err="1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IceCube</a:t>
            </a:r>
            <a:endParaRPr lang="en-US" sz="2000" dirty="0">
              <a:solidFill>
                <a:schemeClr val="tx2"/>
              </a:solidFill>
              <a:latin typeface="+mn-lt"/>
              <a:cs typeface="Helvetica" charset="0"/>
              <a:sym typeface="Helvetica" charset="0"/>
            </a:endParaRPr>
          </a:p>
          <a:p>
            <a:pPr marL="838200" lvl="1" indent="-381000" algn="l" defTabSz="649288">
              <a:buClr>
                <a:schemeClr val="tx2"/>
              </a:buClr>
              <a:buSzPct val="100000"/>
              <a:buFont typeface="ArialMT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ANDRILL</a:t>
            </a:r>
          </a:p>
          <a:p>
            <a:pPr marL="276225" indent="-276225" algn="l" defTabSz="649288">
              <a:buClr>
                <a:schemeClr val="tx2"/>
              </a:buClr>
              <a:buSzPct val="100000"/>
              <a:buFontTx/>
              <a:buAutoNum type="arabicParenR"/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Medium size, investigator groups</a:t>
            </a:r>
          </a:p>
          <a:p>
            <a:pPr marL="838200" lvl="1" indent="-381000" algn="l" defTabSz="649288">
              <a:buClr>
                <a:schemeClr val="tx2"/>
              </a:buClr>
              <a:buSzPct val="100000"/>
              <a:buFont typeface="ArialMT" charset="0"/>
              <a:buChar char="•"/>
              <a:defRPr/>
            </a:pPr>
            <a:r>
              <a:rPr lang="en-US" sz="2000" dirty="0" err="1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PoleNet</a:t>
            </a:r>
            <a:endParaRPr lang="en-US" sz="2000" dirty="0">
              <a:solidFill>
                <a:schemeClr val="tx2"/>
              </a:solidFill>
              <a:latin typeface="+mn-lt"/>
              <a:cs typeface="Helvetica" charset="0"/>
              <a:sym typeface="Helvetica" charset="0"/>
            </a:endParaRPr>
          </a:p>
          <a:p>
            <a:pPr marL="838200" lvl="1" indent="-381000" algn="l" defTabSz="649288">
              <a:buClr>
                <a:schemeClr val="tx2"/>
              </a:buClr>
              <a:buSzPct val="100000"/>
              <a:buFont typeface="ArialMT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AGAP </a:t>
            </a:r>
          </a:p>
          <a:p>
            <a:pPr marL="838200" lvl="1" indent="-381000" algn="l" defTabSz="649288">
              <a:buClr>
                <a:schemeClr val="tx2"/>
              </a:buClr>
              <a:buSzPct val="100000"/>
              <a:buFont typeface="ArialMT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CONCORDIASI </a:t>
            </a:r>
          </a:p>
          <a:p>
            <a:pPr marL="276225" indent="-276225" algn="l" defTabSz="649288">
              <a:buClr>
                <a:schemeClr val="tx2"/>
              </a:buClr>
              <a:buSzPct val="100000"/>
              <a:buFontTx/>
              <a:buAutoNum type="arabicParenR"/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Small, single investigator: many of these</a:t>
            </a:r>
          </a:p>
          <a:p>
            <a:pPr marL="838200" lvl="1" indent="-381000" algn="l" defTabSz="649288">
              <a:buClr>
                <a:schemeClr val="tx2"/>
              </a:buClr>
              <a:buSzPct val="100000"/>
              <a:buFont typeface="ArialMT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Roosevelt Island </a:t>
            </a:r>
          </a:p>
          <a:p>
            <a:pPr marL="838200" lvl="1" indent="-381000" algn="l" defTabSz="649288">
              <a:buClr>
                <a:schemeClr val="tx2"/>
              </a:buClr>
              <a:buSzPct val="100000"/>
              <a:buFont typeface="ArialMT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Atmospheric radars</a:t>
            </a:r>
          </a:p>
          <a:p>
            <a:pPr marL="838200" lvl="1" indent="-381000" algn="l" defTabSz="649288">
              <a:buClr>
                <a:schemeClr val="tx2"/>
              </a:buClr>
              <a:buSzPct val="100000"/>
              <a:buFont typeface="ArialMT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LARISSA</a:t>
            </a:r>
          </a:p>
          <a:p>
            <a:pPr marL="276225" indent="-276225" algn="l" defTabSz="649288">
              <a:defRPr/>
            </a:pPr>
            <a:endParaRPr lang="en-US" sz="2000" dirty="0">
              <a:solidFill>
                <a:schemeClr val="tx2"/>
              </a:solidFill>
              <a:latin typeface="+mn-lt"/>
              <a:cs typeface="Helvetica" charset="0"/>
              <a:sym typeface="Helvetica" charset="0"/>
            </a:endParaRPr>
          </a:p>
          <a:p>
            <a:pPr marL="276225" indent="-276225" algn="l" defTabSz="649288"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Common characteristics:</a:t>
            </a:r>
          </a:p>
          <a:p>
            <a:pPr marL="276225" indent="-276225" algn="l" defTabSz="649288">
              <a:buClr>
                <a:schemeClr val="tx2"/>
              </a:buClr>
              <a:buSzPct val="100000"/>
              <a:buFontTx/>
              <a:buAutoNum type="arabicParenR"/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Based on a strong science collaboration </a:t>
            </a:r>
          </a:p>
          <a:p>
            <a:pPr marL="276225" indent="-276225" algn="l" defTabSz="649288">
              <a:buClr>
                <a:schemeClr val="tx2"/>
              </a:buClr>
              <a:buSzPct val="100000"/>
              <a:buFontTx/>
              <a:buAutoNum type="arabicParenR"/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Usually in-kind resources from all participating countries but some cash contributions</a:t>
            </a:r>
          </a:p>
          <a:p>
            <a:pPr marL="276225" indent="-276225" algn="l" defTabSz="649288">
              <a:buClr>
                <a:schemeClr val="tx2"/>
              </a:buClr>
              <a:buSzPct val="100000"/>
              <a:buFontTx/>
              <a:buAutoNum type="arabicParenR"/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Support of field work is as flexible as National Programs allow</a:t>
            </a:r>
          </a:p>
          <a:p>
            <a:pPr marL="838200" lvl="1" indent="-381000" algn="l" defTabSz="649288">
              <a:buClr>
                <a:schemeClr val="tx2"/>
              </a:buClr>
              <a:buSzPct val="100000"/>
              <a:buFont typeface="ArialMT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Dispersed with no on-ice coordination like </a:t>
            </a:r>
            <a:r>
              <a:rPr lang="en-US" sz="2000" dirty="0" err="1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PoleNet</a:t>
            </a: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, mixed model like AGAP and ANDRILL, all through one NAP like </a:t>
            </a:r>
            <a:r>
              <a:rPr lang="en-US" sz="2000" dirty="0" err="1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IceCube</a:t>
            </a: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, and other models</a:t>
            </a:r>
          </a:p>
          <a:p>
            <a:pPr marL="276225" indent="-276225" algn="l" defTabSz="649288">
              <a:buClr>
                <a:schemeClr val="tx2"/>
              </a:buClr>
              <a:buSzPct val="100000"/>
              <a:buFontTx/>
              <a:buAutoNum type="arabicParenR"/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Need time to sort out agreements between National Antarctic Programs (NAPs) </a:t>
            </a:r>
          </a:p>
          <a:p>
            <a:pPr marL="276225" indent="-276225" algn="l" defTabSz="649288">
              <a:buClr>
                <a:schemeClr val="tx2"/>
              </a:buClr>
              <a:buSzPct val="100000"/>
              <a:buFontTx/>
              <a:buAutoNum type="arabicParenR"/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Pre-proposal discussions between NAPs for complex projects are common</a:t>
            </a:r>
            <a:endParaRPr lang="en-US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itle 1"/>
          <p:cNvSpPr>
            <a:spLocks noGrp="1" noChangeArrowheads="1"/>
          </p:cNvSpPr>
          <p:nvPr>
            <p:ph type="title"/>
          </p:nvPr>
        </p:nvSpPr>
        <p:spPr/>
        <p:txBody>
          <a:bodyPr wrap="square" lIns="126435" tIns="72248" rIns="126435" bIns="72248" numCol="1" anchorCtr="0" compatLnSpc="1">
            <a:prstTxWarp prst="textNoShape">
              <a:avLst/>
            </a:prstTxWarp>
          </a:bodyPr>
          <a:lstStyle/>
          <a:p>
            <a:pPr defTabSz="649288" eaLnBrk="1" hangingPunct="1"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Helvetica" charset="0"/>
                <a:sym typeface="Helvetica" charset="0"/>
              </a:rPr>
              <a:t>USAP Blue Ribbon Panel: Cooperative Logistics</a:t>
            </a:r>
            <a:endParaRPr lang="en-US" sz="40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4" name="Content 1"/>
          <p:cNvSpPr>
            <a:spLocks/>
          </p:cNvSpPr>
          <p:nvPr/>
        </p:nvSpPr>
        <p:spPr bwMode="auto">
          <a:xfrm>
            <a:off x="1244600" y="3003550"/>
            <a:ext cx="10523538" cy="6064250"/>
          </a:xfrm>
          <a:prstGeom prst="rect">
            <a:avLst/>
          </a:prstGeom>
          <a:noFill/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126435" tIns="72248" rIns="126435" bIns="72248"/>
          <a:lstStyle/>
          <a:p>
            <a:pPr marL="276225" indent="-276225" algn="l" defTabSz="649288">
              <a:defRPr/>
            </a:pPr>
            <a:endParaRPr lang="en-US" sz="2000" dirty="0">
              <a:solidFill>
                <a:schemeClr val="tx2"/>
              </a:solidFill>
              <a:latin typeface="+mn-lt"/>
              <a:cs typeface="Helvetica" charset="0"/>
              <a:sym typeface="Helvetica" charset="0"/>
            </a:endParaRPr>
          </a:p>
          <a:p>
            <a:pPr marL="276225" indent="-276225" algn="l" defTabSz="649288"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Cooperative Logistics Support:</a:t>
            </a:r>
          </a:p>
          <a:p>
            <a:pPr marL="276225" indent="-276225" algn="l" defTabSz="649288">
              <a:defRPr/>
            </a:pPr>
            <a:endParaRPr lang="en-US" sz="2000" dirty="0">
              <a:solidFill>
                <a:schemeClr val="tx2"/>
              </a:solidFill>
              <a:latin typeface="+mn-lt"/>
              <a:cs typeface="Helvetica" charset="0"/>
              <a:sym typeface="Helvetica" charset="0"/>
            </a:endParaRPr>
          </a:p>
          <a:p>
            <a:pPr marL="276225" indent="-276225" algn="l" defTabSz="649288">
              <a:buFont typeface="Candara" pitchFamily="34" charset="0"/>
              <a:buAutoNum type="alphaUcPeriod"/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US-New Zealand Logistics Pool</a:t>
            </a:r>
          </a:p>
          <a:p>
            <a:pPr marL="800100" lvl="1" indent="-457200" algn="l" defTabSz="649288"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Intercontinental airlift</a:t>
            </a:r>
          </a:p>
          <a:p>
            <a:pPr marL="800100" lvl="1" indent="-457200" algn="l" defTabSz="649288"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Helicopter support</a:t>
            </a:r>
          </a:p>
          <a:p>
            <a:pPr marL="800100" lvl="1" indent="-457200" algn="l" defTabSz="649288"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Personnel (NZ and Antarctica – NZDF)</a:t>
            </a:r>
          </a:p>
          <a:p>
            <a:pPr marL="800100" lvl="1" indent="-457200" algn="l" defTabSz="649288"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Facilities and power in Antarctica</a:t>
            </a:r>
          </a:p>
          <a:p>
            <a:pPr marL="800100" lvl="1" indent="-457200" algn="l" defTabSz="649288">
              <a:buFont typeface="Courier New" pitchFamily="49" charset="0"/>
              <a:buChar char="o"/>
              <a:defRPr/>
            </a:pPr>
            <a:endParaRPr lang="en-US" sz="2000" dirty="0">
              <a:solidFill>
                <a:schemeClr val="tx2"/>
              </a:solidFill>
              <a:latin typeface="+mn-lt"/>
              <a:cs typeface="Helvetica" charset="0"/>
              <a:sym typeface="Helvetica" charset="0"/>
            </a:endParaRPr>
          </a:p>
          <a:p>
            <a:pPr marL="276225" indent="-276225" algn="l" defTabSz="649288">
              <a:buFont typeface="Candara" pitchFamily="34" charset="0"/>
              <a:buAutoNum type="alphaUcPeriod"/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Quid pro quo support</a:t>
            </a:r>
          </a:p>
          <a:p>
            <a:pPr marL="800100" lvl="1" indent="-457200" algn="l" defTabSz="649288"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US-Australia agreement (Airbus Support – Casey opening)</a:t>
            </a:r>
          </a:p>
          <a:p>
            <a:pPr marL="800100" lvl="1" indent="-457200" algn="l" defTabSz="649288"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US-Italy</a:t>
            </a:r>
          </a:p>
          <a:p>
            <a:pPr marL="800100" lvl="1" indent="-457200" algn="l" defTabSz="649288"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US-UK</a:t>
            </a:r>
          </a:p>
          <a:p>
            <a:pPr marL="276225" indent="-276225" algn="l" defTabSz="649288">
              <a:defRPr/>
            </a:pPr>
            <a:endParaRPr lang="en-US" sz="2000" dirty="0">
              <a:solidFill>
                <a:schemeClr val="tx2"/>
              </a:solidFill>
              <a:latin typeface="+mn-lt"/>
              <a:cs typeface="Helvetica" charset="0"/>
              <a:sym typeface="Helvetica" charset="0"/>
            </a:endParaRPr>
          </a:p>
          <a:p>
            <a:pPr marL="276225" indent="-276225" algn="l" defTabSz="649288"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Common characteristics:</a:t>
            </a:r>
          </a:p>
          <a:p>
            <a:pPr marL="276225" indent="-276225" algn="l" defTabSz="649288">
              <a:buClr>
                <a:schemeClr val="tx2"/>
              </a:buClr>
              <a:buSzPct val="100000"/>
              <a:buFontTx/>
              <a:buAutoNum type="arabicParenR"/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Must be based on science collaboration or long-standing cooperative relationship.</a:t>
            </a:r>
          </a:p>
          <a:p>
            <a:pPr marL="276225" indent="-276225" algn="l" defTabSz="649288">
              <a:buClr>
                <a:schemeClr val="tx2"/>
              </a:buClr>
              <a:buSzPct val="100000"/>
              <a:buFontTx/>
              <a:buAutoNum type="arabicParenR"/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Logistics support not “for sale”</a:t>
            </a:r>
          </a:p>
          <a:p>
            <a:pPr marL="276225" indent="-276225" algn="l" defTabSz="649288">
              <a:buClr>
                <a:schemeClr val="tx2"/>
              </a:buClr>
              <a:buSzPct val="100000"/>
              <a:buFontTx/>
              <a:buAutoNum type="arabicParenR"/>
              <a:defRPr/>
            </a:pPr>
            <a:r>
              <a:rPr lang="en-US" sz="2000" dirty="0">
                <a:solidFill>
                  <a:schemeClr val="tx2"/>
                </a:solidFill>
                <a:latin typeface="+mn-lt"/>
                <a:cs typeface="Helvetica" charset="0"/>
                <a:sym typeface="Helvetica" charset="0"/>
              </a:rPr>
              <a:t>All contact through National Antarctic Program (generally via COMNAP framework)</a:t>
            </a: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nwi_2011.potx</Template>
  <TotalTime>46</TotalTime>
  <Words>205</Words>
  <Application>Microsoft Office PowerPoint</Application>
  <PresentationFormat>Custom</PresentationFormat>
  <Paragraphs>40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Helvetica Light</vt:lpstr>
      <vt:lpstr>Arial</vt:lpstr>
      <vt:lpstr>Candara</vt:lpstr>
      <vt:lpstr>ＭＳ Ｐゴシック</vt:lpstr>
      <vt:lpstr>Symbol</vt:lpstr>
      <vt:lpstr>Noteworthy Bold</vt:lpstr>
      <vt:lpstr>Helvetica</vt:lpstr>
      <vt:lpstr>ArialMT</vt:lpstr>
      <vt:lpstr>Courier New</vt:lpstr>
      <vt:lpstr>Theme1</vt:lpstr>
      <vt:lpstr>USAP Blue Ribbon Panel: International Partnerships</vt:lpstr>
      <vt:lpstr>USAP Blue Ribbon Panel: Cooperative Logistics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USAP Blue Ribbon Panel: International Partnerships</dc:title>
  <cp:lastModifiedBy>wreuning</cp:lastModifiedBy>
  <cp:revision>5</cp:revision>
  <dcterms:created xsi:type="dcterms:W3CDTF">2011-11-01T18:37:11Z</dcterms:created>
  <dcterms:modified xsi:type="dcterms:W3CDTF">2011-11-03T21:17:11Z</dcterms:modified>
</cp:coreProperties>
</file>