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sldIdLst>
    <p:sldId id="256" r:id="rId2"/>
    <p:sldId id="257" r:id="rId3"/>
    <p:sldId id="268" r:id="rId4"/>
    <p:sldId id="267" r:id="rId5"/>
    <p:sldId id="269" r:id="rId6"/>
    <p:sldId id="258" r:id="rId7"/>
    <p:sldId id="259" r:id="rId8"/>
    <p:sldId id="260" r:id="rId9"/>
    <p:sldId id="261" r:id="rId10"/>
    <p:sldId id="262" r:id="rId11"/>
    <p:sldId id="263" r:id="rId12"/>
    <p:sldId id="264" r:id="rId13"/>
    <p:sldId id="265" r:id="rId14"/>
    <p:sldId id="266"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29"/>
    <p:restoredTop sz="94675"/>
  </p:normalViewPr>
  <p:slideViewPr>
    <p:cSldViewPr snapToGrid="0" snapToObjects="1">
      <p:cViewPr varScale="1">
        <p:scale>
          <a:sx n="84" d="100"/>
          <a:sy n="84" d="100"/>
        </p:scale>
        <p:origin x="70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D4EB05B-BE83-5F4A-B3DC-6160C0CFFA29}" type="datetimeFigureOut">
              <a:rPr lang="en-US" smtClean="0"/>
              <a:t>11/18/2016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3B921F-4787-7546-A8DA-02890E76D89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4EB05B-BE83-5F4A-B3DC-6160C0CFFA29}"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B921F-4787-7546-A8DA-02890E76D89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4EB05B-BE83-5F4A-B3DC-6160C0CFFA29}"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B921F-4787-7546-A8DA-02890E76D89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4EB05B-BE83-5F4A-B3DC-6160C0CFFA29}" type="datetimeFigureOut">
              <a:rPr lang="en-US" smtClean="0"/>
              <a:t>11/18/2016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3B921F-4787-7546-A8DA-02890E76D89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D4EB05B-BE83-5F4A-B3DC-6160C0CFFA29}" type="datetimeFigureOut">
              <a:rPr lang="en-US" smtClean="0"/>
              <a:t>11/18/2016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3B921F-4787-7546-A8DA-02890E76D89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9D4EB05B-BE83-5F4A-B3DC-6160C0CFFA29}" type="datetimeFigureOut">
              <a:rPr lang="en-US" smtClean="0"/>
              <a:t>11/18/2016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A3B921F-4787-7546-A8DA-02890E76D89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D4EB05B-BE83-5F4A-B3DC-6160C0CFFA29}" type="datetimeFigureOut">
              <a:rPr lang="en-US" smtClean="0"/>
              <a:t>11/18/2016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3B921F-4787-7546-A8DA-02890E76D89E}"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4EB05B-BE83-5F4A-B3DC-6160C0CFFA29}" type="datetimeFigureOut">
              <a:rPr lang="en-US" smtClean="0"/>
              <a:t>11/18/2016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3B921F-4787-7546-A8DA-02890E76D89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EB05B-BE83-5F4A-B3DC-6160C0CFFA29}" type="datetimeFigureOut">
              <a:rPr lang="en-US" smtClean="0"/>
              <a:t>11/18/2016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3B921F-4787-7546-A8DA-02890E76D89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9D4EB05B-BE83-5F4A-B3DC-6160C0CFFA29}" type="datetimeFigureOut">
              <a:rPr lang="en-US" smtClean="0"/>
              <a:t>11/18/2016</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9A3B921F-4787-7546-A8DA-02890E76D89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D4EB05B-BE83-5F4A-B3DC-6160C0CFFA29}" type="datetimeFigureOut">
              <a:rPr lang="en-US" smtClean="0"/>
              <a:t>11/18/2016</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9A3B921F-4787-7546-A8DA-02890E76D89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D4EB05B-BE83-5F4A-B3DC-6160C0CFFA29}" type="datetimeFigureOut">
              <a:rPr lang="en-US" smtClean="0"/>
              <a:t>11/18/2016</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A3B921F-4787-7546-A8DA-02890E76D89E}" type="slidenum">
              <a:rPr lang="en-US" smtClean="0"/>
              <a:t>‹#›</a:t>
            </a:fld>
            <a:endParaRPr lang="en-US"/>
          </a:p>
        </p:txBody>
      </p:sp>
    </p:spTree>
    <p:extLst>
      <p:ext uri="{BB962C8B-B14F-4D97-AF65-F5344CB8AC3E}">
        <p14:creationId xmlns:p14="http://schemas.microsoft.com/office/powerpoint/2010/main" val="10571790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840375"/>
            <a:ext cx="8991600" cy="2192289"/>
          </a:xfrm>
        </p:spPr>
        <p:txBody>
          <a:bodyPr>
            <a:normAutofit/>
          </a:bodyPr>
          <a:lstStyle/>
          <a:p>
            <a:r>
              <a:rPr lang="en-US" dirty="0" smtClean="0"/>
              <a:t>Committee on Equal Opportunities in Science and Engineering (CEOSE) Update</a:t>
            </a:r>
            <a:endParaRPr lang="en-US" dirty="0"/>
          </a:p>
        </p:txBody>
      </p:sp>
      <p:sp>
        <p:nvSpPr>
          <p:cNvPr id="3" name="Subtitle 2"/>
          <p:cNvSpPr>
            <a:spLocks noGrp="1"/>
          </p:cNvSpPr>
          <p:nvPr>
            <p:ph type="subTitle" idx="1"/>
          </p:nvPr>
        </p:nvSpPr>
        <p:spPr>
          <a:xfrm>
            <a:off x="1524000" y="4490680"/>
            <a:ext cx="9144000" cy="2000272"/>
          </a:xfrm>
        </p:spPr>
        <p:txBody>
          <a:bodyPr>
            <a:normAutofit fontScale="92500" lnSpcReduction="10000"/>
          </a:bodyPr>
          <a:lstStyle/>
          <a:p>
            <a:r>
              <a:rPr lang="en-US" dirty="0" smtClean="0"/>
              <a:t>Alicia J. Knoedler, CRA, PhD</a:t>
            </a:r>
          </a:p>
          <a:p>
            <a:r>
              <a:rPr lang="en-US" dirty="0" smtClean="0"/>
              <a:t>Executive Associate Vice President for Research</a:t>
            </a:r>
          </a:p>
          <a:p>
            <a:r>
              <a:rPr lang="en-US" dirty="0" smtClean="0"/>
              <a:t>University of Oklahoma</a:t>
            </a:r>
          </a:p>
          <a:p>
            <a:r>
              <a:rPr lang="en-US" dirty="0" smtClean="0"/>
              <a:t>CEOSE Liaison to BOAC</a:t>
            </a:r>
          </a:p>
          <a:p>
            <a:r>
              <a:rPr lang="en-US" dirty="0" smtClean="0"/>
              <a:t>November 30, 2016</a:t>
            </a:r>
            <a:endParaRPr lang="en-US" dirty="0"/>
          </a:p>
        </p:txBody>
      </p:sp>
    </p:spTree>
    <p:extLst>
      <p:ext uri="{BB962C8B-B14F-4D97-AF65-F5344CB8AC3E}">
        <p14:creationId xmlns:p14="http://schemas.microsoft.com/office/powerpoint/2010/main" val="470012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99" y="0"/>
            <a:ext cx="12018219" cy="6871638"/>
          </a:xfrm>
          <a:prstGeom prst="rect">
            <a:avLst/>
          </a:prstGeom>
        </p:spPr>
      </p:pic>
    </p:spTree>
    <p:extLst>
      <p:ext uri="{BB962C8B-B14F-4D97-AF65-F5344CB8AC3E}">
        <p14:creationId xmlns:p14="http://schemas.microsoft.com/office/powerpoint/2010/main" val="81195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00" y="0"/>
            <a:ext cx="12103100" cy="6920170"/>
          </a:xfrm>
          <a:prstGeom prst="rect">
            <a:avLst/>
          </a:prstGeom>
        </p:spPr>
      </p:pic>
    </p:spTree>
    <p:extLst>
      <p:ext uri="{BB962C8B-B14F-4D97-AF65-F5344CB8AC3E}">
        <p14:creationId xmlns:p14="http://schemas.microsoft.com/office/powerpoint/2010/main" val="1332909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20576" cy="6858000"/>
          </a:xfrm>
          <a:prstGeom prst="rect">
            <a:avLst/>
          </a:prstGeom>
        </p:spPr>
      </p:pic>
    </p:spTree>
    <p:extLst>
      <p:ext uri="{BB962C8B-B14F-4D97-AF65-F5344CB8AC3E}">
        <p14:creationId xmlns:p14="http://schemas.microsoft.com/office/powerpoint/2010/main" val="1814918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91758"/>
          </a:xfrm>
          <a:prstGeom prst="rect">
            <a:avLst/>
          </a:prstGeom>
        </p:spPr>
      </p:pic>
    </p:spTree>
    <p:extLst>
      <p:ext uri="{BB962C8B-B14F-4D97-AF65-F5344CB8AC3E}">
        <p14:creationId xmlns:p14="http://schemas.microsoft.com/office/powerpoint/2010/main" val="480969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99" y="0"/>
            <a:ext cx="11995071" cy="6859770"/>
          </a:xfrm>
          <a:prstGeom prst="rect">
            <a:avLst/>
          </a:prstGeom>
        </p:spPr>
      </p:pic>
    </p:spTree>
    <p:extLst>
      <p:ext uri="{BB962C8B-B14F-4D97-AF65-F5344CB8AC3E}">
        <p14:creationId xmlns:p14="http://schemas.microsoft.com/office/powerpoint/2010/main" val="530208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ctrTitle"/>
          </p:nvPr>
        </p:nvSpPr>
        <p:spPr>
          <a:xfrm>
            <a:off x="1692798" y="1970056"/>
            <a:ext cx="8991600" cy="2972334"/>
          </a:xfrm>
        </p:spPr>
        <p:txBody>
          <a:bodyPr>
            <a:normAutofit/>
          </a:bodyPr>
          <a:lstStyle/>
          <a:p>
            <a:r>
              <a:rPr lang="en-US" sz="2800" cap="none" dirty="0" smtClean="0"/>
              <a:t>Special Thanks to Dr. </a:t>
            </a:r>
            <a:r>
              <a:rPr lang="en-US" sz="2800" cap="none" dirty="0" err="1" smtClean="0"/>
              <a:t>SuzI</a:t>
            </a:r>
            <a:r>
              <a:rPr lang="en-US" sz="2800" cap="none" dirty="0" smtClean="0"/>
              <a:t> </a:t>
            </a:r>
            <a:r>
              <a:rPr lang="en-US" sz="2800" cap="none" dirty="0" err="1" smtClean="0"/>
              <a:t>Iacono</a:t>
            </a:r>
            <a:r>
              <a:rPr lang="en-US" sz="2800" cap="none" dirty="0" smtClean="0"/>
              <a:t>, Dr. Bernice Anderson, Dr. Joan </a:t>
            </a:r>
            <a:r>
              <a:rPr lang="en-US" sz="2800" cap="none" dirty="0" err="1" smtClean="0"/>
              <a:t>Ferrini</a:t>
            </a:r>
            <a:r>
              <a:rPr lang="en-US" sz="2800" cap="none" dirty="0" smtClean="0"/>
              <a:t>-Mundy, Dr. Grace Wang, Dr. Roger </a:t>
            </a:r>
            <a:r>
              <a:rPr lang="en-US" sz="2800" cap="none" dirty="0" err="1" smtClean="0"/>
              <a:t>Wakimoto</a:t>
            </a:r>
            <a:r>
              <a:rPr lang="en-US" sz="2800" cap="none" dirty="0" smtClean="0"/>
              <a:t>, Joan </a:t>
            </a:r>
            <a:r>
              <a:rPr lang="en-US" sz="2800" cap="none" dirty="0" err="1" smtClean="0"/>
              <a:t>Burrelli</a:t>
            </a:r>
            <a:r>
              <a:rPr lang="en-US" sz="2800" cap="none" dirty="0" smtClean="0"/>
              <a:t>, Vickie Fung, and my CEOSE colleagues.</a:t>
            </a:r>
            <a:endParaRPr lang="en-US" sz="2800" cap="none" dirty="0"/>
          </a:p>
        </p:txBody>
      </p:sp>
    </p:spTree>
    <p:extLst>
      <p:ext uri="{BB962C8B-B14F-4D97-AF65-F5344CB8AC3E}">
        <p14:creationId xmlns:p14="http://schemas.microsoft.com/office/powerpoint/2010/main" val="1237556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875327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66593"/>
            <a:ext cx="10515600" cy="1188720"/>
          </a:xfrm>
        </p:spPr>
        <p:txBody>
          <a:bodyPr>
            <a:normAutofit/>
          </a:bodyPr>
          <a:lstStyle/>
          <a:p>
            <a:r>
              <a:rPr lang="en-US" sz="3600" dirty="0" smtClean="0"/>
              <a:t>CEOSE Activities</a:t>
            </a:r>
            <a:endParaRPr lang="en-US" sz="3600" dirty="0"/>
          </a:p>
        </p:txBody>
      </p:sp>
      <p:sp>
        <p:nvSpPr>
          <p:cNvPr id="3" name="Content Placeholder 2"/>
          <p:cNvSpPr>
            <a:spLocks noGrp="1"/>
          </p:cNvSpPr>
          <p:nvPr>
            <p:ph idx="1"/>
          </p:nvPr>
        </p:nvSpPr>
        <p:spPr>
          <a:xfrm>
            <a:off x="838200" y="1455313"/>
            <a:ext cx="10515600" cy="4721650"/>
          </a:xfrm>
        </p:spPr>
        <p:txBody>
          <a:bodyPr>
            <a:normAutofit/>
          </a:bodyPr>
          <a:lstStyle/>
          <a:p>
            <a:r>
              <a:rPr lang="en-US" sz="3600" dirty="0" smtClean="0"/>
              <a:t>CEOSE Workshop </a:t>
            </a:r>
            <a:r>
              <a:rPr lang="en-US" sz="3600" dirty="0"/>
              <a:t>on</a:t>
            </a:r>
            <a:r>
              <a:rPr lang="en-US" sz="3600" i="1" dirty="0"/>
              <a:t> Assessing Performance and Developing an Accountability System for Broadening Participation</a:t>
            </a:r>
            <a:endParaRPr lang="en-US" sz="3600" i="1" dirty="0" smtClean="0"/>
          </a:p>
          <a:p>
            <a:r>
              <a:rPr lang="en-US" sz="3600" dirty="0" smtClean="0"/>
              <a:t>CEOSE Biennial Report</a:t>
            </a:r>
          </a:p>
          <a:p>
            <a:r>
              <a:rPr lang="en-US" sz="3600" dirty="0" smtClean="0"/>
              <a:t>NSF INCLUDES Update</a:t>
            </a:r>
            <a:endParaRPr lang="en-US" sz="3600" dirty="0"/>
          </a:p>
        </p:txBody>
      </p:sp>
    </p:spTree>
    <p:extLst>
      <p:ext uri="{BB962C8B-B14F-4D97-AF65-F5344CB8AC3E}">
        <p14:creationId xmlns:p14="http://schemas.microsoft.com/office/powerpoint/2010/main" val="1060880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7725" y="266593"/>
            <a:ext cx="10515600" cy="1188720"/>
          </a:xfrm>
        </p:spPr>
        <p:txBody>
          <a:bodyPr>
            <a:normAutofit/>
          </a:bodyPr>
          <a:lstStyle/>
          <a:p>
            <a:r>
              <a:rPr lang="en-US" sz="3600" dirty="0" smtClean="0"/>
              <a:t>CEOSE </a:t>
            </a:r>
            <a:r>
              <a:rPr lang="en-US" sz="3600" dirty="0" err="1" smtClean="0"/>
              <a:t>REminder</a:t>
            </a:r>
            <a:endParaRPr lang="en-US" sz="3600" dirty="0"/>
          </a:p>
        </p:txBody>
      </p:sp>
      <p:sp>
        <p:nvSpPr>
          <p:cNvPr id="3" name="Content Placeholder 2"/>
          <p:cNvSpPr>
            <a:spLocks noGrp="1"/>
          </p:cNvSpPr>
          <p:nvPr>
            <p:ph idx="1"/>
          </p:nvPr>
        </p:nvSpPr>
        <p:spPr>
          <a:xfrm>
            <a:off x="847725" y="1626763"/>
            <a:ext cx="10515600" cy="5041666"/>
          </a:xfrm>
        </p:spPr>
        <p:txBody>
          <a:bodyPr>
            <a:normAutofit/>
          </a:bodyPr>
          <a:lstStyle/>
          <a:p>
            <a:r>
              <a:rPr lang="en-US" sz="2000" dirty="0"/>
              <a:t>The Committee on Equal Opportunities in Science and Engineering (CEOSE) is a Congressionally mandated advisory committee to the National Science Foundation that advises the Foundation on policies and programs to encourage full participation by women, underrepresented minorities, and persons with disabilities within all levels of America’s science, technology, engineering and mathematics </a:t>
            </a:r>
            <a:r>
              <a:rPr lang="en-US" sz="2000" dirty="0" smtClean="0"/>
              <a:t>enterprise. (</a:t>
            </a:r>
            <a:r>
              <a:rPr lang="en-US" sz="2000" i="1" dirty="0" smtClean="0"/>
              <a:t>http</a:t>
            </a:r>
            <a:r>
              <a:rPr lang="en-US" sz="2000" i="1" dirty="0"/>
              <a:t>://</a:t>
            </a:r>
            <a:r>
              <a:rPr lang="en-US" sz="2000" i="1" dirty="0" err="1" smtClean="0"/>
              <a:t>www.nsf.gov</a:t>
            </a:r>
            <a:r>
              <a:rPr lang="en-US" sz="2000" i="1" dirty="0" smtClean="0"/>
              <a:t>/od/</a:t>
            </a:r>
            <a:r>
              <a:rPr lang="en-US" sz="2000" i="1" dirty="0" err="1" smtClean="0"/>
              <a:t>iia</a:t>
            </a:r>
            <a:r>
              <a:rPr lang="en-US" sz="2000" i="1" dirty="0" smtClean="0"/>
              <a:t>/activities/</a:t>
            </a:r>
            <a:r>
              <a:rPr lang="en-US" sz="2000" i="1" dirty="0" err="1" smtClean="0"/>
              <a:t>ceose</a:t>
            </a:r>
            <a:r>
              <a:rPr lang="en-US" sz="2000" i="1" dirty="0" smtClean="0"/>
              <a:t>/</a:t>
            </a:r>
            <a:r>
              <a:rPr lang="en-US" sz="2000" i="1" dirty="0" err="1" smtClean="0"/>
              <a:t>index.jsp</a:t>
            </a:r>
            <a:r>
              <a:rPr lang="en-US" sz="2000" i="1" dirty="0" smtClean="0"/>
              <a:t>)</a:t>
            </a:r>
            <a:endParaRPr lang="en-US" sz="2000" i="1" dirty="0"/>
          </a:p>
          <a:p>
            <a:r>
              <a:rPr lang="en-US" sz="2000" dirty="0"/>
              <a:t>16 members, mostly from universities (</a:t>
            </a:r>
            <a:r>
              <a:rPr lang="en-US" sz="2000" i="1" dirty="0"/>
              <a:t>http://</a:t>
            </a:r>
            <a:r>
              <a:rPr lang="en-US" sz="2000" i="1" dirty="0" err="1"/>
              <a:t>nsf.gov</a:t>
            </a:r>
            <a:r>
              <a:rPr lang="en-US" sz="2000" i="1" dirty="0"/>
              <a:t>/od/</a:t>
            </a:r>
            <a:r>
              <a:rPr lang="en-US" sz="2000" i="1" dirty="0" err="1"/>
              <a:t>iia</a:t>
            </a:r>
            <a:r>
              <a:rPr lang="en-US" sz="2000" i="1" dirty="0"/>
              <a:t>/activities/</a:t>
            </a:r>
            <a:r>
              <a:rPr lang="en-US" sz="2000" i="1" dirty="0" err="1"/>
              <a:t>ceose</a:t>
            </a:r>
            <a:r>
              <a:rPr lang="en-US" sz="2000" i="1" dirty="0"/>
              <a:t>/</a:t>
            </a:r>
            <a:r>
              <a:rPr lang="en-US" sz="2000" i="1" dirty="0" err="1"/>
              <a:t>members.jsp</a:t>
            </a:r>
            <a:r>
              <a:rPr lang="en-US" sz="2000" dirty="0"/>
              <a:t>)</a:t>
            </a:r>
          </a:p>
          <a:p>
            <a:r>
              <a:rPr lang="en-US" sz="2000" dirty="0"/>
              <a:t>Diverse in gender, race/ethnicity, </a:t>
            </a:r>
            <a:r>
              <a:rPr lang="en-US" sz="2000" dirty="0" smtClean="0"/>
              <a:t>position, </a:t>
            </a:r>
            <a:r>
              <a:rPr lang="en-US" sz="2000" dirty="0"/>
              <a:t>discipline, region, age, </a:t>
            </a:r>
            <a:r>
              <a:rPr lang="en-US" sz="2000" dirty="0" smtClean="0"/>
              <a:t>disabilities.</a:t>
            </a:r>
            <a:endParaRPr lang="en-US" sz="2000" dirty="0"/>
          </a:p>
          <a:p>
            <a:r>
              <a:rPr lang="en-US" sz="2000" dirty="0"/>
              <a:t>We each serve as a CEOSE liaison to another advisory committee within </a:t>
            </a:r>
            <a:r>
              <a:rPr lang="en-US" sz="2000" dirty="0" smtClean="0"/>
              <a:t>NSF.</a:t>
            </a:r>
          </a:p>
          <a:p>
            <a:r>
              <a:rPr lang="en-US" sz="2000" dirty="0"/>
              <a:t>Every two years, the Committee prepares and transmits to the NSF Director a report on its activities during the previous two years and proposed activities for the next two years. </a:t>
            </a:r>
          </a:p>
          <a:p>
            <a:r>
              <a:rPr lang="en-US" sz="2000" dirty="0"/>
              <a:t>NSF’s positive response to </a:t>
            </a:r>
            <a:r>
              <a:rPr lang="en-US" sz="2000" dirty="0" smtClean="0"/>
              <a:t>the CEOSE </a:t>
            </a:r>
            <a:r>
              <a:rPr lang="en-US" sz="2000" dirty="0"/>
              <a:t>call </a:t>
            </a:r>
            <a:r>
              <a:rPr lang="en-US" sz="2000" dirty="0" smtClean="0"/>
              <a:t>in the 2011-2012 report for</a:t>
            </a:r>
            <a:r>
              <a:rPr lang="en-US" sz="2000" dirty="0"/>
              <a:t> a “bold new </a:t>
            </a:r>
            <a:r>
              <a:rPr lang="en-US" sz="2000" dirty="0" smtClean="0"/>
              <a:t>initiative” included the </a:t>
            </a:r>
            <a:r>
              <a:rPr lang="en-US" sz="2000" dirty="0"/>
              <a:t>development of </a:t>
            </a:r>
            <a:r>
              <a:rPr lang="en-US" sz="2000" dirty="0" smtClean="0"/>
              <a:t>NSF INCLUDES.</a:t>
            </a:r>
            <a:endParaRPr lang="en-US" sz="2000" dirty="0"/>
          </a:p>
        </p:txBody>
      </p:sp>
    </p:spTree>
    <p:extLst>
      <p:ext uri="{BB962C8B-B14F-4D97-AF65-F5344CB8AC3E}">
        <p14:creationId xmlns:p14="http://schemas.microsoft.com/office/powerpoint/2010/main" val="491019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69392"/>
            <a:ext cx="10515600" cy="1188720"/>
          </a:xfrm>
        </p:spPr>
        <p:txBody>
          <a:bodyPr>
            <a:normAutofit fontScale="90000"/>
          </a:bodyPr>
          <a:lstStyle/>
          <a:p>
            <a:r>
              <a:rPr lang="en-US" dirty="0"/>
              <a:t>Workshop on Assessing Performance and Developing an Accountability System for Broadening Participation</a:t>
            </a:r>
          </a:p>
        </p:txBody>
      </p:sp>
      <p:sp>
        <p:nvSpPr>
          <p:cNvPr id="3" name="Content Placeholder 2"/>
          <p:cNvSpPr>
            <a:spLocks noGrp="1"/>
          </p:cNvSpPr>
          <p:nvPr>
            <p:ph idx="1"/>
          </p:nvPr>
        </p:nvSpPr>
        <p:spPr>
          <a:xfrm>
            <a:off x="838200" y="2005648"/>
            <a:ext cx="10515600" cy="4510899"/>
          </a:xfrm>
        </p:spPr>
        <p:txBody>
          <a:bodyPr>
            <a:noAutofit/>
          </a:bodyPr>
          <a:lstStyle/>
          <a:p>
            <a:r>
              <a:rPr lang="en-US" sz="2000" dirty="0" smtClean="0"/>
              <a:t>Held October 13-14, 2016, with approximately 50 participants/attendees.</a:t>
            </a:r>
          </a:p>
          <a:p>
            <a:r>
              <a:rPr lang="en-US" sz="2000" dirty="0" smtClean="0"/>
              <a:t>Purpose: Contribute</a:t>
            </a:r>
            <a:r>
              <a:rPr lang="en-US" sz="2000" dirty="0"/>
              <a:t> to creating a framework for developing and implementing </a:t>
            </a:r>
            <a:r>
              <a:rPr lang="en-US" sz="2000" dirty="0" smtClean="0"/>
              <a:t>a broadening participation-accountability</a:t>
            </a:r>
            <a:r>
              <a:rPr lang="en-US" sz="2000" dirty="0"/>
              <a:t> system useful for federal agencies, institutions of higher education, private foundations, and non-profit and for-profit organizations. </a:t>
            </a:r>
            <a:endParaRPr lang="en-US" sz="2000" dirty="0" smtClean="0"/>
          </a:p>
          <a:p>
            <a:r>
              <a:rPr lang="en-US" sz="2000" dirty="0"/>
              <a:t>Panel Presentations, each followed by small and large group </a:t>
            </a:r>
            <a:r>
              <a:rPr lang="en-US" sz="2000" dirty="0" smtClean="0"/>
              <a:t>discussion</a:t>
            </a:r>
          </a:p>
          <a:p>
            <a:pPr lvl="1"/>
            <a:r>
              <a:rPr lang="en-US" sz="2000" dirty="0" smtClean="0"/>
              <a:t>Panel </a:t>
            </a:r>
            <a:r>
              <a:rPr lang="en-US" sz="2000" dirty="0"/>
              <a:t>presentation on exemplary programs, their implementation, and </a:t>
            </a:r>
            <a:r>
              <a:rPr lang="en-US" sz="2000" dirty="0" smtClean="0"/>
              <a:t>scalability</a:t>
            </a:r>
          </a:p>
          <a:p>
            <a:pPr lvl="1"/>
            <a:r>
              <a:rPr lang="en-US" sz="2000" dirty="0" smtClean="0"/>
              <a:t>Panel</a:t>
            </a:r>
            <a:r>
              <a:rPr lang="en-US" sz="2000" dirty="0"/>
              <a:t> presentation on metrics and measurement </a:t>
            </a:r>
          </a:p>
          <a:p>
            <a:pPr lvl="1"/>
            <a:r>
              <a:rPr lang="en-US" sz="2000" dirty="0" smtClean="0"/>
              <a:t>Panel </a:t>
            </a:r>
            <a:r>
              <a:rPr lang="en-US" sz="2000" dirty="0"/>
              <a:t>presentation on developing and </a:t>
            </a:r>
            <a:r>
              <a:rPr lang="en-US" sz="2000" dirty="0" smtClean="0"/>
              <a:t>implementing </a:t>
            </a:r>
            <a:r>
              <a:rPr lang="en-US" sz="2000" dirty="0"/>
              <a:t>an accountability system for </a:t>
            </a:r>
            <a:r>
              <a:rPr lang="en-US" sz="2000" dirty="0" smtClean="0"/>
              <a:t>broadening participation</a:t>
            </a:r>
            <a:endParaRPr lang="en-US" sz="2000" dirty="0"/>
          </a:p>
          <a:p>
            <a:r>
              <a:rPr lang="en-US" sz="2000" dirty="0" smtClean="0"/>
              <a:t>Outcomes include a workshop report and content to be included in the 2015-2016 CEOSE Biennial Report.</a:t>
            </a:r>
            <a:endParaRPr lang="en-US" sz="2000" dirty="0"/>
          </a:p>
        </p:txBody>
      </p:sp>
    </p:spTree>
    <p:extLst>
      <p:ext uri="{BB962C8B-B14F-4D97-AF65-F5344CB8AC3E}">
        <p14:creationId xmlns:p14="http://schemas.microsoft.com/office/powerpoint/2010/main" val="1540037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69392"/>
            <a:ext cx="10515600" cy="1188720"/>
          </a:xfrm>
        </p:spPr>
        <p:txBody>
          <a:bodyPr>
            <a:normAutofit/>
          </a:bodyPr>
          <a:lstStyle/>
          <a:p>
            <a:r>
              <a:rPr lang="en-US" dirty="0"/>
              <a:t>2015-2016 </a:t>
            </a:r>
            <a:r>
              <a:rPr lang="en-US" dirty="0" smtClean="0"/>
              <a:t>CEOSE Biennial</a:t>
            </a:r>
            <a:r>
              <a:rPr lang="en-US" dirty="0"/>
              <a:t> Report</a:t>
            </a:r>
          </a:p>
        </p:txBody>
      </p:sp>
      <p:sp>
        <p:nvSpPr>
          <p:cNvPr id="3" name="Content Placeholder 2"/>
          <p:cNvSpPr>
            <a:spLocks noGrp="1"/>
          </p:cNvSpPr>
          <p:nvPr>
            <p:ph idx="1"/>
          </p:nvPr>
        </p:nvSpPr>
        <p:spPr>
          <a:xfrm>
            <a:off x="838200" y="1658113"/>
            <a:ext cx="10515600" cy="4518850"/>
          </a:xfrm>
        </p:spPr>
        <p:txBody>
          <a:bodyPr/>
          <a:lstStyle/>
          <a:p>
            <a:r>
              <a:rPr lang="en-US" sz="2200" dirty="0" smtClean="0"/>
              <a:t>The </a:t>
            </a:r>
            <a:r>
              <a:rPr lang="en-US" sz="2200" dirty="0"/>
              <a:t>2015-2016 Biennial Report (defined as 3rd in a series) is to articulate a set of recommendations </a:t>
            </a:r>
            <a:r>
              <a:rPr lang="en-US" sz="2200"/>
              <a:t>for </a:t>
            </a:r>
            <a:r>
              <a:rPr lang="en-US" sz="2200" smtClean="0"/>
              <a:t>assessing </a:t>
            </a:r>
            <a:r>
              <a:rPr lang="en-US" sz="2200" dirty="0"/>
              <a:t>the bold new initiative, with emphasis on developing an accountability system</a:t>
            </a:r>
          </a:p>
          <a:p>
            <a:endParaRPr lang="en-US" dirty="0"/>
          </a:p>
        </p:txBody>
      </p:sp>
      <p:pic>
        <p:nvPicPr>
          <p:cNvPr id="4" name="Picture 3" descr="Screen Shot 2015-06-25 at 9.42.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010" y="2895599"/>
            <a:ext cx="2673448" cy="34732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1" y="2895599"/>
            <a:ext cx="2686049" cy="3420798"/>
          </a:xfrm>
          <a:prstGeom prst="rect">
            <a:avLst/>
          </a:prstGeom>
        </p:spPr>
      </p:pic>
      <p:sp>
        <p:nvSpPr>
          <p:cNvPr id="6" name="TextBox 5"/>
          <p:cNvSpPr txBox="1"/>
          <p:nvPr/>
        </p:nvSpPr>
        <p:spPr>
          <a:xfrm>
            <a:off x="8385962" y="2856116"/>
            <a:ext cx="2663038" cy="3539430"/>
          </a:xfrm>
          <a:prstGeom prst="rect">
            <a:avLst/>
          </a:prstGeom>
          <a:solidFill>
            <a:schemeClr val="accent3">
              <a:lumMod val="75000"/>
            </a:schemeClr>
          </a:solidFill>
          <a:ln>
            <a:solidFill>
              <a:schemeClr val="tx1"/>
            </a:solidFill>
          </a:ln>
        </p:spPr>
        <p:txBody>
          <a:bodyPr wrap="square" rtlCol="0">
            <a:spAutoFit/>
            <a:scene3d>
              <a:camera prst="orthographicFront"/>
              <a:lightRig rig="soft" dir="t">
                <a:rot lat="0" lon="0" rev="15600000"/>
              </a:lightRig>
            </a:scene3d>
            <a:sp3d extrusionH="57150" prstMaterial="softEdge">
              <a:bevelT w="25400" h="38100"/>
            </a:sp3d>
          </a:bodyPr>
          <a:lstStyle/>
          <a:p>
            <a:pPr algn="ctr"/>
            <a:endParaRPr lang="en-US" sz="2800" b="1" dirty="0" smtClean="0">
              <a:ln>
                <a:solidFill>
                  <a:schemeClr val="tx1"/>
                </a:solidFill>
              </a:ln>
              <a:solidFill>
                <a:sysClr val="windowText" lastClr="000000"/>
              </a:solidFill>
            </a:endParaRPr>
          </a:p>
          <a:p>
            <a:pPr algn="ctr"/>
            <a:r>
              <a:rPr lang="en-US" sz="2800" b="1" dirty="0" smtClean="0">
                <a:ln w="12700" cmpd="sng">
                  <a:solidFill>
                    <a:schemeClr val="tx1"/>
                  </a:solidFill>
                  <a:prstDash val="solid"/>
                </a:ln>
                <a:solidFill>
                  <a:sysClr val="windowText" lastClr="000000"/>
                </a:solidFill>
              </a:rPr>
              <a:t>Some Super Awesome cover that we are designing now!!!</a:t>
            </a:r>
          </a:p>
          <a:p>
            <a:pPr algn="ctr"/>
            <a:endParaRPr lang="en-US" sz="2800" b="1" dirty="0" smtClean="0">
              <a:ln/>
              <a:solidFill>
                <a:schemeClr val="accent4"/>
              </a:solidFill>
            </a:endParaRPr>
          </a:p>
          <a:p>
            <a:pPr algn="ctr"/>
            <a:endParaRPr lang="en-US" sz="2800" b="1" dirty="0">
              <a:ln/>
              <a:solidFill>
                <a:schemeClr val="accent4"/>
              </a:solidFill>
            </a:endParaRPr>
          </a:p>
        </p:txBody>
      </p:sp>
    </p:spTree>
    <p:extLst>
      <p:ext uri="{BB962C8B-B14F-4D97-AF65-F5344CB8AC3E}">
        <p14:creationId xmlns:p14="http://schemas.microsoft.com/office/powerpoint/2010/main" val="582086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79" y="-1"/>
            <a:ext cx="12020550" cy="6817341"/>
          </a:xfrm>
          <a:prstGeom prst="rect">
            <a:avLst/>
          </a:prstGeom>
        </p:spPr>
      </p:pic>
    </p:spTree>
    <p:extLst>
      <p:ext uri="{BB962C8B-B14F-4D97-AF65-F5344CB8AC3E}">
        <p14:creationId xmlns:p14="http://schemas.microsoft.com/office/powerpoint/2010/main" val="1817494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 y="-1"/>
            <a:ext cx="11957050" cy="6798921"/>
          </a:xfrm>
          <a:prstGeom prst="rect">
            <a:avLst/>
          </a:prstGeom>
        </p:spPr>
      </p:pic>
    </p:spTree>
    <p:extLst>
      <p:ext uri="{BB962C8B-B14F-4D97-AF65-F5344CB8AC3E}">
        <p14:creationId xmlns:p14="http://schemas.microsoft.com/office/powerpoint/2010/main" val="819439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0"/>
            <a:ext cx="12141200" cy="6896662"/>
          </a:xfrm>
          <a:prstGeom prst="rect">
            <a:avLst/>
          </a:prstGeom>
        </p:spPr>
      </p:pic>
    </p:spTree>
    <p:extLst>
      <p:ext uri="{BB962C8B-B14F-4D97-AF65-F5344CB8AC3E}">
        <p14:creationId xmlns:p14="http://schemas.microsoft.com/office/powerpoint/2010/main" val="151284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922497"/>
          </a:xfrm>
          <a:prstGeom prst="rect">
            <a:avLst/>
          </a:prstGeom>
        </p:spPr>
      </p:pic>
    </p:spTree>
    <p:extLst>
      <p:ext uri="{BB962C8B-B14F-4D97-AF65-F5344CB8AC3E}">
        <p14:creationId xmlns:p14="http://schemas.microsoft.com/office/powerpoint/2010/main" val="71545028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74</TotalTime>
  <Words>145</Words>
  <Application>Microsoft Office PowerPoint</Application>
  <PresentationFormat>Widescreen</PresentationFormat>
  <Paragraphs>31</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Gill Sans MT</vt:lpstr>
      <vt:lpstr>Parcel</vt:lpstr>
      <vt:lpstr>Committee on Equal Opportunities in Science and Engineering (CEOSE) Update</vt:lpstr>
      <vt:lpstr>CEOSE Activities</vt:lpstr>
      <vt:lpstr>CEOSE REminder</vt:lpstr>
      <vt:lpstr>Workshop on Assessing Performance and Developing an Accountability System for Broadening Participation</vt:lpstr>
      <vt:lpstr>2015-2016 CEOSE Biennial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Thanks to Dr. SuzI Iacono, Dr. Bernice Anderson, Dr. Joan Ferrini-Mundy, Dr. Grace Wang, Dr. Roger Wakimoto, Joan Burrelli, Vickie Fung, and my CEOSE colleagues.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Knoedler, Alicia</dc:creator>
  <cp:lastModifiedBy>Rich, Jeffrey S.</cp:lastModifiedBy>
  <cp:revision>7</cp:revision>
  <dcterms:created xsi:type="dcterms:W3CDTF">2016-11-18T18:44:15Z</dcterms:created>
  <dcterms:modified xsi:type="dcterms:W3CDTF">2016-11-18T20:01:31Z</dcterms:modified>
</cp:coreProperties>
</file>