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61" r:id="rId7"/>
    <p:sldId id="262" r:id="rId8"/>
    <p:sldId id="263" r:id="rId9"/>
    <p:sldId id="260" r:id="rId10"/>
    <p:sldId id="259"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827492-9B37-654D-95E4-165683B32E45}" type="datetimeFigureOut">
              <a:rPr lang="en-US" smtClean="0"/>
              <a:t>4/29/2016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12C5DF-CB17-404A-A912-D9DF68423A83}" type="slidenum">
              <a:rPr lang="en-US" smtClean="0"/>
              <a:t>‹#›</a:t>
            </a:fld>
            <a:endParaRPr lang="en-US"/>
          </a:p>
        </p:txBody>
      </p:sp>
    </p:spTree>
    <p:extLst>
      <p:ext uri="{BB962C8B-B14F-4D97-AF65-F5344CB8AC3E}">
        <p14:creationId xmlns:p14="http://schemas.microsoft.com/office/powerpoint/2010/main" val="343441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92A15-93F3-9C4A-9791-0D392735FA8C}"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94330-6026-8B41-816A-114E8012470A}" type="slidenum">
              <a:rPr lang="en-US" smtClean="0"/>
              <a:t>‹#›</a:t>
            </a:fld>
            <a:endParaRPr lang="en-US"/>
          </a:p>
        </p:txBody>
      </p:sp>
    </p:spTree>
    <p:extLst>
      <p:ext uri="{BB962C8B-B14F-4D97-AF65-F5344CB8AC3E}">
        <p14:creationId xmlns:p14="http://schemas.microsoft.com/office/powerpoint/2010/main" val="21004405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Effort was part of the President’s Second Term Management Agenda</a:t>
            </a:r>
          </a:p>
          <a:p>
            <a:pPr marL="171450" indent="-171450">
              <a:buFont typeface="Arial" panose="020B0604020202020204" pitchFamily="34" charset="0"/>
              <a:buChar char="•"/>
            </a:pPr>
            <a:r>
              <a:rPr lang="en-US" dirty="0" smtClean="0"/>
              <a:t>First</a:t>
            </a:r>
            <a:r>
              <a:rPr lang="en-US" baseline="0" dirty="0" smtClean="0"/>
              <a:t> year was FY13 data – recognition that process not perfect</a:t>
            </a:r>
          </a:p>
          <a:p>
            <a:pPr marL="171450" indent="-171450">
              <a:buFont typeface="Arial" panose="020B0604020202020204" pitchFamily="34" charset="0"/>
              <a:buChar char="•"/>
            </a:pPr>
            <a:r>
              <a:rPr lang="en-US" baseline="0" dirty="0" smtClean="0"/>
              <a:t>FY14 data used revised definitions; for NSF, did not include IPAs in our personnel base and removed all grant funding from our budget base.</a:t>
            </a:r>
          </a:p>
          <a:p>
            <a:pPr marL="171450" indent="-171450">
              <a:buFont typeface="Arial" panose="020B0604020202020204" pitchFamily="34" charset="0"/>
              <a:buChar char="•"/>
            </a:pPr>
            <a:r>
              <a:rPr lang="en-US" baseline="0" dirty="0" smtClean="0"/>
              <a:t>FY15 data revised some definitions again.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2</a:t>
            </a:fld>
            <a:endParaRPr lang="en-US"/>
          </a:p>
        </p:txBody>
      </p:sp>
    </p:spTree>
    <p:extLst>
      <p:ext uri="{BB962C8B-B14F-4D97-AF65-F5344CB8AC3E}">
        <p14:creationId xmlns:p14="http://schemas.microsoft.com/office/powerpoint/2010/main" val="138643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is one that NSF made using the OPM/GSA data;</a:t>
            </a:r>
            <a:r>
              <a:rPr lang="en-US" baseline="0" dirty="0" smtClean="0"/>
              <a:t> we were such an outlier for the cost per employee serviced that they thought there must be an error in the data.  While NSF is high cost, the satisfaction is also high.</a:t>
            </a:r>
          </a:p>
          <a:p>
            <a:pPr marL="171450" indent="-171450">
              <a:buFont typeface="Arial" panose="020B0604020202020204" pitchFamily="34" charset="0"/>
              <a:buChar char="•"/>
            </a:pPr>
            <a:r>
              <a:rPr lang="en-US" baseline="0" dirty="0" smtClean="0"/>
              <a:t>As we provided the information for FY15, we see the cost per employee coming down, but do not yet have data on customer satisfaction.</a:t>
            </a:r>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3</a:t>
            </a:fld>
            <a:endParaRPr lang="en-US"/>
          </a:p>
        </p:txBody>
      </p:sp>
    </p:spTree>
    <p:extLst>
      <p:ext uri="{BB962C8B-B14F-4D97-AF65-F5344CB8AC3E}">
        <p14:creationId xmlns:p14="http://schemas.microsoft.com/office/powerpoint/2010/main" val="296864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training and development in particular, we are in the same ball park as other agencies on the high end of the cost spectrum, and had the highest rating for customer service.</a:t>
            </a:r>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4</a:t>
            </a:fld>
            <a:endParaRPr lang="en-US"/>
          </a:p>
        </p:txBody>
      </p:sp>
    </p:spTree>
    <p:extLst>
      <p:ext uri="{BB962C8B-B14F-4D97-AF65-F5344CB8AC3E}">
        <p14:creationId xmlns:p14="http://schemas.microsoft.com/office/powerpoint/2010/main" val="188566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pulled from the government-wide benchmarking website.  It</a:t>
            </a:r>
            <a:r>
              <a:rPr lang="en-US" baseline="0" dirty="0" smtClean="0"/>
              <a:t> has agency-wide information for some of the agencies we consider our counterparts (NASA, NRC), as well as DOE (with Departmental Administration pulled out) and Department of Commerce, with most components split out.</a:t>
            </a:r>
          </a:p>
          <a:p>
            <a:endParaRPr lang="en-US" baseline="0" dirty="0" smtClean="0"/>
          </a:p>
          <a:p>
            <a:r>
              <a:rPr lang="en-US" baseline="0" dirty="0" smtClean="0"/>
              <a:t>NASA and NRC are both report agency-wide numbers only.  Numbers of staff are quite a bit larger than NSF base.</a:t>
            </a:r>
          </a:p>
          <a:p>
            <a:endParaRPr lang="en-US" baseline="0" dirty="0" smtClean="0"/>
          </a:p>
          <a:p>
            <a:r>
              <a:rPr lang="en-US" baseline="0" dirty="0" smtClean="0"/>
              <a:t>DOE is also quite a bit larger; has a model that distributes costs for “centralized” activities across the agency.  </a:t>
            </a:r>
          </a:p>
          <a:p>
            <a:endParaRPr lang="en-US" baseline="0" dirty="0" smtClean="0"/>
          </a:p>
          <a:p>
            <a:r>
              <a:rPr lang="en-US" baseline="0" dirty="0" smtClean="0"/>
              <a:t>DOC is also quite a bit larger; has a model that centralizes costs for centralized functions in the Departmental Management component, which has a comparatively small number of staff, while distributing actual operations</a:t>
            </a:r>
          </a:p>
          <a:p>
            <a:endParaRPr lang="en-US" baseline="0" dirty="0" smtClean="0"/>
          </a:p>
          <a:p>
            <a:r>
              <a:rPr lang="en-US" baseline="0" dirty="0" smtClean="0"/>
              <a:t>If I look at the DOC subcomponents most similar to NSF (NIST, NOAA, Census, PTO), the satisfaction rates are similar to NSF.  And if I looked at the training and development spending, it is a much closer to the NSF levels as well.</a:t>
            </a:r>
            <a:endParaRPr lang="en-US" dirty="0"/>
          </a:p>
        </p:txBody>
      </p:sp>
      <p:sp>
        <p:nvSpPr>
          <p:cNvPr id="4" name="Slide Number Placeholder 3"/>
          <p:cNvSpPr>
            <a:spLocks noGrp="1"/>
          </p:cNvSpPr>
          <p:nvPr>
            <p:ph type="sldNum" sz="quarter" idx="10"/>
          </p:nvPr>
        </p:nvSpPr>
        <p:spPr/>
        <p:txBody>
          <a:bodyPr/>
          <a:lstStyle/>
          <a:p>
            <a:fld id="{98B94330-6026-8B41-816A-114E8012470A}" type="slidenum">
              <a:rPr lang="en-US" smtClean="0"/>
              <a:t>5</a:t>
            </a:fld>
            <a:endParaRPr lang="en-US"/>
          </a:p>
        </p:txBody>
      </p:sp>
    </p:spTree>
    <p:extLst>
      <p:ext uri="{BB962C8B-B14F-4D97-AF65-F5344CB8AC3E}">
        <p14:creationId xmlns:p14="http://schemas.microsoft.com/office/powerpoint/2010/main" val="168766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slide is a partial response to the question, “How is the OMB/government using</a:t>
            </a:r>
            <a:r>
              <a:rPr lang="en-US" baseline="0" dirty="0" smtClean="0"/>
              <a:t> the benchmarking data?”  </a:t>
            </a:r>
          </a:p>
          <a:p>
            <a:endParaRPr lang="en-US" baseline="0" dirty="0" smtClean="0"/>
          </a:p>
          <a:p>
            <a:r>
              <a:rPr lang="en-US" baseline="0" dirty="0" smtClean="0"/>
              <a:t>They are looking at scatter plots like this where you can see an inflection point at about 60 employees per HR person where adding additional employees per HR person does not lead to as much reduction in cost per employee serviced as earlier in the spectrum.  </a:t>
            </a:r>
          </a:p>
          <a:p>
            <a:endParaRPr lang="en-US" baseline="0" dirty="0" smtClean="0"/>
          </a:p>
          <a:p>
            <a:endParaRPr dirty="0"/>
          </a:p>
        </p:txBody>
      </p:sp>
    </p:spTree>
    <p:extLst>
      <p:ext uri="{BB962C8B-B14F-4D97-AF65-F5344CB8AC3E}">
        <p14:creationId xmlns:p14="http://schemas.microsoft.com/office/powerpoint/2010/main" val="247110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version of the scatter plot also incorporates customer satisfaction, and you can see that,</a:t>
            </a:r>
            <a:r>
              <a:rPr lang="en-US" baseline="0" dirty="0" smtClean="0"/>
              <a:t> while</a:t>
            </a:r>
            <a:r>
              <a:rPr lang="en-US" dirty="0" smtClean="0"/>
              <a:t> high servicing ratios lead to lower cost (as a general trend), they also seem to lead to lower satisfaction</a:t>
            </a:r>
            <a:r>
              <a:rPr lang="en-US" baseline="0" dirty="0" smtClean="0"/>
              <a:t> with the service.</a:t>
            </a:r>
          </a:p>
          <a:p>
            <a:endParaRPr lang="en-US" baseline="0" dirty="0" smtClean="0"/>
          </a:p>
          <a:p>
            <a:r>
              <a:rPr lang="en-US" baseline="0" dirty="0" smtClean="0"/>
              <a:t>The question: for an agency like NSF, where is the sweet spot?</a:t>
            </a:r>
            <a:endParaRPr dirty="0"/>
          </a:p>
        </p:txBody>
      </p:sp>
    </p:spTree>
    <p:extLst>
      <p:ext uri="{BB962C8B-B14F-4D97-AF65-F5344CB8AC3E}">
        <p14:creationId xmlns:p14="http://schemas.microsoft.com/office/powerpoint/2010/main" val="33209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4358"/>
            <a:ext cx="7772400" cy="12055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040133"/>
            <a:ext cx="6400800" cy="114225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4"/>
          <p:cNvSpPr>
            <a:spLocks noGrp="1"/>
          </p:cNvSpPr>
          <p:nvPr>
            <p:ph type="sldNum" sz="quarter" idx="4"/>
          </p:nvPr>
        </p:nvSpPr>
        <p:spPr>
          <a:xfrm>
            <a:off x="7010400" y="6473174"/>
            <a:ext cx="2133600" cy="365125"/>
          </a:xfrm>
          <a:prstGeom prst="rect">
            <a:avLst/>
          </a:prstGeom>
        </p:spPr>
        <p:txBody>
          <a:bodyPr vert="horz" lIns="91440" tIns="45720" rIns="91440" bIns="45720" rtlCol="0" anchor="ctr"/>
          <a:lstStyle>
            <a:lvl1pPr algn="r">
              <a:defRPr sz="1200">
                <a:solidFill>
                  <a:srgbClr val="FFFFFF"/>
                </a:solidFill>
              </a:defRPr>
            </a:lvl1pPr>
          </a:lstStyle>
          <a:p>
            <a:fld id="{926DFD61-04D6-B043-8980-F66A25D267A3}" type="slidenum">
              <a:rPr lang="en-US" smtClean="0"/>
              <a:pPr/>
              <a:t>‹#›</a:t>
            </a:fld>
            <a:endParaRPr lang="en-US" dirty="0"/>
          </a:p>
        </p:txBody>
      </p:sp>
    </p:spTree>
    <p:extLst>
      <p:ext uri="{BB962C8B-B14F-4D97-AF65-F5344CB8AC3E}">
        <p14:creationId xmlns:p14="http://schemas.microsoft.com/office/powerpoint/2010/main" val="10784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57200" y="1815701"/>
            <a:ext cx="8229600" cy="3571926"/>
          </a:xfrm>
          <a:prstGeom prst="rect">
            <a:avLst/>
          </a:prstGeom>
        </p:spPr>
        <p:txBody>
          <a:bodyPr/>
          <a:lstStyle>
            <a:lvl1pPr marL="0" indent="0">
              <a:buSzPct val="52000"/>
              <a:buFont typeface="Arial"/>
              <a:buNone/>
              <a:defRPr sz="2400" b="0" i="0">
                <a:latin typeface="Calibri Light"/>
                <a:cs typeface="Calibri Light"/>
              </a:defRPr>
            </a:lvl1pPr>
            <a:lvl2pPr>
              <a:defRPr sz="2000" b="0" i="0">
                <a:latin typeface="Calibri Light"/>
                <a:cs typeface="Calibri Light"/>
              </a:defRPr>
            </a:lvl2pPr>
            <a:lvl3pPr>
              <a:defRPr sz="18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p:txBody>
      </p:sp>
      <p:sp>
        <p:nvSpPr>
          <p:cNvPr id="8" name="Title 1"/>
          <p:cNvSpPr>
            <a:spLocks noGrp="1"/>
          </p:cNvSpPr>
          <p:nvPr>
            <p:ph type="title"/>
          </p:nvPr>
        </p:nvSpPr>
        <p:spPr>
          <a:xfrm>
            <a:off x="457200" y="829588"/>
            <a:ext cx="8229600" cy="739797"/>
          </a:xfrm>
        </p:spPr>
        <p:txBody>
          <a:bodyPr>
            <a:normAutofit/>
          </a:bodyPr>
          <a:lstStyle>
            <a:lvl1pPr algn="l">
              <a:defRPr sz="3600"/>
            </a:lvl1pPr>
          </a:lstStyle>
          <a:p>
            <a:r>
              <a:rPr lang="en-US" smtClean="0"/>
              <a:t>Click to edit Master title style</a:t>
            </a:r>
            <a:endParaRPr lang="en-US" dirty="0"/>
          </a:p>
        </p:txBody>
      </p:sp>
      <p:sp>
        <p:nvSpPr>
          <p:cNvPr id="6" name="Slide Number Placeholder 4"/>
          <p:cNvSpPr>
            <a:spLocks noGrp="1"/>
          </p:cNvSpPr>
          <p:nvPr>
            <p:ph type="sldNum" sz="quarter" idx="4"/>
          </p:nvPr>
        </p:nvSpPr>
        <p:spPr>
          <a:xfrm>
            <a:off x="7010400" y="6473174"/>
            <a:ext cx="2133600" cy="365125"/>
          </a:xfrm>
          <a:prstGeom prst="rect">
            <a:avLst/>
          </a:prstGeom>
        </p:spPr>
        <p:txBody>
          <a:bodyPr vert="horz" lIns="91440" tIns="45720" rIns="91440" bIns="45720" rtlCol="0" anchor="ctr"/>
          <a:lstStyle>
            <a:lvl1pPr algn="r">
              <a:defRPr sz="1200">
                <a:solidFill>
                  <a:srgbClr val="FFFFFF"/>
                </a:solidFill>
              </a:defRPr>
            </a:lvl1pPr>
          </a:lstStyle>
          <a:p>
            <a:fld id="{926DFD61-04D6-B043-8980-F66A25D267A3}" type="slidenum">
              <a:rPr lang="en-US" smtClean="0"/>
              <a:pPr/>
              <a:t>‹#›</a:t>
            </a:fld>
            <a:endParaRPr lang="en-US" dirty="0"/>
          </a:p>
        </p:txBody>
      </p:sp>
    </p:spTree>
    <p:extLst>
      <p:ext uri="{BB962C8B-B14F-4D97-AF65-F5344CB8AC3E}">
        <p14:creationId xmlns:p14="http://schemas.microsoft.com/office/powerpoint/2010/main" val="42177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15"/>
            <a:ext cx="8229600" cy="739797"/>
          </a:xfrm>
        </p:spPr>
        <p:txBody>
          <a:bodyPr>
            <a:normAutofit/>
          </a:bodyPr>
          <a:lstStyle>
            <a:lvl1pPr>
              <a:defRPr sz="3600"/>
            </a:lvl1pPr>
          </a:lstStyle>
          <a:p>
            <a:r>
              <a:rPr lang="en-US" smtClean="0"/>
              <a:t>Click to edit Master title style</a:t>
            </a:r>
            <a:endParaRPr lang="en-US" dirty="0"/>
          </a:p>
        </p:txBody>
      </p:sp>
      <p:sp>
        <p:nvSpPr>
          <p:cNvPr id="4" name="Content Placeholder 3"/>
          <p:cNvSpPr>
            <a:spLocks noGrp="1"/>
          </p:cNvSpPr>
          <p:nvPr>
            <p:ph sz="half" idx="2"/>
          </p:nvPr>
        </p:nvSpPr>
        <p:spPr>
          <a:xfrm>
            <a:off x="457200" y="1815700"/>
            <a:ext cx="4040188" cy="3648893"/>
          </a:xfrm>
          <a:prstGeom prst="rect">
            <a:avLst/>
          </a:prstGeom>
        </p:spPr>
        <p:txBody>
          <a:bodyPr/>
          <a:lstStyle>
            <a:lvl1pPr marL="0" indent="0">
              <a:buNone/>
              <a:defRPr sz="2400" b="0" i="0">
                <a:latin typeface="Calibri Light"/>
                <a:cs typeface="Calibri Light"/>
              </a:defRPr>
            </a:lvl1pPr>
            <a:lvl2pPr marL="457200" indent="0">
              <a:buNone/>
              <a:defRPr sz="2000" b="0" i="0"/>
            </a:lvl2pPr>
            <a:lvl3pPr marL="914400" indent="0">
              <a:buNone/>
              <a:defRPr sz="1800" b="0" i="0"/>
            </a:lvl3pPr>
            <a:lvl4pPr marL="1371600" indent="0">
              <a:buNone/>
              <a:defRPr sz="1600" b="0" i="0"/>
            </a:lvl4pPr>
            <a:lvl5pPr marL="1828800" indent="0">
              <a:buNone/>
              <a:defRPr sz="1600" b="0" i="0"/>
            </a:lvl5pPr>
            <a:lvl6pPr>
              <a:defRPr sz="1600"/>
            </a:lvl6pPr>
            <a:lvl7pPr>
              <a:defRPr sz="1600"/>
            </a:lvl7pPr>
            <a:lvl8pPr>
              <a:defRPr sz="1600"/>
            </a:lvl8pPr>
            <a:lvl9pPr>
              <a:defRPr sz="1600"/>
            </a:lvl9pPr>
          </a:lstStyle>
          <a:p>
            <a:pPr lvl="0"/>
            <a:r>
              <a:rPr lang="en-US" smtClean="0"/>
              <a:t>Click to edit Master text styles</a:t>
            </a:r>
          </a:p>
        </p:txBody>
      </p:sp>
      <p:sp>
        <p:nvSpPr>
          <p:cNvPr id="10" name="Content Placeholder 3"/>
          <p:cNvSpPr>
            <a:spLocks noGrp="1"/>
          </p:cNvSpPr>
          <p:nvPr>
            <p:ph sz="half" idx="10"/>
          </p:nvPr>
        </p:nvSpPr>
        <p:spPr>
          <a:xfrm>
            <a:off x="4646612" y="1808337"/>
            <a:ext cx="4040188" cy="364889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a:latin typeface="Calibri Light"/>
                <a:cs typeface="Calibri Light"/>
              </a:defRPr>
            </a:lvl1pPr>
            <a:lvl2pPr>
              <a:defRPr sz="2000" b="0" i="0"/>
            </a:lvl2pPr>
            <a:lvl3pPr>
              <a:defRPr sz="1800" b="0" i="0"/>
            </a:lvl3pPr>
            <a:lvl4pPr>
              <a:defRPr sz="1600" b="0" i="0"/>
            </a:lvl4pPr>
            <a:lvl5pPr>
              <a:defRPr sz="1600" b="0" i="0"/>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mtClean="0"/>
              <a:t>Click to edit Master text styles</a:t>
            </a:r>
          </a:p>
        </p:txBody>
      </p:sp>
      <p:sp>
        <p:nvSpPr>
          <p:cNvPr id="6" name="Slide Number Placeholder 4"/>
          <p:cNvSpPr>
            <a:spLocks noGrp="1"/>
          </p:cNvSpPr>
          <p:nvPr>
            <p:ph type="sldNum" sz="quarter" idx="4"/>
          </p:nvPr>
        </p:nvSpPr>
        <p:spPr>
          <a:xfrm>
            <a:off x="7010400" y="6473174"/>
            <a:ext cx="2133600" cy="365125"/>
          </a:xfrm>
          <a:prstGeom prst="rect">
            <a:avLst/>
          </a:prstGeom>
        </p:spPr>
        <p:txBody>
          <a:bodyPr vert="horz" lIns="91440" tIns="45720" rIns="91440" bIns="45720" rtlCol="0" anchor="ctr"/>
          <a:lstStyle>
            <a:lvl1pPr algn="r">
              <a:defRPr sz="1200">
                <a:solidFill>
                  <a:srgbClr val="FFFFFF"/>
                </a:solidFill>
              </a:defRPr>
            </a:lvl1pPr>
          </a:lstStyle>
          <a:p>
            <a:fld id="{926DFD61-04D6-B043-8980-F66A25D267A3}" type="slidenum">
              <a:rPr lang="en-US" smtClean="0"/>
              <a:pPr/>
              <a:t>‹#›</a:t>
            </a:fld>
            <a:endParaRPr lang="en-US" dirty="0"/>
          </a:p>
        </p:txBody>
      </p:sp>
    </p:spTree>
    <p:extLst>
      <p:ext uri="{BB962C8B-B14F-4D97-AF65-F5344CB8AC3E}">
        <p14:creationId xmlns:p14="http://schemas.microsoft.com/office/powerpoint/2010/main" val="2148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Autofit/>
          </a:bodyPr>
          <a:lstStyle>
            <a:lvl1pPr>
              <a:defRPr lang="en-US" b="1" i="0">
                <a:solidFill>
                  <a:srgbClr val="585858"/>
                </a:solidFill>
                <a:latin typeface="Calibri"/>
                <a:cs typeface="Calibri"/>
              </a:defRPr>
            </a:lvl1pPr>
          </a:lstStyle>
          <a:p>
            <a:pPr lvl="0"/>
            <a:r>
              <a:rPr lang="en-US" smtClean="0"/>
              <a:t>Click to edit Master title style</a:t>
            </a:r>
            <a:endParaRPr lang="en-US"/>
          </a:p>
        </p:txBody>
      </p:sp>
      <p:sp>
        <p:nvSpPr>
          <p:cNvPr id="3" name="Date Placeholder 2"/>
          <p:cNvSpPr>
            <a:spLocks noGrp="1"/>
          </p:cNvSpPr>
          <p:nvPr>
            <p:ph type="dt" sz="half" idx="10"/>
          </p:nvPr>
        </p:nvSpPr>
        <p:spPr>
          <a:xfrm>
            <a:off x="457200" y="6356383"/>
            <a:ext cx="2133600" cy="365125"/>
          </a:xfrm>
          <a:prstGeom prst="rect">
            <a:avLst/>
          </a:prstGeom>
        </p:spPr>
        <p:txBody>
          <a:bodyPr/>
          <a:lstStyle/>
          <a:p>
            <a:fld id="{2FEA971A-0427-4276-AAB9-767E27477B55}" type="datetime1">
              <a:rPr lang="en-US" smtClean="0">
                <a:solidFill>
                  <a:prstClr val="black">
                    <a:tint val="75000"/>
                  </a:prstClr>
                </a:solidFill>
              </a:rPr>
              <a:pPr/>
              <a:t>4/29/2016</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83"/>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83"/>
            <a:ext cx="2133600" cy="365125"/>
          </a:xfrm>
          <a:prstGeom prst="rect">
            <a:avLst/>
          </a:prstGeom>
        </p:spPr>
        <p:txBody>
          <a:bodyPr/>
          <a:lstStyle/>
          <a:p>
            <a:fld id="{45AD20E0-FB88-44BF-9005-798274371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9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6C3B04-3AAC-4E7F-A911-251F3216649E}" type="datetimeFigureOut">
              <a:rPr lang="en-US" smtClean="0"/>
              <a:t>4/29/2016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BB94F9-0EE2-48C7-B402-A3945F14321C}" type="slidenum">
              <a:rPr lang="en-US" smtClean="0"/>
              <a:t>‹#›</a:t>
            </a:fld>
            <a:endParaRPr lang="en-US"/>
          </a:p>
        </p:txBody>
      </p:sp>
    </p:spTree>
    <p:extLst>
      <p:ext uri="{BB962C8B-B14F-4D97-AF65-F5344CB8AC3E}">
        <p14:creationId xmlns:p14="http://schemas.microsoft.com/office/powerpoint/2010/main" val="2209652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2734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5397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Benchmarking</a:t>
            </a:r>
            <a:endParaRPr lang="en-US" dirty="0"/>
          </a:p>
        </p:txBody>
      </p:sp>
      <p:sp>
        <p:nvSpPr>
          <p:cNvPr id="3" name="Subtitle 2"/>
          <p:cNvSpPr>
            <a:spLocks noGrp="1"/>
          </p:cNvSpPr>
          <p:nvPr>
            <p:ph type="subTitle" idx="1"/>
          </p:nvPr>
        </p:nvSpPr>
        <p:spPr>
          <a:xfrm>
            <a:off x="1053737" y="4040133"/>
            <a:ext cx="6801394" cy="1142252"/>
          </a:xfrm>
        </p:spPr>
        <p:txBody>
          <a:bodyPr/>
          <a:lstStyle/>
          <a:p>
            <a:r>
              <a:rPr lang="en-US" sz="2800" dirty="0" smtClean="0"/>
              <a:t>Business &amp; Operations Advisory Committee</a:t>
            </a:r>
          </a:p>
          <a:p>
            <a:r>
              <a:rPr lang="en-US" sz="2800" dirty="0" smtClean="0"/>
              <a:t>May 2016</a:t>
            </a:r>
            <a:endParaRPr lang="en-US" sz="2800" dirty="0"/>
          </a:p>
        </p:txBody>
      </p:sp>
    </p:spTree>
    <p:extLst>
      <p:ext uri="{BB962C8B-B14F-4D97-AF65-F5344CB8AC3E}">
        <p14:creationId xmlns:p14="http://schemas.microsoft.com/office/powerpoint/2010/main" val="174313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smtClean="0"/>
              <a:t>Five areas for benchmarking across government mission support functions</a:t>
            </a:r>
          </a:p>
          <a:p>
            <a:pPr marL="342900" indent="-342900">
              <a:buFont typeface="Arial" panose="020B0604020202020204" pitchFamily="34" charset="0"/>
              <a:buChar char="•"/>
            </a:pPr>
            <a:r>
              <a:rPr lang="en-US" sz="2000" dirty="0" smtClean="0"/>
              <a:t>Financial Management</a:t>
            </a:r>
          </a:p>
          <a:p>
            <a:pPr marL="342900" indent="-342900">
              <a:buFont typeface="Arial" panose="020B0604020202020204" pitchFamily="34" charset="0"/>
              <a:buChar char="•"/>
            </a:pPr>
            <a:r>
              <a:rPr lang="en-US" sz="2000" dirty="0" smtClean="0"/>
              <a:t>Acquisition</a:t>
            </a:r>
          </a:p>
          <a:p>
            <a:pPr marL="342900" indent="-342900">
              <a:buFont typeface="Arial" panose="020B0604020202020204" pitchFamily="34" charset="0"/>
              <a:buChar char="•"/>
            </a:pPr>
            <a:r>
              <a:rPr lang="en-US" sz="2000" dirty="0" smtClean="0"/>
              <a:t>Human Capital</a:t>
            </a:r>
          </a:p>
          <a:p>
            <a:pPr marL="342900" indent="-342900">
              <a:buFont typeface="Arial" panose="020B0604020202020204" pitchFamily="34" charset="0"/>
              <a:buChar char="•"/>
            </a:pPr>
            <a:r>
              <a:rPr lang="en-US" sz="2000" dirty="0" smtClean="0"/>
              <a:t>Information Technology</a:t>
            </a:r>
          </a:p>
          <a:p>
            <a:pPr marL="342900" indent="-342900">
              <a:buFont typeface="Arial" panose="020B0604020202020204" pitchFamily="34" charset="0"/>
              <a:buChar char="•"/>
            </a:pPr>
            <a:r>
              <a:rPr lang="en-US" sz="2000" dirty="0" smtClean="0"/>
              <a:t>Real Property</a:t>
            </a:r>
          </a:p>
          <a:p>
            <a:r>
              <a:rPr lang="en-US" dirty="0" smtClean="0"/>
              <a:t>To benchmark</a:t>
            </a:r>
            <a:r>
              <a:rPr lang="en-US" sz="2000" dirty="0" smtClean="0"/>
              <a:t>: cost of service, quality of service, customer satisfaction</a:t>
            </a:r>
          </a:p>
          <a:p>
            <a:r>
              <a:rPr lang="en-US" dirty="0" smtClean="0"/>
              <a:t>So agencies can learn from one another</a:t>
            </a:r>
          </a:p>
        </p:txBody>
      </p:sp>
      <p:sp>
        <p:nvSpPr>
          <p:cNvPr id="3" name="Title 2"/>
          <p:cNvSpPr>
            <a:spLocks noGrp="1"/>
          </p:cNvSpPr>
          <p:nvPr>
            <p:ph type="title"/>
          </p:nvPr>
        </p:nvSpPr>
        <p:spPr/>
        <p:txBody>
          <a:bodyPr>
            <a:normAutofit fontScale="90000"/>
          </a:bodyPr>
          <a:lstStyle/>
          <a:p>
            <a:r>
              <a:rPr lang="en-US" dirty="0" smtClean="0"/>
              <a:t>President’s Management Agenda</a:t>
            </a:r>
            <a:br>
              <a:rPr lang="en-US" dirty="0" smtClean="0"/>
            </a:br>
            <a:r>
              <a:rPr lang="en-US" dirty="0" smtClean="0"/>
              <a:t>Benchmarking for Efficiency &amp; Effectiveness </a:t>
            </a:r>
            <a:endParaRPr lang="en-US" dirty="0"/>
          </a:p>
        </p:txBody>
      </p:sp>
      <p:sp>
        <p:nvSpPr>
          <p:cNvPr id="4" name="Slide Number Placeholder 3"/>
          <p:cNvSpPr>
            <a:spLocks noGrp="1"/>
          </p:cNvSpPr>
          <p:nvPr>
            <p:ph type="sldNum" sz="quarter" idx="4"/>
          </p:nvPr>
        </p:nvSpPr>
        <p:spPr/>
        <p:txBody>
          <a:bodyPr/>
          <a:lstStyle/>
          <a:p>
            <a:fld id="{926DFD61-04D6-B043-8980-F66A25D267A3}" type="slidenum">
              <a:rPr lang="en-US" smtClean="0"/>
              <a:pPr/>
              <a:t>2</a:t>
            </a:fld>
            <a:endParaRPr lang="en-US" dirty="0"/>
          </a:p>
        </p:txBody>
      </p:sp>
    </p:spTree>
    <p:extLst>
      <p:ext uri="{BB962C8B-B14F-4D97-AF65-F5344CB8AC3E}">
        <p14:creationId xmlns:p14="http://schemas.microsoft.com/office/powerpoint/2010/main" val="10629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A_HC_NSF_Scatterplot_Page_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33350" y="1402080"/>
            <a:ext cx="8875713" cy="4258491"/>
          </a:xfrm>
          <a:prstGeom prst="rect">
            <a:avLst/>
          </a:prstGeom>
          <a:noFill/>
          <a:ln>
            <a:noFill/>
          </a:ln>
        </p:spPr>
      </p:pic>
    </p:spTree>
    <p:extLst>
      <p:ext uri="{BB962C8B-B14F-4D97-AF65-F5344CB8AC3E}">
        <p14:creationId xmlns:p14="http://schemas.microsoft.com/office/powerpoint/2010/main" val="872817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7" y="1367247"/>
            <a:ext cx="8351520" cy="4267200"/>
          </a:xfrm>
          <a:prstGeom prst="rect">
            <a:avLst/>
          </a:prstGeom>
        </p:spPr>
      </p:pic>
    </p:spTree>
    <p:extLst>
      <p:ext uri="{BB962C8B-B14F-4D97-AF65-F5344CB8AC3E}">
        <p14:creationId xmlns:p14="http://schemas.microsoft.com/office/powerpoint/2010/main" val="77919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 y="733794"/>
            <a:ext cx="8064138" cy="4780370"/>
          </a:xfrm>
        </p:spPr>
      </p:pic>
      <p:sp>
        <p:nvSpPr>
          <p:cNvPr id="2" name="Slide Number Placeholder 1"/>
          <p:cNvSpPr>
            <a:spLocks noGrp="1"/>
          </p:cNvSpPr>
          <p:nvPr>
            <p:ph type="sldNum" sz="quarter" idx="4"/>
          </p:nvPr>
        </p:nvSpPr>
        <p:spPr/>
        <p:txBody>
          <a:bodyPr/>
          <a:lstStyle/>
          <a:p>
            <a:fld id="{79BB94F9-0EE2-48C7-B402-A3945F14321C}" type="slidenum">
              <a:rPr lang="en-US" smtClean="0"/>
              <a:t>5</a:t>
            </a:fld>
            <a:endParaRPr lang="en-US"/>
          </a:p>
        </p:txBody>
      </p:sp>
    </p:spTree>
    <p:extLst>
      <p:ext uri="{BB962C8B-B14F-4D97-AF65-F5344CB8AC3E}">
        <p14:creationId xmlns:p14="http://schemas.microsoft.com/office/powerpoint/2010/main" val="103616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3405" y="1333775"/>
            <a:ext cx="7307941" cy="384721"/>
          </a:xfrm>
          <a:prstGeom prst="rect">
            <a:avLst/>
          </a:prstGeom>
        </p:spPr>
        <p:txBody>
          <a:bodyPr vert="horz" wrap="square" lIns="0" tIns="0" rIns="0" bIns="0" rtlCol="0">
            <a:spAutoFit/>
          </a:bodyPr>
          <a:lstStyle/>
          <a:p>
            <a:pPr marL="11394"/>
            <a:r>
              <a:rPr lang="en-US" sz="2500" dirty="0" smtClean="0">
                <a:solidFill>
                  <a:schemeClr val="tx1"/>
                </a:solidFill>
              </a:rPr>
              <a:t>There </a:t>
            </a:r>
            <a:r>
              <a:rPr lang="en-US" sz="2500" dirty="0">
                <a:solidFill>
                  <a:schemeClr val="tx1"/>
                </a:solidFill>
              </a:rPr>
              <a:t>Are Limits to Cost-Cutting </a:t>
            </a:r>
            <a:endParaRPr sz="2500" dirty="0">
              <a:solidFill>
                <a:schemeClr val="tx1"/>
              </a:solidFill>
            </a:endParaRPr>
          </a:p>
        </p:txBody>
      </p:sp>
      <p:sp>
        <p:nvSpPr>
          <p:cNvPr id="10" name="object 10"/>
          <p:cNvSpPr txBox="1">
            <a:spLocks noGrp="1"/>
          </p:cNvSpPr>
          <p:nvPr>
            <p:ph type="sldNum" sz="quarter" idx="12"/>
          </p:nvPr>
        </p:nvSpPr>
        <p:spPr>
          <a:xfrm>
            <a:off x="6553200" y="6431191"/>
            <a:ext cx="2133600" cy="215444"/>
          </a:xfrm>
          <a:prstGeom prst="rect">
            <a:avLst/>
          </a:prstGeom>
        </p:spPr>
        <p:txBody>
          <a:bodyPr vert="horz" wrap="square" lIns="0" tIns="0" rIns="0" bIns="0" rtlCol="0">
            <a:spAutoFit/>
          </a:bodyPr>
          <a:lstStyle/>
          <a:p>
            <a:pPr marL="91724"/>
            <a:fld id="{81D60167-4931-47E6-BA6A-407CBD079E47}" type="slidenum">
              <a:rPr sz="1400" spc="-9" dirty="0">
                <a:solidFill>
                  <a:prstClr val="black">
                    <a:tint val="75000"/>
                  </a:prstClr>
                </a:solidFill>
              </a:rPr>
              <a:pPr marL="91724"/>
              <a:t>6</a:t>
            </a:fld>
            <a:endParaRPr sz="1400" spc="-9" dirty="0">
              <a:solidFill>
                <a:prstClr val="black">
                  <a:tint val="75000"/>
                </a:prstClr>
              </a:solidFill>
            </a:endParaRPr>
          </a:p>
        </p:txBody>
      </p:sp>
      <p:pic>
        <p:nvPicPr>
          <p:cNvPr id="3074" name="Picture 2" descr="https://lh4.googleusercontent.com/KSMm1MAgmKONkVLkU8d_YBdmnsZeRXR6GGU4nY0o1NeyadWb753FfOVtZLnlNglqtBFN7vegJQpH2VywyzBW288sHTWU0jUdNbp2zv7tfgJ0JL86ePcyftdOaAaIY9btuTWEERrrAw"/>
          <p:cNvPicPr>
            <a:picLocks noChangeAspect="1" noChangeArrowheads="1"/>
          </p:cNvPicPr>
          <p:nvPr/>
        </p:nvPicPr>
        <p:blipFill rotWithShape="1">
          <a:blip r:embed="rId3">
            <a:extLst>
              <a:ext uri="{28A0092B-C50C-407E-A947-70E740481C1C}">
                <a14:useLocalDpi xmlns:a14="http://schemas.microsoft.com/office/drawing/2010/main" val="0"/>
              </a:ext>
            </a:extLst>
          </a:blip>
          <a:srcRect l="52311" t="28671" r="1" b="2680"/>
          <a:stretch/>
        </p:blipFill>
        <p:spPr bwMode="auto">
          <a:xfrm>
            <a:off x="2104929" y="1866369"/>
            <a:ext cx="5264727" cy="376512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525502" y="2216137"/>
            <a:ext cx="484909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5969" y="2283373"/>
            <a:ext cx="0" cy="356347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38174" y="4255865"/>
            <a:ext cx="477981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32224" y="1602916"/>
            <a:ext cx="7544120" cy="282914"/>
          </a:xfrm>
          <a:prstGeom prst="rect">
            <a:avLst/>
          </a:prstGeom>
          <a:noFill/>
        </p:spPr>
        <p:txBody>
          <a:bodyPr wrap="square" lIns="82058" tIns="41029" rIns="82058" bIns="41029" rtlCol="0">
            <a:spAutoFit/>
          </a:bodyPr>
          <a:lstStyle/>
          <a:p>
            <a:r>
              <a:rPr lang="en-US" sz="1300" dirty="0">
                <a:solidFill>
                  <a:prstClr val="black"/>
                </a:solidFill>
              </a:rPr>
              <a:t>Average Human Capital Cost per Employee vs. Servicing Ratio for Components at CFO Act Agencies, FY2014</a:t>
            </a:r>
          </a:p>
        </p:txBody>
      </p:sp>
      <p:sp>
        <p:nvSpPr>
          <p:cNvPr id="19" name="TextBox 18"/>
          <p:cNvSpPr txBox="1"/>
          <p:nvPr/>
        </p:nvSpPr>
        <p:spPr>
          <a:xfrm rot="16200000">
            <a:off x="878651" y="3385763"/>
            <a:ext cx="2487704" cy="282914"/>
          </a:xfrm>
          <a:prstGeom prst="rect">
            <a:avLst/>
          </a:prstGeom>
          <a:noFill/>
        </p:spPr>
        <p:txBody>
          <a:bodyPr wrap="square" lIns="82058" tIns="41029" rIns="82058" bIns="41029" rtlCol="0">
            <a:spAutoFit/>
          </a:bodyPr>
          <a:lstStyle/>
          <a:p>
            <a:r>
              <a:rPr lang="en-US" sz="1300" dirty="0">
                <a:solidFill>
                  <a:prstClr val="black"/>
                </a:solidFill>
              </a:rPr>
              <a:t>HC Cost per Employee Serviced ($)</a:t>
            </a:r>
          </a:p>
        </p:txBody>
      </p:sp>
      <p:sp>
        <p:nvSpPr>
          <p:cNvPr id="20" name="TextBox 19"/>
          <p:cNvSpPr txBox="1"/>
          <p:nvPr/>
        </p:nvSpPr>
        <p:spPr>
          <a:xfrm>
            <a:off x="7369656" y="5382199"/>
            <a:ext cx="1454727" cy="282914"/>
          </a:xfrm>
          <a:prstGeom prst="rect">
            <a:avLst/>
          </a:prstGeom>
          <a:noFill/>
        </p:spPr>
        <p:txBody>
          <a:bodyPr wrap="square" lIns="82058" tIns="41029" rIns="82058" bIns="41029" rtlCol="0">
            <a:spAutoFit/>
          </a:bodyPr>
          <a:lstStyle/>
          <a:p>
            <a:r>
              <a:rPr lang="en-US" sz="1300" dirty="0">
                <a:solidFill>
                  <a:prstClr val="black"/>
                </a:solidFill>
              </a:rPr>
              <a:t>HC Servicing Ratio</a:t>
            </a:r>
          </a:p>
        </p:txBody>
      </p:sp>
      <p:sp>
        <p:nvSpPr>
          <p:cNvPr id="3" name="TextBox 2"/>
          <p:cNvSpPr txBox="1"/>
          <p:nvPr/>
        </p:nvSpPr>
        <p:spPr>
          <a:xfrm>
            <a:off x="4430515" y="5844877"/>
            <a:ext cx="311727" cy="205970"/>
          </a:xfrm>
          <a:prstGeom prst="rect">
            <a:avLst/>
          </a:prstGeom>
          <a:noFill/>
        </p:spPr>
        <p:txBody>
          <a:bodyPr wrap="square" lIns="82058" tIns="41029" rIns="82058" bIns="41029" rtlCol="0">
            <a:spAutoFit/>
          </a:bodyPr>
          <a:lstStyle/>
          <a:p>
            <a:r>
              <a:rPr lang="en-US" sz="800" dirty="0">
                <a:solidFill>
                  <a:prstClr val="black"/>
                </a:solidFill>
                <a:effectLst>
                  <a:outerShdw blurRad="38100" dist="38100" dir="2700000" algn="tl">
                    <a:srgbClr val="000000">
                      <a:alpha val="43137"/>
                    </a:srgbClr>
                  </a:outerShdw>
                </a:effectLst>
                <a:cs typeface="Arial" panose="020B0604020202020204" pitchFamily="34" charset="0"/>
              </a:rPr>
              <a:t>60</a:t>
            </a:r>
          </a:p>
        </p:txBody>
      </p:sp>
      <p:sp>
        <p:nvSpPr>
          <p:cNvPr id="4" name="Rectangular Callout 3"/>
          <p:cNvSpPr/>
          <p:nvPr/>
        </p:nvSpPr>
        <p:spPr>
          <a:xfrm>
            <a:off x="318501" y="4303808"/>
            <a:ext cx="1662545" cy="1078391"/>
          </a:xfrm>
          <a:prstGeom prst="wedgeRectCallout">
            <a:avLst>
              <a:gd name="adj1" fmla="val 204166"/>
              <a:gd name="adj2" fmla="val -48740"/>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Diminishing returns set in at a servicing ratio of  roughly sixty</a:t>
            </a:r>
          </a:p>
        </p:txBody>
      </p:sp>
      <p:sp>
        <p:nvSpPr>
          <p:cNvPr id="14" name="Rectangle 13"/>
          <p:cNvSpPr/>
          <p:nvPr/>
        </p:nvSpPr>
        <p:spPr>
          <a:xfrm>
            <a:off x="6535711" y="6236116"/>
            <a:ext cx="1063400" cy="221359"/>
          </a:xfrm>
          <a:prstGeom prst="rect">
            <a:avLst/>
          </a:prstGeom>
        </p:spPr>
        <p:txBody>
          <a:bodyPr wrap="none" lIns="82058" tIns="41029" rIns="82058" bIns="41029">
            <a:spAutoFit/>
          </a:bodyPr>
          <a:lstStyle/>
          <a:p>
            <a:r>
              <a:rPr lang="en-US" sz="900" dirty="0">
                <a:solidFill>
                  <a:prstClr val="black"/>
                </a:solidFill>
              </a:rPr>
              <a:t>n = 84 components</a:t>
            </a:r>
          </a:p>
        </p:txBody>
      </p:sp>
    </p:spTree>
    <p:extLst>
      <p:ext uri="{BB962C8B-B14F-4D97-AF65-F5344CB8AC3E}">
        <p14:creationId xmlns:p14="http://schemas.microsoft.com/office/powerpoint/2010/main" val="319986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57646" y="1766560"/>
            <a:ext cx="7834810" cy="3790276"/>
            <a:chOff x="2057399" y="1828801"/>
            <a:chExt cx="8514081" cy="4781549"/>
          </a:xfrm>
        </p:grpSpPr>
        <p:grpSp>
          <p:nvGrpSpPr>
            <p:cNvPr id="3" name="Group 2"/>
            <p:cNvGrpSpPr/>
            <p:nvPr/>
          </p:nvGrpSpPr>
          <p:grpSpPr>
            <a:xfrm>
              <a:off x="2847975" y="2190750"/>
              <a:ext cx="5838825" cy="4419600"/>
              <a:chOff x="1500187" y="2438400"/>
              <a:chExt cx="5838825" cy="4419600"/>
            </a:xfrm>
          </p:grpSpPr>
          <p:pic>
            <p:nvPicPr>
              <p:cNvPr id="2050" name="Picture 2" descr="C:\Users\ClarkJBradley\Downloads\image (1).png"/>
              <p:cNvPicPr>
                <a:picLocks noChangeAspect="1" noChangeArrowheads="1"/>
              </p:cNvPicPr>
              <p:nvPr/>
            </p:nvPicPr>
            <p:blipFill rotWithShape="1">
              <a:blip r:embed="rId3">
                <a:extLst>
                  <a:ext uri="{28A0092B-C50C-407E-A947-70E740481C1C}">
                    <a14:useLocalDpi xmlns:a14="http://schemas.microsoft.com/office/drawing/2010/main" val="0"/>
                  </a:ext>
                </a:extLst>
              </a:blip>
              <a:srcRect t="6073" r="17274"/>
              <a:stretch/>
            </p:blipFill>
            <p:spPr bwMode="auto">
              <a:xfrm>
                <a:off x="1500187" y="2438400"/>
                <a:ext cx="5838825" cy="4419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389120" y="2438400"/>
                <a:ext cx="0" cy="4038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00" y="5410200"/>
                <a:ext cx="5257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405188" y="2209800"/>
              <a:ext cx="528161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399" y="1828801"/>
              <a:ext cx="8514081" cy="331373"/>
            </a:xfrm>
            <a:prstGeom prst="rect">
              <a:avLst/>
            </a:prstGeom>
            <a:noFill/>
          </p:spPr>
          <p:txBody>
            <a:bodyPr wrap="square" rtlCol="0">
              <a:spAutoFit/>
            </a:bodyPr>
            <a:lstStyle/>
            <a:p>
              <a:r>
                <a:rPr lang="en-US" sz="1300" dirty="0">
                  <a:solidFill>
                    <a:prstClr val="black"/>
                  </a:solidFill>
                </a:rPr>
                <a:t>Average Human Capital Cost per Employee vs. Servicing Ratio for Components at CFO Act Agencies, FY2014</a:t>
              </a:r>
            </a:p>
          </p:txBody>
        </p:sp>
      </p:grpSp>
      <p:sp>
        <p:nvSpPr>
          <p:cNvPr id="2" name="object 2"/>
          <p:cNvSpPr txBox="1">
            <a:spLocks noGrp="1"/>
          </p:cNvSpPr>
          <p:nvPr>
            <p:ph type="title"/>
          </p:nvPr>
        </p:nvSpPr>
        <p:spPr>
          <a:xfrm>
            <a:off x="921988" y="1389009"/>
            <a:ext cx="7307941" cy="384721"/>
          </a:xfrm>
          <a:prstGeom prst="rect">
            <a:avLst/>
          </a:prstGeom>
        </p:spPr>
        <p:txBody>
          <a:bodyPr vert="horz" wrap="square" lIns="0" tIns="0" rIns="0" bIns="0" rtlCol="0">
            <a:spAutoFit/>
          </a:bodyPr>
          <a:lstStyle/>
          <a:p>
            <a:pPr marL="11394"/>
            <a:r>
              <a:rPr lang="en-US" sz="2500" dirty="0" smtClean="0">
                <a:solidFill>
                  <a:schemeClr val="tx1"/>
                </a:solidFill>
              </a:rPr>
              <a:t>Where </a:t>
            </a:r>
            <a:r>
              <a:rPr lang="en-US" sz="2500" dirty="0">
                <a:solidFill>
                  <a:schemeClr val="tx1"/>
                </a:solidFill>
              </a:rPr>
              <a:t>Cost Reduction Begins to Jeopardize Service</a:t>
            </a:r>
            <a:endParaRPr sz="2500" dirty="0">
              <a:solidFill>
                <a:schemeClr val="tx1"/>
              </a:solidFill>
            </a:endParaRPr>
          </a:p>
        </p:txBody>
      </p:sp>
      <p:sp>
        <p:nvSpPr>
          <p:cNvPr id="10" name="object 10"/>
          <p:cNvSpPr txBox="1">
            <a:spLocks noGrp="1"/>
          </p:cNvSpPr>
          <p:nvPr>
            <p:ph type="sldNum" sz="quarter" idx="12"/>
          </p:nvPr>
        </p:nvSpPr>
        <p:spPr>
          <a:xfrm>
            <a:off x="6553200" y="6431191"/>
            <a:ext cx="2133600" cy="215444"/>
          </a:xfrm>
          <a:prstGeom prst="rect">
            <a:avLst/>
          </a:prstGeom>
        </p:spPr>
        <p:txBody>
          <a:bodyPr vert="horz" wrap="square" lIns="0" tIns="0" rIns="0" bIns="0" rtlCol="0">
            <a:spAutoFit/>
          </a:bodyPr>
          <a:lstStyle/>
          <a:p>
            <a:pPr marL="91724"/>
            <a:fld id="{81D60167-4931-47E6-BA6A-407CBD079E47}" type="slidenum">
              <a:rPr sz="1400" spc="-9" dirty="0">
                <a:solidFill>
                  <a:prstClr val="black">
                    <a:tint val="75000"/>
                  </a:prstClr>
                </a:solidFill>
              </a:rPr>
              <a:pPr marL="91724"/>
              <a:t>7</a:t>
            </a:fld>
            <a:endParaRPr sz="1400" spc="-9" dirty="0">
              <a:solidFill>
                <a:prstClr val="black">
                  <a:tint val="75000"/>
                </a:prstClr>
              </a:solidFill>
            </a:endParaRPr>
          </a:p>
        </p:txBody>
      </p:sp>
      <p:sp>
        <p:nvSpPr>
          <p:cNvPr id="8" name="Rectangular Callout 7"/>
          <p:cNvSpPr/>
          <p:nvPr/>
        </p:nvSpPr>
        <p:spPr>
          <a:xfrm>
            <a:off x="7285832" y="4531825"/>
            <a:ext cx="1611451" cy="1263289"/>
          </a:xfrm>
          <a:prstGeom prst="wedgeRectCallout">
            <a:avLst>
              <a:gd name="adj1" fmla="val -86321"/>
              <a:gd name="adj2" fmla="val -27451"/>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Agency components with a servicing ratio &gt; 60 rarely achieve high satisfaction.</a:t>
            </a:r>
          </a:p>
        </p:txBody>
      </p:sp>
      <p:sp>
        <p:nvSpPr>
          <p:cNvPr id="12" name="TextBox 11"/>
          <p:cNvSpPr txBox="1"/>
          <p:nvPr/>
        </p:nvSpPr>
        <p:spPr>
          <a:xfrm>
            <a:off x="5112682" y="5556836"/>
            <a:ext cx="311727" cy="205970"/>
          </a:xfrm>
          <a:prstGeom prst="rect">
            <a:avLst/>
          </a:prstGeom>
          <a:noFill/>
        </p:spPr>
        <p:txBody>
          <a:bodyPr wrap="square" lIns="82058" tIns="41029" rIns="82058" bIns="41029" rtlCol="0">
            <a:spAutoFit/>
          </a:bodyPr>
          <a:lstStyle/>
          <a:p>
            <a:r>
              <a:rPr lang="en-US" sz="800" dirty="0">
                <a:solidFill>
                  <a:prstClr val="black"/>
                </a:solidFill>
                <a:effectLst>
                  <a:outerShdw blurRad="38100" dist="38100" dir="2700000" algn="tl">
                    <a:srgbClr val="000000">
                      <a:alpha val="43137"/>
                    </a:srgbClr>
                  </a:outerShdw>
                </a:effectLst>
                <a:cs typeface="Arial" panose="020B0604020202020204" pitchFamily="34" charset="0"/>
              </a:rPr>
              <a:t>60</a:t>
            </a:r>
          </a:p>
        </p:txBody>
      </p:sp>
      <p:sp>
        <p:nvSpPr>
          <p:cNvPr id="13" name="Rectangle 12"/>
          <p:cNvSpPr/>
          <p:nvPr/>
        </p:nvSpPr>
        <p:spPr>
          <a:xfrm>
            <a:off x="6340997" y="6248881"/>
            <a:ext cx="1076224" cy="221359"/>
          </a:xfrm>
          <a:prstGeom prst="rect">
            <a:avLst/>
          </a:prstGeom>
        </p:spPr>
        <p:txBody>
          <a:bodyPr wrap="none" lIns="82058" tIns="41029" rIns="82058" bIns="41029">
            <a:spAutoFit/>
          </a:bodyPr>
          <a:lstStyle/>
          <a:p>
            <a:r>
              <a:rPr lang="en-US" sz="900" dirty="0">
                <a:solidFill>
                  <a:prstClr val="black"/>
                </a:solidFill>
              </a:rPr>
              <a:t>n = 69 Components</a:t>
            </a:r>
          </a:p>
        </p:txBody>
      </p:sp>
      <p:sp>
        <p:nvSpPr>
          <p:cNvPr id="16" name="Oval 15"/>
          <p:cNvSpPr/>
          <p:nvPr/>
        </p:nvSpPr>
        <p:spPr>
          <a:xfrm>
            <a:off x="4197402" y="4346445"/>
            <a:ext cx="2473901" cy="10759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814" y="3136395"/>
            <a:ext cx="511846" cy="91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571838" y="3203600"/>
            <a:ext cx="1316182" cy="883078"/>
          </a:xfrm>
          <a:prstGeom prst="rect">
            <a:avLst/>
          </a:prstGeom>
          <a:noFill/>
        </p:spPr>
        <p:txBody>
          <a:bodyPr wrap="square" lIns="82058" tIns="41029" rIns="82058" bIns="41029" rtlCol="0">
            <a:spAutoFit/>
          </a:bodyPr>
          <a:lstStyle/>
          <a:p>
            <a:r>
              <a:rPr lang="en-US" sz="1300" dirty="0">
                <a:solidFill>
                  <a:prstClr val="black"/>
                </a:solidFill>
              </a:rPr>
              <a:t>High Satisfaction</a:t>
            </a:r>
          </a:p>
          <a:p>
            <a:endParaRPr lang="en-US" sz="1300" dirty="0">
              <a:solidFill>
                <a:prstClr val="black"/>
              </a:solidFill>
            </a:endParaRPr>
          </a:p>
          <a:p>
            <a:r>
              <a:rPr lang="en-US" sz="1300" dirty="0">
                <a:solidFill>
                  <a:prstClr val="black"/>
                </a:solidFill>
              </a:rPr>
              <a:t>Low-Med Satisfaction</a:t>
            </a:r>
          </a:p>
        </p:txBody>
      </p:sp>
    </p:spTree>
    <p:extLst>
      <p:ext uri="{BB962C8B-B14F-4D97-AF65-F5344CB8AC3E}">
        <p14:creationId xmlns:p14="http://schemas.microsoft.com/office/powerpoint/2010/main" val="9988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pPr marL="342900" lvl="0" indent="-342900">
              <a:buFont typeface="Arial" panose="020B0604020202020204" pitchFamily="34" charset="0"/>
              <a:buChar char="•"/>
            </a:pPr>
            <a:r>
              <a:rPr lang="en-US" dirty="0"/>
              <a:t>How has benchmarking been helpful? What value has it brought for your organization? </a:t>
            </a:r>
          </a:p>
          <a:p>
            <a:pPr marL="342900" lvl="0" indent="-342900">
              <a:buFont typeface="Arial" panose="020B0604020202020204" pitchFamily="34" charset="0"/>
              <a:buChar char="•"/>
            </a:pPr>
            <a:r>
              <a:rPr lang="en-US" dirty="0"/>
              <a:t>How do you determine what is a good result and what is not?  </a:t>
            </a:r>
          </a:p>
          <a:p>
            <a:pPr marL="342900" lvl="0" indent="-342900">
              <a:buFont typeface="Arial" panose="020B0604020202020204" pitchFamily="34" charset="0"/>
              <a:buChar char="•"/>
            </a:pPr>
            <a:r>
              <a:rPr lang="en-US" dirty="0"/>
              <a:t>When your results indicate you are an outlier, how do you respond? </a:t>
            </a:r>
          </a:p>
          <a:p>
            <a:pPr marL="342900" lvl="0" indent="-342900">
              <a:buFont typeface="Arial" panose="020B0604020202020204" pitchFamily="34" charset="0"/>
              <a:buChar char="•"/>
            </a:pPr>
            <a:r>
              <a:rPr lang="en-US" dirty="0"/>
              <a:t>How do you identify appropriate organizations to benchmark against?</a:t>
            </a:r>
          </a:p>
          <a:p>
            <a:pPr marL="342900" indent="-342900">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dirty="0"/>
              <a:t>Questions for the Committee </a:t>
            </a:r>
          </a:p>
        </p:txBody>
      </p:sp>
      <p:sp>
        <p:nvSpPr>
          <p:cNvPr id="5" name="Slide Number Placeholder 4"/>
          <p:cNvSpPr>
            <a:spLocks noGrp="1"/>
          </p:cNvSpPr>
          <p:nvPr>
            <p:ph type="sldNum" sz="quarter" idx="4"/>
          </p:nvPr>
        </p:nvSpPr>
        <p:spPr/>
        <p:txBody>
          <a:bodyPr/>
          <a:lstStyle/>
          <a:p>
            <a:fld id="{926DFD61-04D6-B043-8980-F66A25D267A3}" type="slidenum">
              <a:rPr lang="en-US" smtClean="0"/>
              <a:pPr/>
              <a:t>8</a:t>
            </a:fld>
            <a:endParaRPr lang="en-US" dirty="0"/>
          </a:p>
        </p:txBody>
      </p:sp>
    </p:spTree>
    <p:extLst>
      <p:ext uri="{BB962C8B-B14F-4D97-AF65-F5344CB8AC3E}">
        <p14:creationId xmlns:p14="http://schemas.microsoft.com/office/powerpoint/2010/main" val="2516784230"/>
      </p:ext>
    </p:extLst>
  </p:cSld>
  <p:clrMapOvr>
    <a:masterClrMapping/>
  </p:clrMapOvr>
</p:sld>
</file>

<file path=ppt/theme/theme1.xml><?xml version="1.0" encoding="utf-8"?>
<a:theme xmlns:a="http://schemas.openxmlformats.org/drawingml/2006/main" name="H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216D5D42BAFB4A92BE182BEA2C60EF" ma:contentTypeVersion="7" ma:contentTypeDescription="Create a new document." ma:contentTypeScope="" ma:versionID="7d506d058c85d23523d54ca85405fa59">
  <xsd:schema xmlns:xsd="http://www.w3.org/2001/XMLSchema" xmlns:xs="http://www.w3.org/2001/XMLSchema" xmlns:p="http://schemas.microsoft.com/office/2006/metadata/properties" xmlns:ns2="94baa0ab-dfc3-41f9-b198-3aadac2fb013" targetNamespace="http://schemas.microsoft.com/office/2006/metadata/properties" ma:root="true" ma:fieldsID="7f61ff1d983bef7ae4aca19d77a1d0c2" ns2:_="">
    <xsd:import namespace="94baa0ab-dfc3-41f9-b198-3aadac2fb013"/>
    <xsd:element name="properties">
      <xsd:complexType>
        <xsd:sequence>
          <xsd:element name="documentManagement">
            <xsd:complexType>
              <xsd:all>
                <xsd:element ref="ns2:Document_x0020_Type" minOccurs="0"/>
                <xsd:element ref="ns2:Category" minOccurs="0"/>
                <xsd:element ref="ns2:Sub_x0020_Category" minOccurs="0"/>
                <xsd:element ref="ns2:Year"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a0ab-dfc3-41f9-b198-3aadac2fb013"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ir Quality Reports"/>
          <xsd:enumeration value="Budget"/>
          <xsd:enumeration value="Communication"/>
          <xsd:enumeration value="Continuity of Operations"/>
          <xsd:enumeration value="Employee Performance Management"/>
          <xsd:enumeration value="Functional Review"/>
          <xsd:enumeration value="Policy Development"/>
          <xsd:enumeration value="Performance Metrics"/>
          <xsd:enumeration value="Program Review"/>
          <xsd:enumeration value="OIRM Suggestion Responses"/>
          <xsd:enumeration value="Operating Procedures"/>
          <xsd:enumeration value="Surveys"/>
        </xsd:restriction>
      </xsd:simpleType>
    </xsd:element>
    <xsd:element name="Category" ma:index="9" nillable="true" ma:displayName="Category" ma:format="Dropdown" ma:internalName="Category">
      <xsd:simpleType>
        <xsd:restriction base="dms:Choice">
          <xsd:enumeration value="Appropriation Hearing Back-up Book"/>
          <xsd:enumeration value="CHCO Chats"/>
          <xsd:enumeration value="Operating Plans"/>
          <xsd:enumeration value="Newsletters"/>
          <xsd:enumeration value="OIRM All Hands Meeting"/>
          <xsd:enumeration value="OIRM Specific"/>
          <xsd:enumeration value="OIRM Employee Engagement"/>
          <xsd:enumeration value="OIRM Upward Feedback"/>
          <xsd:enumeration value="OIRM Customer Satisfaction Survey"/>
          <xsd:enumeration value="Template"/>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restriction>
      </xsd:simpleType>
    </xsd:element>
    <xsd:element name="Sub_x0020_Category" ma:index="10" nillable="true" ma:displayName="Sub Category" ma:format="Dropdown" ma:internalName="Sub_x0020_Category">
      <xsd:simpleType>
        <xsd:restriction base="dms:Choice">
          <xsd:enumeration value="Central"/>
          <xsd:enumeration value="Distributed"/>
          <xsd:enumeration value="Logos"/>
          <xsd:enumeration value="Photos"/>
          <xsd:enumeration value="Templates"/>
          <xsd:enumeration value="Powerpoint"/>
          <xsd:enumeration value="E-Bulletin"/>
        </xsd:restriction>
      </xsd:simpleType>
    </xsd:element>
    <xsd:element name="Year" ma:index="11" nillable="true" ma:displayName="Issue" ma:internalName="Year">
      <xsd:simpleType>
        <xsd:restriction base="dms:Text">
          <xsd:maxLength value="255"/>
        </xsd:restriction>
      </xsd:simpleType>
    </xsd:element>
    <xsd:element name="Date" ma:index="1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_x0020_Category xmlns="94baa0ab-dfc3-41f9-b198-3aadac2fb013" xsi:nil="true"/>
    <Category xmlns="94baa0ab-dfc3-41f9-b198-3aadac2fb013">Template</Category>
    <Year xmlns="94baa0ab-dfc3-41f9-b198-3aadac2fb013" xsi:nil="true"/>
    <Date xmlns="94baa0ab-dfc3-41f9-b198-3aadac2fb013" xsi:nil="true"/>
    <Document_x0020_Type xmlns="94baa0ab-dfc3-41f9-b198-3aadac2fb013">Communication</Document_x0020_Type>
  </documentManagement>
</p:properties>
</file>

<file path=customXml/itemProps1.xml><?xml version="1.0" encoding="utf-8"?>
<ds:datastoreItem xmlns:ds="http://schemas.openxmlformats.org/officeDocument/2006/customXml" ds:itemID="{25238DD6-4CF4-4B2A-9665-EF7EC1010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a0ab-dfc3-41f9-b198-3aadac2fb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3F1058-3799-4036-9DA7-CA58A7C73DDA}">
  <ds:schemaRefs>
    <ds:schemaRef ds:uri="http://schemas.microsoft.com/sharepoint/v3/contenttype/forms"/>
  </ds:schemaRefs>
</ds:datastoreItem>
</file>

<file path=customXml/itemProps3.xml><?xml version="1.0" encoding="utf-8"?>
<ds:datastoreItem xmlns:ds="http://schemas.openxmlformats.org/officeDocument/2006/customXml" ds:itemID="{ECF79C30-92B8-49C4-B327-601629101195}">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94baa0ab-dfc3-41f9-b198-3aadac2fb013"/>
  </ds:schemaRefs>
</ds:datastoreItem>
</file>

<file path=docProps/app.xml><?xml version="1.0" encoding="utf-8"?>
<Properties xmlns="http://schemas.openxmlformats.org/officeDocument/2006/extended-properties" xmlns:vt="http://schemas.openxmlformats.org/officeDocument/2006/docPropsVTypes">
  <Template>HRM.thmx</Template>
  <TotalTime>433</TotalTime>
  <Words>683</Words>
  <Application>Microsoft Office PowerPoint</Application>
  <PresentationFormat>On-screen Show (4:3)</PresentationFormat>
  <Paragraphs>63</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HRM</vt:lpstr>
      <vt:lpstr>Benchmarking</vt:lpstr>
      <vt:lpstr>President’s Management Agenda Benchmarking for Efficiency &amp; Effectiveness </vt:lpstr>
      <vt:lpstr>PowerPoint Presentation</vt:lpstr>
      <vt:lpstr>PowerPoint Presentation</vt:lpstr>
      <vt:lpstr>PowerPoint Presentation</vt:lpstr>
      <vt:lpstr>There Are Limits to Cost-Cutting </vt:lpstr>
      <vt:lpstr>Where Cost Reduction Begins to Jeopardize Service</vt:lpstr>
      <vt:lpstr>Questions for the Committee </vt:lpstr>
    </vt:vector>
  </TitlesOfParts>
  <Company>NSF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Katherine</dc:creator>
  <cp:lastModifiedBy>Rich, Jeffrey S.</cp:lastModifiedBy>
  <cp:revision>16</cp:revision>
  <dcterms:created xsi:type="dcterms:W3CDTF">2015-03-26T14:34:01Z</dcterms:created>
  <dcterms:modified xsi:type="dcterms:W3CDTF">2016-04-29T19:28:33Z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0x010100B5216D5D42BAFB4A92BE182BEA2C60EF</vt:lpwstr>
  </property>
</Properties>
</file>