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3" r:id="rId1"/>
  </p:sldMasterIdLst>
  <p:notesMasterIdLst>
    <p:notesMasterId r:id="rId8"/>
  </p:notesMasterIdLst>
  <p:sldIdLst>
    <p:sldId id="279" r:id="rId2"/>
    <p:sldId id="283" r:id="rId3"/>
    <p:sldId id="286" r:id="rId4"/>
    <p:sldId id="288" r:id="rId5"/>
    <p:sldId id="285" r:id="rId6"/>
    <p:sldId id="28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00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33" autoAdjust="0"/>
  </p:normalViewPr>
  <p:slideViewPr>
    <p:cSldViewPr snapToGrid="0">
      <p:cViewPr varScale="1">
        <p:scale>
          <a:sx n="89" d="100"/>
          <a:sy n="89" d="100"/>
        </p:scale>
        <p:origin x="1267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F6A83-6B42-491B-A080-0EE75134681F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2AB77-6A80-46DA-8DAC-7A9446733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399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4D87B-FE03-43B0-B20D-987CA9DADF33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633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4D87B-FE03-43B0-B20D-987CA9DADF33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828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4D87B-FE03-43B0-B20D-987CA9DADF33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323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4D87B-FE03-43B0-B20D-987CA9DADF3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740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4D87B-FE03-43B0-B20D-987CA9DADF3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297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605C-D790-4D1F-B969-875BF728C0A9}" type="datetimeFigureOut">
              <a:rPr lang="en-US" smtClean="0">
                <a:solidFill>
                  <a:srgbClr val="3B3B3B"/>
                </a:solidFill>
              </a:rPr>
              <a:pPr/>
              <a:t>5/11/2016</a:t>
            </a:fld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F133B28-CE14-41CE-9491-538AEDE5A235}" type="slidenum">
              <a:rPr lang="en-US" smtClean="0">
                <a:solidFill>
                  <a:srgbClr val="6EA0B0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6EA0B0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958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605C-D790-4D1F-B969-875BF728C0A9}" type="datetimeFigureOut">
              <a:rPr lang="en-US" smtClean="0">
                <a:solidFill>
                  <a:srgbClr val="3B3B3B"/>
                </a:solidFill>
              </a:rPr>
              <a:pPr/>
              <a:t>5/11/2016</a:t>
            </a:fld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3B28-CE14-41CE-9491-538AEDE5A235}" type="slidenum">
              <a:rPr lang="en-US" smtClean="0">
                <a:solidFill>
                  <a:srgbClr val="3B3B3B"/>
                </a:solidFill>
              </a:rPr>
              <a:pPr/>
              <a:t>‹#›</a:t>
            </a:fld>
            <a:endParaRPr lang="en-US" dirty="0">
              <a:solidFill>
                <a:srgbClr val="3B3B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10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605C-D790-4D1F-B969-875BF728C0A9}" type="datetimeFigureOut">
              <a:rPr lang="en-US" smtClean="0">
                <a:solidFill>
                  <a:srgbClr val="3B3B3B"/>
                </a:solidFill>
              </a:rPr>
              <a:pPr/>
              <a:t>5/11/2016</a:t>
            </a:fld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3B28-CE14-41CE-9491-538AEDE5A235}" type="slidenum">
              <a:rPr lang="en-US" smtClean="0">
                <a:solidFill>
                  <a:srgbClr val="3B3B3B"/>
                </a:solidFill>
              </a:rPr>
              <a:pPr/>
              <a:t>‹#›</a:t>
            </a:fld>
            <a:endParaRPr lang="en-US" dirty="0">
              <a:solidFill>
                <a:srgbClr val="3B3B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84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605C-D790-4D1F-B969-875BF728C0A9}" type="datetimeFigureOut">
              <a:rPr lang="en-US" smtClean="0">
                <a:solidFill>
                  <a:srgbClr val="3B3B3B"/>
                </a:solidFill>
              </a:rPr>
              <a:pPr/>
              <a:t>5/11/2016</a:t>
            </a:fld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3B28-CE14-41CE-9491-538AEDE5A235}" type="slidenum">
              <a:rPr lang="en-US" smtClean="0">
                <a:solidFill>
                  <a:srgbClr val="3B3B3B"/>
                </a:solidFill>
              </a:rPr>
              <a:pPr/>
              <a:t>‹#›</a:t>
            </a:fld>
            <a:endParaRPr lang="en-US" dirty="0">
              <a:solidFill>
                <a:srgbClr val="3B3B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610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605C-D790-4D1F-B969-875BF728C0A9}" type="datetimeFigureOut">
              <a:rPr lang="en-US" smtClean="0">
                <a:solidFill>
                  <a:srgbClr val="3B3B3B"/>
                </a:solidFill>
              </a:rPr>
              <a:pPr/>
              <a:t>5/11/2016</a:t>
            </a:fld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3B28-CE14-41CE-9491-538AEDE5A235}" type="slidenum">
              <a:rPr lang="en-US" smtClean="0">
                <a:solidFill>
                  <a:srgbClr val="3B3B3B"/>
                </a:solidFill>
              </a:rPr>
              <a:pPr/>
              <a:t>‹#›</a:t>
            </a:fld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998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605C-D790-4D1F-B969-875BF728C0A9}" type="datetimeFigureOut">
              <a:rPr lang="en-US" smtClean="0">
                <a:solidFill>
                  <a:srgbClr val="3B3B3B"/>
                </a:solidFill>
              </a:rPr>
              <a:pPr/>
              <a:t>5/11/2016</a:t>
            </a:fld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3B28-CE14-41CE-9491-538AEDE5A235}" type="slidenum">
              <a:rPr lang="en-US" smtClean="0">
                <a:solidFill>
                  <a:srgbClr val="3B3B3B"/>
                </a:solidFill>
              </a:rPr>
              <a:pPr/>
              <a:t>‹#›</a:t>
            </a:fld>
            <a:endParaRPr lang="en-US" dirty="0">
              <a:solidFill>
                <a:srgbClr val="3B3B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88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605C-D790-4D1F-B969-875BF728C0A9}" type="datetimeFigureOut">
              <a:rPr lang="en-US" smtClean="0">
                <a:solidFill>
                  <a:srgbClr val="3B3B3B"/>
                </a:solidFill>
              </a:rPr>
              <a:pPr/>
              <a:t>5/11/2016</a:t>
            </a:fld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3B28-CE14-41CE-9491-538AEDE5A235}" type="slidenum">
              <a:rPr lang="en-US" smtClean="0">
                <a:solidFill>
                  <a:srgbClr val="3B3B3B"/>
                </a:solidFill>
              </a:rPr>
              <a:pPr/>
              <a:t>‹#›</a:t>
            </a:fld>
            <a:endParaRPr lang="en-US" dirty="0">
              <a:solidFill>
                <a:srgbClr val="3B3B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605C-D790-4D1F-B969-875BF728C0A9}" type="datetimeFigureOut">
              <a:rPr lang="en-US" smtClean="0">
                <a:solidFill>
                  <a:srgbClr val="3B3B3B"/>
                </a:solidFill>
              </a:rPr>
              <a:pPr/>
              <a:t>5/11/2016</a:t>
            </a:fld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3B28-CE14-41CE-9491-538AEDE5A235}" type="slidenum">
              <a:rPr lang="en-US" smtClean="0">
                <a:solidFill>
                  <a:srgbClr val="3B3B3B"/>
                </a:solidFill>
              </a:rPr>
              <a:pPr/>
              <a:t>‹#›</a:t>
            </a:fld>
            <a:endParaRPr lang="en-US" dirty="0">
              <a:solidFill>
                <a:srgbClr val="3B3B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76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605C-D790-4D1F-B969-875BF728C0A9}" type="datetimeFigureOut">
              <a:rPr lang="en-US" smtClean="0">
                <a:solidFill>
                  <a:srgbClr val="3B3B3B"/>
                </a:solidFill>
              </a:rPr>
              <a:pPr/>
              <a:t>5/11/2016</a:t>
            </a:fld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3B28-CE14-41CE-9491-538AEDE5A235}" type="slidenum">
              <a:rPr lang="en-US" smtClean="0">
                <a:solidFill>
                  <a:srgbClr val="3B3B3B"/>
                </a:solidFill>
              </a:rPr>
              <a:pPr/>
              <a:t>‹#›</a:t>
            </a:fld>
            <a:endParaRPr lang="en-US" dirty="0">
              <a:solidFill>
                <a:srgbClr val="3B3B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876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605C-D790-4D1F-B969-875BF728C0A9}" type="datetimeFigureOut">
              <a:rPr lang="en-US" smtClean="0">
                <a:solidFill>
                  <a:srgbClr val="3B3B3B"/>
                </a:solidFill>
              </a:rPr>
              <a:pPr/>
              <a:t>5/11/2016</a:t>
            </a:fld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3B28-CE14-41CE-9491-538AEDE5A235}" type="slidenum">
              <a:rPr lang="en-US" smtClean="0">
                <a:solidFill>
                  <a:srgbClr val="3B3B3B"/>
                </a:solidFill>
              </a:rPr>
              <a:pPr/>
              <a:t>‹#›</a:t>
            </a:fld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980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605C-D790-4D1F-B969-875BF728C0A9}" type="datetimeFigureOut">
              <a:rPr lang="en-US" smtClean="0">
                <a:solidFill>
                  <a:srgbClr val="3B3B3B"/>
                </a:solidFill>
              </a:rPr>
              <a:pPr/>
              <a:t>5/11/2016</a:t>
            </a:fld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33B28-CE14-41CE-9491-538AEDE5A235}" type="slidenum">
              <a:rPr lang="en-US" smtClean="0">
                <a:solidFill>
                  <a:srgbClr val="3B3B3B"/>
                </a:solidFill>
              </a:rPr>
              <a:pPr/>
              <a:t>‹#›</a:t>
            </a:fld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819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1FB605C-D790-4D1F-B969-875BF728C0A9}" type="datetimeFigureOut">
              <a:rPr lang="en-US" smtClean="0">
                <a:solidFill>
                  <a:srgbClr val="3B3B3B"/>
                </a:solidFill>
              </a:rPr>
              <a:pPr/>
              <a:t>5/11/2016</a:t>
            </a:fld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F133B28-CE14-41CE-9491-538AEDE5A235}" type="slidenum">
              <a:rPr lang="en-US" smtClean="0">
                <a:solidFill>
                  <a:srgbClr val="3B3B3B"/>
                </a:solidFill>
              </a:rPr>
              <a:pPr/>
              <a:t>‹#›</a:t>
            </a:fld>
            <a:endParaRPr lang="en-US" dirty="0">
              <a:solidFill>
                <a:srgbClr val="3B3B3B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85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NAPA Study Implementation UPDATE</a:t>
            </a:r>
            <a:br>
              <a:rPr lang="en-US" sz="2400" dirty="0" smtClean="0"/>
            </a:br>
            <a:r>
              <a:rPr lang="en-US" sz="2400" dirty="0" smtClean="0"/>
              <a:t>BOAC meeting – May 2016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345" y="2562639"/>
            <a:ext cx="5696377" cy="2396987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Study commissioned by NSF in early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2015</a:t>
            </a:r>
          </a:p>
          <a:p>
            <a:r>
              <a:rPr lang="en-US" sz="2000" dirty="0" smtClean="0"/>
              <a:t>Evaluate NSF’s use of Cooperative Agreements for Large Scale Research Infrastructure Investments</a:t>
            </a:r>
          </a:p>
          <a:p>
            <a:r>
              <a:rPr lang="en-US" sz="2000" dirty="0" smtClean="0"/>
              <a:t>Final Report received December 17, 2015</a:t>
            </a:r>
          </a:p>
          <a:p>
            <a:r>
              <a:rPr lang="en-US" sz="2000" dirty="0" smtClean="0"/>
              <a:t>Initial BOAC review in February 2016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143" y="2044729"/>
            <a:ext cx="2767446" cy="3581400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48078"/>
              </p:ext>
            </p:extLst>
          </p:nvPr>
        </p:nvGraphicFramePr>
        <p:xfrm>
          <a:off x="554917" y="5850340"/>
          <a:ext cx="8260672" cy="806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60672"/>
              </a:tblGrid>
              <a:tr h="806427">
                <a:tc>
                  <a:txBody>
                    <a:bodyPr/>
                    <a:lstStyle/>
                    <a:p>
                      <a:r>
                        <a:rPr lang="en-US" sz="2000" b="0" u="none" baseline="0" dirty="0" smtClean="0"/>
                        <a:t>Fae Korsmo, Office of the Director</a:t>
                      </a:r>
                    </a:p>
                    <a:p>
                      <a:r>
                        <a:rPr lang="en-US" sz="2000" b="0" u="none" baseline="0" dirty="0" smtClean="0"/>
                        <a:t>Matt Hawkins, Head, Large Facilities Office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35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Business </a:t>
            </a:r>
            <a:r>
              <a:rPr lang="en-US" sz="2400" b="1" dirty="0" smtClean="0"/>
              <a:t>Practices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Cost </a:t>
            </a:r>
            <a:r>
              <a:rPr lang="en-US" sz="1600" dirty="0"/>
              <a:t>Analysis, Cost </a:t>
            </a:r>
            <a:r>
              <a:rPr lang="en-US" sz="1600" dirty="0" smtClean="0"/>
              <a:t>Estimating</a:t>
            </a:r>
            <a:br>
              <a:rPr lang="en-US" sz="1600" dirty="0" smtClean="0"/>
            </a:br>
            <a:r>
              <a:rPr lang="en-US" sz="1600" dirty="0" smtClean="0"/>
              <a:t>Contingency</a:t>
            </a:r>
            <a:r>
              <a:rPr lang="en-US" sz="1600" dirty="0"/>
              <a:t>, and Management </a:t>
            </a:r>
            <a:r>
              <a:rPr lang="en-US" sz="1600" dirty="0" smtClean="0"/>
              <a:t>Fee</a:t>
            </a:r>
            <a:endParaRPr lang="en-US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1687"/>
            <a:ext cx="8408504" cy="4815625"/>
          </a:xfrm>
        </p:spPr>
        <p:txBody>
          <a:bodyPr>
            <a:noAutofit/>
          </a:bodyPr>
          <a:lstStyle/>
          <a:p>
            <a:pPr lvl="0"/>
            <a:r>
              <a:rPr lang="en-US" sz="2200" dirty="0"/>
              <a:t>E</a:t>
            </a:r>
            <a:r>
              <a:rPr lang="en-US" sz="2200" dirty="0" smtClean="0"/>
              <a:t>xceptions to </a:t>
            </a:r>
            <a:r>
              <a:rPr lang="en-US" sz="2200" dirty="0"/>
              <a:t>recommendations </a:t>
            </a:r>
            <a:r>
              <a:rPr lang="en-US" sz="2200" dirty="0" smtClean="0"/>
              <a:t>from </a:t>
            </a:r>
            <a:r>
              <a:rPr lang="en-US" sz="2200" dirty="0"/>
              <a:t>pre-award cost </a:t>
            </a:r>
            <a:r>
              <a:rPr lang="en-US" sz="2200" dirty="0" smtClean="0"/>
              <a:t>analyses </a:t>
            </a:r>
            <a:r>
              <a:rPr lang="en-US" sz="2200" dirty="0"/>
              <a:t>reviewed by the Large Facilities Office and forwarded to the Chief Financial Officer for </a:t>
            </a:r>
            <a:r>
              <a:rPr lang="en-US" sz="2200" dirty="0" smtClean="0"/>
              <a:t>final </a:t>
            </a:r>
            <a:r>
              <a:rPr lang="en-US" sz="2200" dirty="0"/>
              <a:t>determination (3.1) </a:t>
            </a:r>
            <a:r>
              <a:rPr lang="en-US" sz="2200" dirty="0" smtClean="0"/>
              <a:t>- </a:t>
            </a:r>
            <a:r>
              <a:rPr lang="en-US" sz="2200" b="1" dirty="0" smtClean="0"/>
              <a:t>COMPLETE</a:t>
            </a:r>
            <a:endParaRPr lang="en-US" sz="2200" b="1" dirty="0"/>
          </a:p>
          <a:p>
            <a:pPr lvl="0"/>
            <a:r>
              <a:rPr lang="en-US" sz="2200" dirty="0"/>
              <a:t>R</a:t>
            </a:r>
            <a:r>
              <a:rPr lang="en-US" sz="2200" dirty="0" smtClean="0"/>
              <a:t>etain </a:t>
            </a:r>
            <a:r>
              <a:rPr lang="en-US" sz="2200" dirty="0"/>
              <a:t>control of a portion </a:t>
            </a:r>
            <a:r>
              <a:rPr lang="en-US" sz="2200" dirty="0" smtClean="0"/>
              <a:t>of </a:t>
            </a:r>
            <a:r>
              <a:rPr lang="en-US" sz="2200" dirty="0"/>
              <a:t>contingency </a:t>
            </a:r>
            <a:r>
              <a:rPr lang="en-US" sz="2200" dirty="0" smtClean="0"/>
              <a:t>funds </a:t>
            </a:r>
            <a:r>
              <a:rPr lang="en-US" sz="2200" dirty="0"/>
              <a:t>(4.1</a:t>
            </a:r>
            <a:r>
              <a:rPr lang="en-US" sz="2200" dirty="0" smtClean="0"/>
              <a:t>) - </a:t>
            </a:r>
            <a:r>
              <a:rPr lang="en-US" sz="2200" b="1" dirty="0" smtClean="0"/>
              <a:t>COMPLETE</a:t>
            </a:r>
            <a:endParaRPr lang="en-US" sz="2200" b="1" dirty="0"/>
          </a:p>
          <a:p>
            <a:pPr lvl="0"/>
            <a:r>
              <a:rPr lang="en-US" sz="2200" dirty="0" smtClean="0"/>
              <a:t>Clarify </a:t>
            </a:r>
            <a:r>
              <a:rPr lang="en-US" sz="2200" dirty="0"/>
              <a:t>the Large Facilities Manual (LFM) </a:t>
            </a:r>
            <a:r>
              <a:rPr lang="en-US" sz="2200" dirty="0" smtClean="0"/>
              <a:t>requiring </a:t>
            </a:r>
            <a:r>
              <a:rPr lang="en-US" sz="2200" dirty="0"/>
              <a:t>R</a:t>
            </a:r>
            <a:r>
              <a:rPr lang="en-US" sz="2200" dirty="0" smtClean="0"/>
              <a:t>ecipients to </a:t>
            </a:r>
            <a:r>
              <a:rPr lang="en-US" sz="2200" dirty="0"/>
              <a:t>follow the guidance in </a:t>
            </a:r>
            <a:r>
              <a:rPr lang="en-US" sz="2200" dirty="0" smtClean="0"/>
              <a:t>the GAO </a:t>
            </a:r>
            <a:r>
              <a:rPr lang="en-US" sz="2200" dirty="0"/>
              <a:t>Cost </a:t>
            </a:r>
            <a:r>
              <a:rPr lang="en-US" sz="2200" dirty="0" smtClean="0"/>
              <a:t>Estimating </a:t>
            </a:r>
            <a:r>
              <a:rPr lang="en-US" sz="2200" dirty="0"/>
              <a:t>and Schedule Assessment </a:t>
            </a:r>
            <a:r>
              <a:rPr lang="en-US" sz="2200" dirty="0" smtClean="0"/>
              <a:t>Guides </a:t>
            </a:r>
            <a:r>
              <a:rPr lang="en-US" sz="2200" dirty="0"/>
              <a:t>when developing cost </a:t>
            </a:r>
            <a:r>
              <a:rPr lang="en-US" sz="2200" dirty="0" smtClean="0"/>
              <a:t>estimates </a:t>
            </a:r>
            <a:r>
              <a:rPr lang="en-US" sz="2200" dirty="0"/>
              <a:t>(4.2) </a:t>
            </a:r>
            <a:r>
              <a:rPr lang="en-US" sz="2200" dirty="0" smtClean="0"/>
              <a:t>- </a:t>
            </a:r>
            <a:r>
              <a:rPr lang="en-US" sz="2200" b="1" dirty="0" smtClean="0"/>
              <a:t>COMPLETE</a:t>
            </a:r>
            <a:endParaRPr lang="en-US" sz="2200" b="1" dirty="0"/>
          </a:p>
          <a:p>
            <a:pPr lvl="0"/>
            <a:r>
              <a:rPr lang="en-US" sz="2200" dirty="0" smtClean="0"/>
              <a:t>Evaluate the impacts of eliminating </a:t>
            </a:r>
            <a:r>
              <a:rPr lang="en-US" sz="2200" dirty="0"/>
              <a:t>management </a:t>
            </a:r>
            <a:r>
              <a:rPr lang="en-US" sz="2200" dirty="0" smtClean="0"/>
              <a:t>fee </a:t>
            </a:r>
            <a:r>
              <a:rPr lang="en-US" sz="2200" dirty="0"/>
              <a:t>(4.3</a:t>
            </a:r>
            <a:r>
              <a:rPr lang="en-US" sz="2200" dirty="0" smtClean="0"/>
              <a:t>) – </a:t>
            </a:r>
            <a:r>
              <a:rPr lang="en-US" sz="2200" b="1" dirty="0" smtClean="0"/>
              <a:t>UNDER CONSIDERATION/IN PROGRESS  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90687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Project management knowledge and skills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220816"/>
          </a:xfrm>
        </p:spPr>
        <p:txBody>
          <a:bodyPr>
            <a:noAutofit/>
          </a:bodyPr>
          <a:lstStyle/>
          <a:p>
            <a:pPr lvl="0"/>
            <a:r>
              <a:rPr lang="en-US" sz="2200" dirty="0" smtClean="0"/>
              <a:t>Identify NSF project </a:t>
            </a:r>
            <a:r>
              <a:rPr lang="en-US" sz="2200" dirty="0"/>
              <a:t>management skill requirements by role and develop/implement required </a:t>
            </a:r>
            <a:r>
              <a:rPr lang="en-US" sz="2200" dirty="0" smtClean="0"/>
              <a:t>project </a:t>
            </a:r>
            <a:r>
              <a:rPr lang="en-US" sz="2200" dirty="0"/>
              <a:t>management training/workshops (6.7</a:t>
            </a:r>
            <a:r>
              <a:rPr lang="en-US" sz="2200" dirty="0" smtClean="0"/>
              <a:t>) – </a:t>
            </a:r>
            <a:r>
              <a:rPr lang="en-US" sz="2200" b="1" dirty="0" smtClean="0"/>
              <a:t>IN PROGRESS</a:t>
            </a:r>
            <a:endParaRPr lang="en-US" sz="2200" b="1" dirty="0"/>
          </a:p>
          <a:p>
            <a:pPr lvl="0"/>
            <a:r>
              <a:rPr lang="en-US" sz="2200" dirty="0" smtClean="0"/>
              <a:t>Require Recipient </a:t>
            </a:r>
            <a:r>
              <a:rPr lang="en-US" sz="2200" dirty="0"/>
              <a:t>project managers be certified in project </a:t>
            </a:r>
            <a:r>
              <a:rPr lang="en-US" sz="2200" dirty="0" smtClean="0"/>
              <a:t>management and specify </a:t>
            </a:r>
            <a:r>
              <a:rPr lang="en-US" sz="2200" dirty="0"/>
              <a:t>the minimum </a:t>
            </a:r>
            <a:r>
              <a:rPr lang="en-US" sz="2200" dirty="0" smtClean="0"/>
              <a:t>experience </a:t>
            </a:r>
            <a:r>
              <a:rPr lang="en-US" sz="2200" dirty="0"/>
              <a:t>thresholds </a:t>
            </a:r>
            <a:r>
              <a:rPr lang="en-US" sz="2200" dirty="0" smtClean="0"/>
              <a:t>in the cooperative </a:t>
            </a:r>
            <a:r>
              <a:rPr lang="en-US" sz="2200" dirty="0"/>
              <a:t>agreement (6.8</a:t>
            </a:r>
            <a:r>
              <a:rPr lang="en-US" sz="2200" dirty="0" smtClean="0"/>
              <a:t>) – </a:t>
            </a:r>
            <a:r>
              <a:rPr lang="en-US" sz="2200" b="1" dirty="0" smtClean="0"/>
              <a:t>UNDER CONSIDERATION/IN PROGRESS</a:t>
            </a:r>
            <a:endParaRPr lang="en-US" sz="2200" b="1" dirty="0"/>
          </a:p>
          <a:p>
            <a:pPr lvl="0"/>
            <a:r>
              <a:rPr lang="en-US" sz="2200" dirty="0"/>
              <a:t>Formally establish </a:t>
            </a:r>
            <a:r>
              <a:rPr lang="en-US" sz="2200" dirty="0" smtClean="0"/>
              <a:t>“communities </a:t>
            </a:r>
            <a:r>
              <a:rPr lang="en-US" sz="2200" dirty="0"/>
              <a:t>of </a:t>
            </a:r>
            <a:r>
              <a:rPr lang="en-US" sz="2200" dirty="0" smtClean="0"/>
              <a:t>practice” </a:t>
            </a:r>
            <a:r>
              <a:rPr lang="en-US" sz="2200" dirty="0"/>
              <a:t>to share best practices and implement a “lessons learned” requirement for all MREFC projects (6.9</a:t>
            </a:r>
            <a:r>
              <a:rPr lang="en-US" sz="2200" dirty="0" smtClean="0"/>
              <a:t>) – </a:t>
            </a:r>
            <a:r>
              <a:rPr lang="en-US" sz="2200" b="1" dirty="0" smtClean="0"/>
              <a:t>IN PROGRESS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48943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Planning, oversight &amp; accountability</a:t>
            </a:r>
            <a:br>
              <a:rPr lang="en-US" sz="2400" dirty="0" smtClean="0"/>
            </a:br>
            <a:r>
              <a:rPr lang="en-US" sz="2800" dirty="0" smtClean="0"/>
              <a:t> </a:t>
            </a:r>
            <a:r>
              <a:rPr lang="en-US" sz="2000" dirty="0" smtClean="0"/>
              <a:t>Roles and responsibilities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60104"/>
            <a:ext cx="8229600" cy="3356113"/>
          </a:xfrm>
        </p:spPr>
        <p:txBody>
          <a:bodyPr>
            <a:normAutofit/>
          </a:bodyPr>
          <a:lstStyle/>
          <a:p>
            <a:r>
              <a:rPr lang="en-US" sz="2200" dirty="0"/>
              <a:t>E</a:t>
            </a:r>
            <a:r>
              <a:rPr lang="en-US" sz="2200" dirty="0" smtClean="0"/>
              <a:t>stablish </a:t>
            </a:r>
            <a:r>
              <a:rPr lang="en-US" sz="2200" dirty="0"/>
              <a:t>and publish a joint NSF-NSB duties and </a:t>
            </a:r>
            <a:r>
              <a:rPr lang="en-US" sz="2200" dirty="0" smtClean="0"/>
              <a:t>responsibilities document(6.1) – </a:t>
            </a:r>
            <a:r>
              <a:rPr lang="en-US" sz="2200" b="1" dirty="0" smtClean="0"/>
              <a:t>IN PROGRESS</a:t>
            </a:r>
            <a:endParaRPr lang="en-US" sz="2200" b="1" dirty="0"/>
          </a:p>
          <a:p>
            <a:r>
              <a:rPr lang="en-US" sz="2200" dirty="0" smtClean="0"/>
              <a:t>(1) Authorize </a:t>
            </a:r>
            <a:r>
              <a:rPr lang="en-US" sz="2200" dirty="0"/>
              <a:t>LFO to hire two additional </a:t>
            </a:r>
            <a:r>
              <a:rPr lang="en-US" sz="2200" dirty="0" smtClean="0"/>
              <a:t>FTEs; </a:t>
            </a:r>
            <a:r>
              <a:rPr lang="en-US" sz="2200" dirty="0"/>
              <a:t>and (2) </a:t>
            </a:r>
            <a:r>
              <a:rPr lang="en-US" sz="2200" dirty="0" smtClean="0"/>
              <a:t>Revise </a:t>
            </a:r>
            <a:r>
              <a:rPr lang="en-US" sz="2200" dirty="0"/>
              <a:t>MREFC Panel charter </a:t>
            </a:r>
            <a:r>
              <a:rPr lang="en-US" sz="2200" dirty="0" smtClean="0"/>
              <a:t>changing </a:t>
            </a:r>
            <a:r>
              <a:rPr lang="en-US" sz="2200" dirty="0"/>
              <a:t>the LFO Head </a:t>
            </a:r>
            <a:r>
              <a:rPr lang="en-US" sz="2200" dirty="0" smtClean="0"/>
              <a:t>status to a full-voting member (6.5) – </a:t>
            </a:r>
            <a:r>
              <a:rPr lang="en-US" sz="2200" b="1" dirty="0" smtClean="0"/>
              <a:t>COMPLETE</a:t>
            </a:r>
            <a:endParaRPr lang="en-US" sz="2200" b="1" dirty="0"/>
          </a:p>
          <a:p>
            <a:pPr lvl="0"/>
            <a:r>
              <a:rPr lang="en-US" sz="2200" b="1" dirty="0" smtClean="0"/>
              <a:t>Re-scope the </a:t>
            </a:r>
            <a:r>
              <a:rPr lang="en-US" sz="2200" b="1" dirty="0"/>
              <a:t>MREFC Panel </a:t>
            </a:r>
            <a:r>
              <a:rPr lang="en-US" sz="2200" b="1" dirty="0" smtClean="0"/>
              <a:t>to </a:t>
            </a:r>
            <a:r>
              <a:rPr lang="en-US" sz="2200" b="1" dirty="0"/>
              <a:t>include </a:t>
            </a:r>
            <a:r>
              <a:rPr lang="en-US" sz="2200" b="1" dirty="0" smtClean="0"/>
              <a:t>review </a:t>
            </a:r>
            <a:r>
              <a:rPr lang="en-US" sz="2200" b="1" dirty="0"/>
              <a:t>of projects in the development and construction </a:t>
            </a:r>
            <a:r>
              <a:rPr lang="en-US" sz="2200" b="1" dirty="0" smtClean="0"/>
              <a:t>stages (6.2</a:t>
            </a:r>
            <a:r>
              <a:rPr lang="en-US" sz="2200" b="1" dirty="0"/>
              <a:t>) </a:t>
            </a:r>
            <a:r>
              <a:rPr lang="en-US" sz="2200" b="1" dirty="0" smtClean="0"/>
              <a:t>– </a:t>
            </a:r>
            <a:r>
              <a:rPr lang="en-US" sz="2200" b="1" dirty="0" smtClean="0">
                <a:solidFill>
                  <a:srgbClr val="0000FF"/>
                </a:solidFill>
              </a:rPr>
              <a:t>IN PROGRESS/BOAC Subcommittee</a:t>
            </a:r>
            <a:endParaRPr lang="en-US" sz="2200" b="1" dirty="0">
              <a:solidFill>
                <a:srgbClr val="0000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21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Planning, oversight &amp; accountability</a:t>
            </a:r>
            <a:br>
              <a:rPr lang="en-US" sz="2400" dirty="0" smtClean="0"/>
            </a:br>
            <a:r>
              <a:rPr lang="en-US" sz="2800" dirty="0" smtClean="0"/>
              <a:t> </a:t>
            </a:r>
            <a:r>
              <a:rPr lang="en-US" sz="2000" dirty="0" smtClean="0"/>
              <a:t>Roles and responsibilities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6128" y="2050775"/>
            <a:ext cx="8229600" cy="4171122"/>
          </a:xfrm>
        </p:spPr>
        <p:txBody>
          <a:bodyPr>
            <a:normAutofit/>
          </a:bodyPr>
          <a:lstStyle/>
          <a:p>
            <a:pPr lvl="0"/>
            <a:r>
              <a:rPr lang="en-US" sz="2200" dirty="0" smtClean="0"/>
              <a:t>Identify/codify project </a:t>
            </a:r>
            <a:r>
              <a:rPr lang="en-US" sz="2200" dirty="0"/>
              <a:t>management and financial management </a:t>
            </a:r>
            <a:r>
              <a:rPr lang="en-US" sz="2200" dirty="0" smtClean="0"/>
              <a:t>expertise </a:t>
            </a:r>
            <a:r>
              <a:rPr lang="en-US" sz="2200" dirty="0"/>
              <a:t>and explicitly add the requirements to the criteria for selection of external reviewers (6.3</a:t>
            </a:r>
            <a:r>
              <a:rPr lang="en-US" sz="2200" dirty="0" smtClean="0"/>
              <a:t>) – </a:t>
            </a:r>
            <a:r>
              <a:rPr lang="en-US" sz="2200" b="1" dirty="0" smtClean="0"/>
              <a:t>IN PROGRESS</a:t>
            </a:r>
            <a:endParaRPr lang="en-US" sz="2200" b="1" dirty="0"/>
          </a:p>
          <a:p>
            <a:pPr lvl="0"/>
            <a:r>
              <a:rPr lang="en-US" sz="2200" b="1" dirty="0">
                <a:solidFill>
                  <a:schemeClr val="tx1"/>
                </a:solidFill>
              </a:rPr>
              <a:t>Establish </a:t>
            </a:r>
            <a:r>
              <a:rPr lang="en-US" sz="2200" b="1" dirty="0" smtClean="0">
                <a:solidFill>
                  <a:schemeClr val="tx1"/>
                </a:solidFill>
              </a:rPr>
              <a:t>a FACA </a:t>
            </a:r>
            <a:r>
              <a:rPr lang="en-US" sz="2200" b="1" dirty="0">
                <a:solidFill>
                  <a:schemeClr val="tx1"/>
                </a:solidFill>
              </a:rPr>
              <a:t>advisory committee for the Director to use as a sounding board for objective insight on large research projects (6.4</a:t>
            </a:r>
            <a:r>
              <a:rPr lang="en-US" sz="2200" b="1" dirty="0" smtClean="0">
                <a:solidFill>
                  <a:schemeClr val="tx1"/>
                </a:solidFill>
              </a:rPr>
              <a:t>) – </a:t>
            </a:r>
            <a:r>
              <a:rPr lang="en-US" sz="2200" b="1" dirty="0" smtClean="0">
                <a:solidFill>
                  <a:srgbClr val="0000FF"/>
                </a:solidFill>
              </a:rPr>
              <a:t>IN PROGRESS/BOAC Subcommittee</a:t>
            </a:r>
            <a:endParaRPr lang="en-US" sz="2200" b="1" dirty="0">
              <a:solidFill>
                <a:srgbClr val="0000FF"/>
              </a:solidFill>
            </a:endParaRPr>
          </a:p>
          <a:p>
            <a:pPr lvl="0"/>
            <a:r>
              <a:rPr lang="en-US" sz="2200" dirty="0"/>
              <a:t>Evaluate </a:t>
            </a:r>
            <a:r>
              <a:rPr lang="en-US" sz="2200" dirty="0" smtClean="0"/>
              <a:t>development/uses </a:t>
            </a:r>
            <a:r>
              <a:rPr lang="en-US" sz="2200" dirty="0"/>
              <a:t>the NSF Facility Plan </a:t>
            </a:r>
            <a:r>
              <a:rPr lang="en-US" sz="2200" dirty="0" smtClean="0"/>
              <a:t>and </a:t>
            </a:r>
            <a:r>
              <a:rPr lang="en-US" sz="2200" dirty="0"/>
              <a:t>how it aligns with the </a:t>
            </a:r>
            <a:r>
              <a:rPr lang="en-US" sz="2200" dirty="0" smtClean="0"/>
              <a:t>agency’s </a:t>
            </a:r>
            <a:r>
              <a:rPr lang="en-US" sz="2200" dirty="0"/>
              <a:t>strategic planning processes (6.6</a:t>
            </a:r>
            <a:r>
              <a:rPr lang="en-US" sz="2200" dirty="0" smtClean="0"/>
              <a:t>) – </a:t>
            </a:r>
            <a:r>
              <a:rPr lang="en-US" sz="2200" b="1" dirty="0" smtClean="0"/>
              <a:t>IN PROGRESS</a:t>
            </a:r>
            <a:endParaRPr lang="en-US" sz="2200" b="1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9817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364" y="4098233"/>
            <a:ext cx="8458200" cy="224293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Formally establish BOAC Subcommittee </a:t>
            </a:r>
          </a:p>
          <a:p>
            <a:pPr lvl="0"/>
            <a:r>
              <a:rPr lang="en-US" dirty="0" smtClean="0"/>
              <a:t>NAPA Recommendations 6.2 (MREFC Panel) &amp; 6.4 (FACA Panel)</a:t>
            </a:r>
          </a:p>
          <a:p>
            <a:pPr lvl="0"/>
            <a:r>
              <a:rPr lang="en-US" dirty="0" smtClean="0"/>
              <a:t>MREFC Panel to cover full life-cycle (5 Stages)?</a:t>
            </a:r>
          </a:p>
          <a:p>
            <a:pPr lvl="0"/>
            <a:r>
              <a:rPr lang="en-US" dirty="0" smtClean="0"/>
              <a:t>Possible addition of new Senior Official in OD?</a:t>
            </a:r>
          </a:p>
          <a:p>
            <a:pPr lvl="0"/>
            <a:r>
              <a:rPr lang="en-US" dirty="0" smtClean="0"/>
              <a:t>NSF to provide supporting information </a:t>
            </a:r>
            <a:r>
              <a:rPr lang="en-US" dirty="0"/>
              <a:t>&amp;</a:t>
            </a:r>
            <a:r>
              <a:rPr lang="en-US" dirty="0" smtClean="0"/>
              <a:t> priorities for evaluation</a:t>
            </a:r>
          </a:p>
          <a:p>
            <a:pPr lvl="0"/>
            <a:r>
              <a:rPr lang="en-US" dirty="0" smtClean="0"/>
              <a:t>Interim reports as needed starting late summer 2016</a:t>
            </a:r>
          </a:p>
          <a:p>
            <a:pPr lvl="0"/>
            <a:r>
              <a:rPr lang="en-US" dirty="0" smtClean="0"/>
              <a:t>Final </a:t>
            </a:r>
            <a:r>
              <a:rPr lang="en-US" dirty="0" smtClean="0"/>
              <a:t>report in </a:t>
            </a:r>
            <a:r>
              <a:rPr lang="en-US" dirty="0" smtClean="0"/>
              <a:t>April </a:t>
            </a:r>
            <a:r>
              <a:rPr lang="en-US" dirty="0" smtClean="0"/>
              <a:t>2017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881520"/>
              </p:ext>
            </p:extLst>
          </p:nvPr>
        </p:nvGraphicFramePr>
        <p:xfrm>
          <a:off x="426128" y="2276062"/>
          <a:ext cx="8260672" cy="1411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60672"/>
              </a:tblGrid>
              <a:tr h="1411356">
                <a:tc>
                  <a:txBody>
                    <a:bodyPr/>
                    <a:lstStyle/>
                    <a:p>
                      <a:pPr algn="ctr"/>
                      <a:endParaRPr lang="en-US" sz="2000" b="1" u="none" baseline="0" dirty="0" smtClean="0"/>
                    </a:p>
                    <a:p>
                      <a:pPr algn="ctr"/>
                      <a:r>
                        <a:rPr lang="en-US" sz="2200" b="1" u="none" baseline="0" dirty="0" smtClean="0"/>
                        <a:t>BOAC Subcommittee on NAPA Implementation</a:t>
                      </a:r>
                      <a:endParaRPr lang="en-US" sz="2200" b="0" u="none" baseline="0" dirty="0" smtClean="0"/>
                    </a:p>
                    <a:p>
                      <a:pPr algn="ctr"/>
                      <a:r>
                        <a:rPr lang="en-US" sz="2200" b="0" u="none" baseline="0" dirty="0" smtClean="0"/>
                        <a:t>Holistic evaluation of NSF large facility oversight structure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11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2550</TotalTime>
  <Words>453</Words>
  <Application>Microsoft Office PowerPoint</Application>
  <PresentationFormat>On-screen Show (4:3)</PresentationFormat>
  <Paragraphs>40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Book Antiqua</vt:lpstr>
      <vt:lpstr>Calibri</vt:lpstr>
      <vt:lpstr>Century Gothic</vt:lpstr>
      <vt:lpstr>Apothecary</vt:lpstr>
      <vt:lpstr>NAPA Study Implementation UPDATE BOAC meeting – May 2016 </vt:lpstr>
      <vt:lpstr>Business Practices Cost Analysis, Cost Estimating Contingency, and Management Fee</vt:lpstr>
      <vt:lpstr>Project management knowledge and skills</vt:lpstr>
      <vt:lpstr>Planning, oversight &amp; accountability  Roles and responsibilities</vt:lpstr>
      <vt:lpstr>Planning, oversight &amp; accountability  Roles and responsibilities</vt:lpstr>
      <vt:lpstr>Next Steps</vt:lpstr>
    </vt:vector>
  </TitlesOfParts>
  <Company>National Science Foundation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Graff, Ivan</dc:creator>
  <cp:lastModifiedBy>Charisse Carney-Nunes</cp:lastModifiedBy>
  <cp:revision>200</cp:revision>
  <dcterms:created xsi:type="dcterms:W3CDTF">2015-10-15T13:34:46Z</dcterms:created>
  <dcterms:modified xsi:type="dcterms:W3CDTF">2016-05-11T13:56:00Z</dcterms:modified>
</cp:coreProperties>
</file>